
<file path=[Content_Types].xml><?xml version="1.0" encoding="utf-8"?>
<Types xmlns="http://schemas.openxmlformats.org/package/2006/content-types">
  <Default Extension="fntdata" ContentType="application/x-fontdata"/>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6.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7.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8.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9.xml" ContentType="application/vnd.openxmlformats-officedocument.presentationml.tags+xml"/>
  <Override PartName="/ppt/notesSlides/notesSlide18.xml" ContentType="application/vnd.openxmlformats-officedocument.presentationml.notesSlide+xml"/>
  <Override PartName="/ppt/tags/tag10.xml" ContentType="application/vnd.openxmlformats-officedocument.presentationml.tags+xml"/>
  <Override PartName="/ppt/notesSlides/notesSlide19.xml" ContentType="application/vnd.openxmlformats-officedocument.presentationml.notesSlide+xml"/>
  <Override PartName="/ppt/tags/tag11.xml" ContentType="application/vnd.openxmlformats-officedocument.presentationml.tags+xml"/>
  <Override PartName="/ppt/notesSlides/notesSlide20.xml" ContentType="application/vnd.openxmlformats-officedocument.presentationml.notesSlide+xml"/>
  <Override PartName="/ppt/tags/tag12.xml" ContentType="application/vnd.openxmlformats-officedocument.presentationml.tags+xml"/>
  <Override PartName="/ppt/notesSlides/notesSlide21.xml" ContentType="application/vnd.openxmlformats-officedocument.presentationml.notesSlide+xml"/>
  <Override PartName="/ppt/tags/tag13.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14.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15.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16.xml" ContentType="application/vnd.openxmlformats-officedocument.presentationml.tags+xml"/>
  <Override PartName="/ppt/notesSlides/notesSlide30.xml" ContentType="application/vnd.openxmlformats-officedocument.presentationml.notesSlide+xml"/>
  <Override PartName="/ppt/tags/tag17.xml" ContentType="application/vnd.openxmlformats-officedocument.presentationml.tags+xml"/>
  <Override PartName="/ppt/notesSlides/notesSlide31.xml" ContentType="application/vnd.openxmlformats-officedocument.presentationml.notesSlide+xml"/>
  <Override PartName="/ppt/tags/tag18.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tags/tag19.xml" ContentType="application/vnd.openxmlformats-officedocument.presentationml.tags+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tags/tag20.xml" ContentType="application/vnd.openxmlformats-officedocument.presentationml.tags+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tags/tag21.xml" ContentType="application/vnd.openxmlformats-officedocument.presentationml.tags+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tags/tag22.xml" ContentType="application/vnd.openxmlformats-officedocument.presentationml.tags+xml"/>
  <Override PartName="/ppt/notesSlides/notesSlide56.xml" ContentType="application/vnd.openxmlformats-officedocument.presentationml.notesSlide+xml"/>
  <Override PartName="/ppt/tags/tag23.xml" ContentType="application/vnd.openxmlformats-officedocument.presentationml.tags+xml"/>
  <Override PartName="/ppt/notesSlides/notesSlide57.xml" ContentType="application/vnd.openxmlformats-officedocument.presentationml.notesSlide+xml"/>
  <Override PartName="/ppt/tags/tag24.xml" ContentType="application/vnd.openxmlformats-officedocument.presentationml.tags+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tags/tag25.xml" ContentType="application/vnd.openxmlformats-officedocument.presentationml.tags+xml"/>
  <Override PartName="/ppt/notesSlides/notesSlide60.xml" ContentType="application/vnd.openxmlformats-officedocument.presentationml.notesSlide+xml"/>
  <Override PartName="/ppt/tags/tag26.xml" ContentType="application/vnd.openxmlformats-officedocument.presentationml.tags+xml"/>
  <Override PartName="/ppt/notesSlides/notesSlide61.xml" ContentType="application/vnd.openxmlformats-officedocument.presentationml.notesSlide+xml"/>
  <Override PartName="/ppt/tags/tag27.xml" ContentType="application/vnd.openxmlformats-officedocument.presentationml.tags+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tags/tag28.xml" ContentType="application/vnd.openxmlformats-officedocument.presentationml.tags+xml"/>
  <Override PartName="/ppt/notesSlides/notesSlide65.xml" ContentType="application/vnd.openxmlformats-officedocument.presentationml.notesSlide+xml"/>
  <Override PartName="/ppt/tags/tag29.xml" ContentType="application/vnd.openxmlformats-officedocument.presentationml.tags+xml"/>
  <Override PartName="/ppt/notesSlides/notesSlide66.xml" ContentType="application/vnd.openxmlformats-officedocument.presentationml.notesSlide+xml"/>
  <Override PartName="/ppt/tags/tag30.xml" ContentType="application/vnd.openxmlformats-officedocument.presentationml.tags+xml"/>
  <Override PartName="/ppt/notesSlides/notesSlide67.xml" ContentType="application/vnd.openxmlformats-officedocument.presentationml.notesSlide+xml"/>
  <Override PartName="/ppt/tags/tag31.xml" ContentType="application/vnd.openxmlformats-officedocument.presentationml.tags+xml"/>
  <Override PartName="/ppt/notesSlides/notesSlide68.xml" ContentType="application/vnd.openxmlformats-officedocument.presentationml.notesSlide+xml"/>
  <Override PartName="/ppt/tags/tag32.xml" ContentType="application/vnd.openxmlformats-officedocument.presentationml.tags+xml"/>
  <Override PartName="/ppt/notesSlides/notesSlide69.xml" ContentType="application/vnd.openxmlformats-officedocument.presentationml.notesSlide+xml"/>
  <Override PartName="/ppt/comments/comment1.xml" ContentType="application/vnd.openxmlformats-officedocument.presentationml.comments+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tags/tag33.xml" ContentType="application/vnd.openxmlformats-officedocument.presentationml.tags+xml"/>
  <Override PartName="/ppt/notesSlides/notesSlide72.xml" ContentType="application/vnd.openxmlformats-officedocument.presentationml.notesSlide+xml"/>
  <Override PartName="/ppt/tags/tag34.xml" ContentType="application/vnd.openxmlformats-officedocument.presentationml.tags+xml"/>
  <Override PartName="/ppt/notesSlides/notesSlide73.xml" ContentType="application/vnd.openxmlformats-officedocument.presentationml.notesSlide+xml"/>
  <Override PartName="/ppt/tags/tag35.xml" ContentType="application/vnd.openxmlformats-officedocument.presentationml.tags+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tags/tag36.xml" ContentType="application/vnd.openxmlformats-officedocument.presentationml.tags+xml"/>
  <Override PartName="/ppt/notesSlides/notesSlide77.xml" ContentType="application/vnd.openxmlformats-officedocument.presentationml.notesSlide+xml"/>
  <Override PartName="/ppt/tags/tag37.xml" ContentType="application/vnd.openxmlformats-officedocument.presentationml.tags+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tags/tag38.xml" ContentType="application/vnd.openxmlformats-officedocument.presentationml.tags+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comments/comment2.xml" ContentType="application/vnd.openxmlformats-officedocument.presentationml.comments+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tags/tag39.xml" ContentType="application/vnd.openxmlformats-officedocument.presentationml.tags+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tags/tag40.xml" ContentType="application/vnd.openxmlformats-officedocument.presentationml.tags+xml"/>
  <Override PartName="/ppt/notesSlides/notesSlide109.xml" ContentType="application/vnd.openxmlformats-officedocument.presentationml.notesSlide+xml"/>
  <Override PartName="/ppt/tags/tag41.xml" ContentType="application/vnd.openxmlformats-officedocument.presentationml.tags+xml"/>
  <Override PartName="/ppt/notesSlides/notesSlide1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115"/>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 id="342" r:id="rId91"/>
    <p:sldId id="343" r:id="rId92"/>
    <p:sldId id="344" r:id="rId93"/>
    <p:sldId id="345" r:id="rId94"/>
    <p:sldId id="346" r:id="rId95"/>
    <p:sldId id="347" r:id="rId96"/>
    <p:sldId id="348" r:id="rId97"/>
    <p:sldId id="349" r:id="rId98"/>
    <p:sldId id="350" r:id="rId99"/>
    <p:sldId id="351" r:id="rId100"/>
    <p:sldId id="352" r:id="rId101"/>
    <p:sldId id="353" r:id="rId102"/>
    <p:sldId id="354" r:id="rId103"/>
    <p:sldId id="355" r:id="rId104"/>
    <p:sldId id="356" r:id="rId105"/>
    <p:sldId id="357" r:id="rId106"/>
    <p:sldId id="358" r:id="rId107"/>
    <p:sldId id="359" r:id="rId108"/>
    <p:sldId id="360" r:id="rId109"/>
    <p:sldId id="361" r:id="rId110"/>
    <p:sldId id="362" r:id="rId111"/>
    <p:sldId id="363" r:id="rId112"/>
    <p:sldId id="364" r:id="rId113"/>
    <p:sldId id="365" r:id="rId114"/>
  </p:sldIdLst>
  <p:sldSz cx="12192000" cy="6858000"/>
  <p:notesSz cx="6858000" cy="9144000"/>
  <p:embeddedFontLst>
    <p:embeddedFont>
      <p:font typeface="Noto Sans Symbols" panose="020B0604020202020204" charset="0"/>
      <p:regular r:id="rId116"/>
      <p:bold r:id="rId117"/>
    </p:embeddedFont>
    <p:embeddedFont>
      <p:font typeface="Play" panose="020B0604020202020204" charset="0"/>
      <p:regular r:id="rId118"/>
      <p:bold r:id="rId119"/>
    </p:embeddedFont>
    <p:embeddedFont>
      <p:font typeface="Quattrocento Sans" panose="020B0502050000020003" pitchFamily="34" charset="0"/>
      <p:regular r:id="rId120"/>
      <p:bold r:id="rId121"/>
      <p:italic r:id="rId122"/>
      <p:boldItalic r:id="rId123"/>
    </p:embeddedFont>
    <p:embeddedFont>
      <p:font typeface="Trebuchet MS" panose="020B0603020202020204" pitchFamily="34" charset="0"/>
      <p:regular r:id="rId124"/>
      <p:bold r:id="rId125"/>
      <p:italic r:id="rId126"/>
      <p:boldItalic r:id="rId1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128" roundtripDataSignature="AMtx7mgicQaQCUvcOF6XNqSv2t+eW5WHn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nette Dayley - HCPF She Her" initials="" lastIdx="7" clrIdx="0"/>
  <p:cmAuthor id="1" name="Anna Allison" initials="AA" lastIdx="6" clrIdx="1">
    <p:extLst>
      <p:ext uri="{19B8F6BF-5375-455C-9EA6-DF929625EA0E}">
        <p15:presenceInfo xmlns:p15="http://schemas.microsoft.com/office/powerpoint/2012/main" userId="S::aallison@mission-ag.com::092490b4-10b7-4e27-98da-a9c8e8df2fc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E0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6C58389-85C5-4C7D-B2AB-451E1EE4B55D}">
  <a:tblStyle styleId="{E6C58389-85C5-4C7D-B2AB-451E1EE4B55D}"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71B55FC7-65A2-487D-836A-1CE18B8BC7D7}" styleName="Table_1">
    <a:wholeTbl>
      <a:tcTxStyle b="off" i="off">
        <a:font>
          <a:latin typeface="Aptos"/>
          <a:ea typeface="Aptos"/>
          <a:cs typeface="Aptos"/>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9EC"/>
          </a:solidFill>
        </a:fill>
      </a:tcStyle>
    </a:wholeTbl>
    <a:band1H>
      <a:tcTxStyle/>
      <a:tcStyle>
        <a:tcBdr/>
        <a:fill>
          <a:solidFill>
            <a:srgbClr val="CAD1D8"/>
          </a:solidFill>
        </a:fill>
      </a:tcStyle>
    </a:band1H>
    <a:band2H>
      <a:tcTxStyle/>
      <a:tcStyle>
        <a:tcBdr/>
      </a:tcStyle>
    </a:band2H>
    <a:band1V>
      <a:tcTxStyle/>
      <a:tcStyle>
        <a:tcBdr/>
        <a:fill>
          <a:solidFill>
            <a:srgbClr val="CAD1D8"/>
          </a:solidFill>
        </a:fill>
      </a:tcStyle>
    </a:band1V>
    <a:band2V>
      <a:tcTxStyle/>
      <a:tcStyle>
        <a:tcBdr/>
      </a:tcStyle>
    </a:band2V>
    <a:lastCol>
      <a:tcTxStyle b="on" i="off">
        <a:font>
          <a:latin typeface="Aptos"/>
          <a:ea typeface="Aptos"/>
          <a:cs typeface="Aptos"/>
        </a:font>
        <a:schemeClr val="lt1"/>
      </a:tcTxStyle>
      <a:tcStyle>
        <a:tcBdr/>
        <a:fill>
          <a:solidFill>
            <a:schemeClr val="accent1"/>
          </a:solidFill>
        </a:fill>
      </a:tcStyle>
    </a:lastCol>
    <a:firstCol>
      <a:tcTxStyle b="on" i="off">
        <a:font>
          <a:latin typeface="Aptos"/>
          <a:ea typeface="Aptos"/>
          <a:cs typeface="Aptos"/>
        </a:font>
        <a:schemeClr val="lt1"/>
      </a:tcTxStyle>
      <a:tcStyle>
        <a:tcBdr/>
        <a:fill>
          <a:solidFill>
            <a:schemeClr val="accent1"/>
          </a:solidFill>
        </a:fill>
      </a:tcStyle>
    </a:firstCol>
    <a:lastRow>
      <a:tcTxStyle b="on" i="off">
        <a:font>
          <a:latin typeface="Aptos"/>
          <a:ea typeface="Aptos"/>
          <a:cs typeface="Aptos"/>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ptos"/>
          <a:ea typeface="Aptos"/>
          <a:cs typeface="Aptos"/>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004" autoAdjust="0"/>
  </p:normalViewPr>
  <p:slideViewPr>
    <p:cSldViewPr snapToGrid="0">
      <p:cViewPr varScale="1">
        <p:scale>
          <a:sx n="56" d="100"/>
          <a:sy n="56" d="100"/>
        </p:scale>
        <p:origin x="1044" y="52"/>
      </p:cViewPr>
      <p:guideLst>
        <p:guide orient="horz" pos="2160"/>
        <p:guide pos="3840"/>
      </p:guideLst>
    </p:cSldViewPr>
  </p:slid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font" Target="fonts/font2.fntdata"/><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font" Target="fonts/font8.fntdata"/><Relationship Id="rId128" Type="http://customschemas.google.com/relationships/presentationmetadata" Target="metadata"/><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font" Target="fonts/font3.fntdata"/><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font" Target="fonts/font9.fntdata"/><Relationship Id="rId129" Type="http://schemas.openxmlformats.org/officeDocument/2006/relationships/commentAuthors" Target="commentAuthors.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font" Target="fonts/font4.fntdata"/><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presProps" Target="presProps.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font" Target="fonts/font5.fntdata"/><Relationship Id="rId125" Type="http://schemas.openxmlformats.org/officeDocument/2006/relationships/font" Target="fonts/font10.fntdata"/><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notesMaster" Target="notesMasters/notesMaster1.xml"/><Relationship Id="rId131" Type="http://schemas.openxmlformats.org/officeDocument/2006/relationships/viewProps" Target="view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font" Target="fonts/font11.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font" Target="fonts/font6.fntdata"/><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font" Target="fonts/font1.fntdata"/><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theme" Target="theme/theme1.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font" Target="fonts/font12.fntdata"/><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font" Target="fonts/font7.fntdata"/><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5-06-23T16:04:55.943" idx="5">
    <p:pos x="5570" y="2704"/>
    <p:text>Liability insurance is required of all Providers enrolling with HFC</p:text>
    <p:extLst>
      <p:ext uri="{C676402C-5697-4E1C-873F-D02D1690AC5C}">
        <p15:threadingInfo xmlns:p15="http://schemas.microsoft.com/office/powerpoint/2012/main" timeZoneBias="0"/>
      </p:ext>
      <p: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commentPostId="AAABl4CuTik"/>
      </p:ext>
    </p:extLst>
  </p:cm>
  <p:cm authorId="1" dt="2025-06-24T11:16:42.793" idx="3">
    <p:pos x="5570" y="2800"/>
    <p:text>addressed</p:text>
    <p:extLst>
      <p:ext uri="{C676402C-5697-4E1C-873F-D02D1690AC5C}">
        <p15:threadingInfo xmlns:p15="http://schemas.microsoft.com/office/powerpoint/2012/main" timeZoneBias="420">
          <p15:parentCm authorId="0" idx="5"/>
        </p15:threadingInfo>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0" dt="2025-06-23T16:08:52.949" idx="7">
    <p:pos x="543" y="916"/>
    <p:text>please add that they can provide needed correction and resubmit claim for payment. And guidance to contact call center (link) for support</p:text>
    <p:extLst>
      <p:ext uri="{C676402C-5697-4E1C-873F-D02D1690AC5C}">
        <p15:threadingInfo xmlns:p15="http://schemas.microsoft.com/office/powerpoint/2012/main" timeZoneBias="0"/>
      </p:ext>
      <p: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commentPostId="AAABl4CuTi0"/>
      </p:ext>
    </p:extLst>
  </p:cm>
  <p:cm authorId="1" dt="2025-06-24T11:42:27.449" idx="4">
    <p:pos x="543" y="1012"/>
    <p:text>Added on slide 102</p:text>
    <p:extLst>
      <p:ext uri="{C676402C-5697-4E1C-873F-D02D1690AC5C}">
        <p15:threadingInfo xmlns:p15="http://schemas.microsoft.com/office/powerpoint/2012/main" timeZoneBias="420">
          <p15:parentCm authorId="0" idx="7"/>
        </p15:threadingInfo>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ptos" panose="020B0004020202020204" pitchFamily="34" charset="0"/>
                <a:ea typeface="Aptos" panose="020B0004020202020204" pitchFamily="34" charset="0"/>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en-US"/>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ptos" panose="020B0004020202020204" pitchFamily="34" charset="0"/>
                <a:ea typeface="Aptos" panose="020B0004020202020204" pitchFamily="34" charset="0"/>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en-US"/>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ptos" panose="020B0004020202020204" pitchFamily="34" charset="0"/>
                <a:ea typeface="Aptos" panose="020B0004020202020204" pitchFamily="34" charset="0"/>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en-US"/>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lvl1pPr>
              <a:defRPr>
                <a:latin typeface="Aptos" panose="020B0004020202020204" pitchFamily="34" charset="0"/>
              </a:defRPr>
            </a:lvl1pPr>
          </a:lstStyle>
          <a:p>
            <a:pPr algn="r"/>
            <a:fld id="{00000000-1234-1234-1234-123412341234}" type="slidenum">
              <a:rPr lang="en-US" sz="1200" smtClean="0">
                <a:solidFill>
                  <a:schemeClr val="dk1"/>
                </a:solidFill>
              </a:rPr>
              <a:pPr algn="r"/>
              <a:t>‹#›</a:t>
            </a:fld>
            <a:endParaRPr lang="en-US" sz="1200">
              <a:solidFill>
                <a:schemeClr val="dk1"/>
              </a:solidFil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ptos" panose="020B0004020202020204" pitchFamily="34" charset="0"/>
        <a:ea typeface="Aptos" panose="020B0004020202020204" pitchFamily="34"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3" Type="http://schemas.openxmlformats.org/officeDocument/2006/relationships/hyperlink" Target="https://colorado-hcp-portal.coxix.gainwelltechnologies.com/hcp/provider/Home/tabid/135/Default.aspx" TargetMode="External"/><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sos.state.co.us/pubs/business/businessHome.html"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www.sos.state.co.us/pubs/info_center/eLearningCourses/StartingABusinessInColoradoEnglish/index.html"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taxonomy.nucc.org/"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npiregistry.cms.hhs.gov/search"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hcpf.colorado.gov/verifying-eligibility-quickguide#memElig"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healthfirstcolorado.com/apply-now"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www.identogo.com/contact" TargetMode="External"/><Relationship Id="rId2" Type="http://schemas.openxmlformats.org/officeDocument/2006/relationships/slide" Target="../slides/slide51.xml"/><Relationship Id="rId1" Type="http://schemas.openxmlformats.org/officeDocument/2006/relationships/notesMaster" Target="../notesMasters/notesMaster1.xml"/><Relationship Id="rId4" Type="http://schemas.openxmlformats.org/officeDocument/2006/relationships/hyperlink" Target="https://co4kids.org/child-abuse-prevention/mandatory-reporters" TargetMode="Externa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www.irs.gov/forms-pubs/about-form-w-9/"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colorado-hcp-portal.coxix.gainwelltechnologies.com/hcp/provider/Home/ProviderEnrollment/EnrollmentWelcome/tabid/442/Default.aspx?p231=jLa6zgO8W0A%3d&amp;p6=EvKP1fYqPRZTLxw077CAio9dQ6EtWB%2bQvH5JJw0l6Ac%3d" TargetMode="External"/><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3" Type="http://schemas.openxmlformats.org/officeDocument/2006/relationships/hyperlink" Target="https://www.healthfirstcolorado.com/apply-now" TargetMode="External"/><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Hello, and welcome to our provider training on the Health First Colorado doula benefit. The goal of this training is to support doulas in enrolling in Health First Colorado, the state’s Medicaid program, and to bill for services.</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a:p>
            <a:pPr marL="0" lvl="0" indent="0" algn="l" rtl="0">
              <a:spcBef>
                <a:spcPts val="0"/>
              </a:spcBef>
              <a:spcAft>
                <a:spcPts val="0"/>
              </a:spcAft>
              <a:buNone/>
            </a:pPr>
            <a:r>
              <a:rPr lang="en-US">
                <a:latin typeface="Aptos" panose="020B0004020202020204" pitchFamily="34" charset="0"/>
              </a:rPr>
              <a:t>This training is sponsored by the Colorado Department of Health Care Policy and Financing or HCPF, sometimes referred to as "the Department“ in this presentation. </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 name="Google Shape;22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latin typeface="Aptos" panose="020B0004020202020204" pitchFamily="34" charset="0"/>
                <a:sym typeface="Arial"/>
              </a:rPr>
              <a:t>(1) Doulas can provide prenatal and postpartum care in the member’s home, in any other community-based setting (such as an office), or via telehealth. (2)</a:t>
            </a:r>
            <a:endParaRPr>
              <a:latin typeface="Aptos" panose="020B0004020202020204" pitchFamily="34" charset="0"/>
            </a:endParaRPr>
          </a:p>
          <a:p>
            <a:pPr marL="0" marR="0" lvl="0" indent="0" algn="l" rtl="0">
              <a:lnSpc>
                <a:spcPct val="107000"/>
              </a:lnSpc>
              <a:spcBef>
                <a:spcPts val="600"/>
              </a:spcBef>
              <a:spcAft>
                <a:spcPts val="0"/>
              </a:spcAft>
              <a:buNone/>
            </a:pPr>
            <a:r>
              <a:rPr lang="en-US" sz="1800">
                <a:latin typeface="Aptos" panose="020B0004020202020204" pitchFamily="34" charset="0"/>
                <a:sym typeface="Arial"/>
              </a:rPr>
              <a:t>Labor and delivery services cannot be provided via telehealth. While doulas must provide in-person labor and delivery support, location can vary. </a:t>
            </a:r>
            <a:endParaRPr>
              <a:latin typeface="Aptos" panose="020B0004020202020204" pitchFamily="34" charset="0"/>
            </a:endParaRPr>
          </a:p>
        </p:txBody>
      </p:sp>
      <p:sp>
        <p:nvSpPr>
          <p:cNvPr id="228" name="Google Shape;228;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10</a:t>
            </a:fld>
            <a:endParaRPr sz="1200" b="0" i="0" u="none" strike="noStrike" cap="none">
              <a:solidFill>
                <a:srgbClr val="000000"/>
              </a:solidFill>
              <a:sym typeface="Arial"/>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3"/>
        <p:cNvGrpSpPr/>
        <p:nvPr/>
      </p:nvGrpSpPr>
      <p:grpSpPr>
        <a:xfrm>
          <a:off x="0" y="0"/>
          <a:ext cx="0" cy="0"/>
          <a:chOff x="0" y="0"/>
          <a:chExt cx="0" cy="0"/>
        </a:xfrm>
      </p:grpSpPr>
      <p:sp>
        <p:nvSpPr>
          <p:cNvPr id="1454" name="Google Shape;1454;p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5" name="Google Shape;1455;p10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7000"/>
              </a:lnSpc>
              <a:spcBef>
                <a:spcPts val="0"/>
              </a:spcBef>
              <a:spcAft>
                <a:spcPts val="0"/>
              </a:spcAft>
              <a:buClr>
                <a:schemeClr val="dk1"/>
              </a:buClr>
              <a:buSzPts val="1800"/>
              <a:buFont typeface="Noto Sans Symbols"/>
              <a:buChar char="∙"/>
            </a:pPr>
            <a:r>
              <a:rPr lang="en-US" sz="1800" b="1">
                <a:latin typeface="Aptos" panose="020B0004020202020204" pitchFamily="34" charset="0"/>
                <a:sym typeface="Arial"/>
              </a:rPr>
              <a:t>It is possible the member cap has been exceeded:</a:t>
            </a:r>
            <a:r>
              <a:rPr lang="en-US" sz="1800">
                <a:latin typeface="Aptos" panose="020B0004020202020204" pitchFamily="34" charset="0"/>
                <a:sym typeface="Arial"/>
              </a:rPr>
              <a:t> All benefits relate to the member. If more than one doula supports the member, then the combined time across those doulas cannot exceed the caps. For example, if one doula is reimbursed for one 60-minute visit and one 90-minute visit during the prenatal period, a second doula can only be reimbursed for one 30-minute visit or two 15-minute visits.</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p:txBody>
      </p:sp>
      <p:sp>
        <p:nvSpPr>
          <p:cNvPr id="1456" name="Google Shape;1456;p10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100</a:t>
            </a:fld>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2"/>
        <p:cNvGrpSpPr/>
        <p:nvPr/>
      </p:nvGrpSpPr>
      <p:grpSpPr>
        <a:xfrm>
          <a:off x="0" y="0"/>
          <a:ext cx="0" cy="0"/>
          <a:chOff x="0" y="0"/>
          <a:chExt cx="0" cy="0"/>
        </a:xfrm>
      </p:grpSpPr>
      <p:sp>
        <p:nvSpPr>
          <p:cNvPr id="1463" name="Google Shape;1463;p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4" name="Google Shape;1464;p10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gn="l" rtl="0">
              <a:lnSpc>
                <a:spcPct val="107000"/>
              </a:lnSpc>
              <a:spcBef>
                <a:spcPts val="0"/>
              </a:spcBef>
              <a:spcAft>
                <a:spcPts val="0"/>
              </a:spcAft>
              <a:buClr>
                <a:schemeClr val="dk1"/>
              </a:buClr>
              <a:buSzPts val="1800"/>
              <a:buFont typeface="Noto Sans Symbols"/>
              <a:buChar char="∙"/>
            </a:pPr>
            <a:r>
              <a:rPr lang="en-US" sz="1800" b="1">
                <a:latin typeface="Aptos" panose="020B0004020202020204" pitchFamily="34" charset="0"/>
                <a:sym typeface="Arial"/>
              </a:rPr>
              <a:t>It is also possible your claim does not align with an approved NPI. Make sure the NPI you include on the claim matches the NPI you used to enrolled as a Health First Colorado provider. </a:t>
            </a:r>
            <a:endParaRPr sz="1800">
              <a:latin typeface="Aptos" panose="020B0004020202020204" pitchFamily="34" charset="0"/>
              <a:sym typeface="Arial"/>
            </a:endParaRPr>
          </a:p>
          <a:p>
            <a:pPr marL="0" lvl="0" indent="0" algn="l" rtl="0">
              <a:spcBef>
                <a:spcPts val="600"/>
              </a:spcBef>
              <a:spcAft>
                <a:spcPts val="0"/>
              </a:spcAft>
              <a:buNone/>
            </a:pPr>
            <a:endParaRPr>
              <a:latin typeface="Aptos" panose="020B0004020202020204" pitchFamily="34" charset="0"/>
            </a:endParaRPr>
          </a:p>
        </p:txBody>
      </p:sp>
      <p:sp>
        <p:nvSpPr>
          <p:cNvPr id="1465" name="Google Shape;1465;p10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101</a:t>
            </a:fld>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1"/>
        <p:cNvGrpSpPr/>
        <p:nvPr/>
      </p:nvGrpSpPr>
      <p:grpSpPr>
        <a:xfrm>
          <a:off x="0" y="0"/>
          <a:ext cx="0" cy="0"/>
          <a:chOff x="0" y="0"/>
          <a:chExt cx="0" cy="0"/>
        </a:xfrm>
      </p:grpSpPr>
      <p:sp>
        <p:nvSpPr>
          <p:cNvPr id="1472" name="Google Shape;1472;p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3" name="Google Shape;1473;p10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gn="l" rtl="0">
              <a:lnSpc>
                <a:spcPct val="107000"/>
              </a:lnSpc>
              <a:spcBef>
                <a:spcPts val="0"/>
              </a:spcBef>
              <a:spcAft>
                <a:spcPts val="0"/>
              </a:spcAft>
              <a:buClr>
                <a:schemeClr val="dk1"/>
              </a:buClr>
              <a:buSzPts val="1800"/>
              <a:buFont typeface="Noto Sans Symbols"/>
              <a:buChar char="∙"/>
            </a:pPr>
            <a:r>
              <a:rPr lang="en-US" sz="1800" b="1">
                <a:latin typeface="Aptos" panose="020B0004020202020204" pitchFamily="34" charset="0"/>
                <a:sym typeface="Arial"/>
              </a:rPr>
              <a:t>Finally, the claim may not have the NPI of the recommending licensed provider. You should have collected and stored the provider recommendation form when you first enrolled the client in doula services. </a:t>
            </a:r>
            <a:endParaRPr sz="1800">
              <a:latin typeface="Aptos" panose="020B0004020202020204" pitchFamily="34" charset="0"/>
              <a:sym typeface="Arial"/>
            </a:endParaRPr>
          </a:p>
          <a:p>
            <a:pPr marL="0" lvl="0" indent="0" algn="l" rtl="0">
              <a:spcBef>
                <a:spcPts val="600"/>
              </a:spcBef>
              <a:spcAft>
                <a:spcPts val="0"/>
              </a:spcAft>
              <a:buNone/>
            </a:pPr>
            <a:endParaRPr lang="en-US">
              <a:latin typeface="Aptos" panose="020B0004020202020204" pitchFamily="34" charset="0"/>
            </a:endParaRPr>
          </a:p>
          <a:p>
            <a:pPr marL="0" lvl="0" indent="0" algn="l" rtl="0">
              <a:spcBef>
                <a:spcPts val="600"/>
              </a:spcBef>
              <a:spcAft>
                <a:spcPts val="0"/>
              </a:spcAft>
              <a:buNone/>
            </a:pPr>
            <a:r>
              <a:rPr lang="en-US">
                <a:latin typeface="Aptos" panose="020B0004020202020204" pitchFamily="34" charset="0"/>
              </a:rPr>
              <a:t>If your claim is denied, you can make the needed corrections and resubmit the claim for payment. If you need help resubmitting your claim, you can contact the help number shown on the screen. </a:t>
            </a:r>
            <a:endParaRPr>
              <a:latin typeface="Aptos" panose="020B0004020202020204" pitchFamily="34" charset="0"/>
            </a:endParaRPr>
          </a:p>
        </p:txBody>
      </p:sp>
      <p:sp>
        <p:nvSpPr>
          <p:cNvPr id="1474" name="Google Shape;1474;p10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102</a:t>
            </a:fld>
            <a:endParaRPr sz="1200" b="0" i="0" u="none" strike="noStrike" cap="none">
              <a:solidFill>
                <a:srgbClr val="000000"/>
              </a:solidFill>
              <a:sym typeface="Arial"/>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0"/>
        <p:cNvGrpSpPr/>
        <p:nvPr/>
      </p:nvGrpSpPr>
      <p:grpSpPr>
        <a:xfrm>
          <a:off x="0" y="0"/>
          <a:ext cx="0" cy="0"/>
          <a:chOff x="0" y="0"/>
          <a:chExt cx="0" cy="0"/>
        </a:xfrm>
      </p:grpSpPr>
      <p:sp>
        <p:nvSpPr>
          <p:cNvPr id="1481" name="Google Shape;1481;p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2" name="Google Shape;1482;p10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b="0" i="0">
                <a:solidFill>
                  <a:srgbClr val="000000"/>
                </a:solidFill>
                <a:highlight>
                  <a:srgbClr val="FFFFFF"/>
                </a:highlight>
                <a:latin typeface="Aptos" panose="020B0004020202020204" pitchFamily="34" charset="0"/>
                <a:sym typeface="Arial"/>
              </a:rPr>
              <a:t>Finally, we’ll talk about provider maintenance and revalidation. It is essential that doulas keep information in the Medicaid Provider Web Portal up to date through regular provider maintenance. In addition, doulas, like all Health First Colorado providers, need to revalidate every five years. Please regularly read email communications from Health First Colorado and sign up for the MCH listserv to make sure that you stay current on the latest information and requirements. </a:t>
            </a:r>
            <a:endParaRPr>
              <a:latin typeface="Aptos" panose="020B0004020202020204" pitchFamily="34" charset="0"/>
            </a:endParaRPr>
          </a:p>
        </p:txBody>
      </p:sp>
      <p:sp>
        <p:nvSpPr>
          <p:cNvPr id="1483" name="Google Shape;1483;p10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103</a:t>
            </a:fld>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0"/>
        <p:cNvGrpSpPr/>
        <p:nvPr/>
      </p:nvGrpSpPr>
      <p:grpSpPr>
        <a:xfrm>
          <a:off x="0" y="0"/>
          <a:ext cx="0" cy="0"/>
          <a:chOff x="0" y="0"/>
          <a:chExt cx="0" cy="0"/>
        </a:xfrm>
      </p:grpSpPr>
      <p:sp>
        <p:nvSpPr>
          <p:cNvPr id="1491" name="Google Shape;1491;p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2" name="Google Shape;1492;p10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In order to keep their information up-to-date with Health First Colorado, occasionally providers must submit Provider Maintenance requests. This information includes your specialty, address changes, and insurance updates. If </a:t>
            </a:r>
            <a:r>
              <a:rPr lang="en-US" b="0" i="0">
                <a:solidFill>
                  <a:srgbClr val="000000"/>
                </a:solidFill>
                <a:highlight>
                  <a:srgbClr val="FFFFFF"/>
                </a:highlight>
                <a:latin typeface="Aptos" panose="020B0004020202020204" pitchFamily="34" charset="0"/>
                <a:sym typeface="Arial"/>
              </a:rPr>
              <a:t>applicable, doulas should log into the Medicaid Provider Web Portal and click “Provider Maintenance” to update their information. Detailed information about Provider Maintenance requests can be found on the Provider Web Portal Quick Guide on </a:t>
            </a:r>
            <a:r>
              <a:rPr lang="en-US">
                <a:solidFill>
                  <a:srgbClr val="000000"/>
                </a:solidFill>
                <a:highlight>
                  <a:srgbClr val="FFFFFF"/>
                </a:highlight>
                <a:latin typeface="Aptos" panose="020B0004020202020204" pitchFamily="34" charset="0"/>
                <a:sym typeface="Arial"/>
              </a:rPr>
              <a:t>the Department's</a:t>
            </a:r>
            <a:r>
              <a:rPr lang="en-US" b="0" i="0">
                <a:solidFill>
                  <a:srgbClr val="000000"/>
                </a:solidFill>
                <a:highlight>
                  <a:srgbClr val="FFFFFF"/>
                </a:highlight>
                <a:latin typeface="Aptos" panose="020B0004020202020204" pitchFamily="34" charset="0"/>
                <a:sym typeface="Arial"/>
              </a:rPr>
              <a:t> website.</a:t>
            </a:r>
            <a:endParaRPr>
              <a:latin typeface="Aptos" panose="020B0004020202020204" pitchFamily="34" charset="0"/>
              <a:sym typeface="Arial"/>
            </a:endParaRPr>
          </a:p>
        </p:txBody>
      </p:sp>
      <p:sp>
        <p:nvSpPr>
          <p:cNvPr id="1493" name="Google Shape;1493;p10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104</a:t>
            </a:fld>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2"/>
        <p:cNvGrpSpPr/>
        <p:nvPr/>
      </p:nvGrpSpPr>
      <p:grpSpPr>
        <a:xfrm>
          <a:off x="0" y="0"/>
          <a:ext cx="0" cy="0"/>
          <a:chOff x="0" y="0"/>
          <a:chExt cx="0" cy="0"/>
        </a:xfrm>
      </p:grpSpPr>
      <p:sp>
        <p:nvSpPr>
          <p:cNvPr id="1503" name="Google Shape;1503;p1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4" name="Google Shape;1504;p10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b="0" i="0">
                <a:solidFill>
                  <a:srgbClr val="000000"/>
                </a:solidFill>
                <a:highlight>
                  <a:srgbClr val="FFFFFF"/>
                </a:highlight>
                <a:latin typeface="Aptos" panose="020B0004020202020204" pitchFamily="34" charset="0"/>
                <a:sym typeface="Arial"/>
              </a:rPr>
              <a:t>Doulas will be expected to always maintain current doula training and CPR certificates, and you are responsible for uploading the required documentation to the Medicaid Provider Web Portal in accordance with the expiration dates of the relevant trainings. Since CPR certificates and Doula training certificates have different expiration dates than the rest of the Doula requirements, these must be updated through provider maintenance requests</a:t>
            </a:r>
            <a:endParaRPr>
              <a:latin typeface="Aptos" panose="020B0004020202020204" pitchFamily="34" charset="0"/>
            </a:endParaRPr>
          </a:p>
        </p:txBody>
      </p:sp>
      <p:sp>
        <p:nvSpPr>
          <p:cNvPr id="1505" name="Google Shape;1505;p10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105</a:t>
            </a:fld>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4"/>
        <p:cNvGrpSpPr/>
        <p:nvPr/>
      </p:nvGrpSpPr>
      <p:grpSpPr>
        <a:xfrm>
          <a:off x="0" y="0"/>
          <a:ext cx="0" cy="0"/>
          <a:chOff x="0" y="0"/>
          <a:chExt cx="0" cy="0"/>
        </a:xfrm>
      </p:grpSpPr>
      <p:sp>
        <p:nvSpPr>
          <p:cNvPr id="1515" name="Google Shape;1515;p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6" name="Google Shape;1516;p10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b="0" i="0">
                <a:solidFill>
                  <a:srgbClr val="000000"/>
                </a:solidFill>
                <a:highlight>
                  <a:srgbClr val="FFFFFF"/>
                </a:highlight>
                <a:latin typeface="Aptos" panose="020B0004020202020204" pitchFamily="34" charset="0"/>
                <a:sym typeface="Arial"/>
              </a:rPr>
              <a:t>Doulas will be expected to provide </a:t>
            </a:r>
            <a:r>
              <a:rPr lang="en-US" sz="1800">
                <a:solidFill>
                  <a:srgbClr val="000000"/>
                </a:solidFill>
                <a:highlight>
                  <a:srgbClr val="FFFFFF"/>
                </a:highlight>
                <a:latin typeface="Aptos" panose="020B0004020202020204" pitchFamily="34" charset="0"/>
                <a:sym typeface="Arial"/>
              </a:rPr>
              <a:t>the Department</a:t>
            </a:r>
            <a:r>
              <a:rPr lang="en-US" sz="1800" b="0" i="0">
                <a:solidFill>
                  <a:srgbClr val="000000"/>
                </a:solidFill>
                <a:highlight>
                  <a:srgbClr val="FFFFFF"/>
                </a:highlight>
                <a:latin typeface="Aptos" panose="020B0004020202020204" pitchFamily="34" charset="0"/>
                <a:sym typeface="Arial"/>
              </a:rPr>
              <a:t> with updated information on business practices through the revalidation process, which </a:t>
            </a:r>
            <a:r>
              <a:rPr lang="en-US" sz="1800" b="0" i="0" u="sng">
                <a:solidFill>
                  <a:srgbClr val="000000"/>
                </a:solidFill>
                <a:highlight>
                  <a:srgbClr val="FFFFFF"/>
                </a:highlight>
                <a:latin typeface="Aptos" panose="020B0004020202020204" pitchFamily="34" charset="0"/>
                <a:sym typeface="Arial"/>
              </a:rPr>
              <a:t>occurs every five years</a:t>
            </a:r>
            <a:r>
              <a:rPr lang="en-US" sz="1800" b="0" i="0">
                <a:solidFill>
                  <a:srgbClr val="000000"/>
                </a:solidFill>
                <a:highlight>
                  <a:srgbClr val="FFFFFF"/>
                </a:highlight>
                <a:latin typeface="Aptos" panose="020B0004020202020204" pitchFamily="34" charset="0"/>
                <a:sym typeface="Arial"/>
              </a:rPr>
              <a:t>. This process is important to ensure that the information on file for each provider in the Medicaid Provider Web Portal remains current, including any needed certification and attestation forms. This information allows</a:t>
            </a:r>
            <a:r>
              <a:rPr lang="en-US" sz="1800">
                <a:solidFill>
                  <a:srgbClr val="000000"/>
                </a:solidFill>
                <a:highlight>
                  <a:srgbClr val="FFFFFF"/>
                </a:highlight>
                <a:latin typeface="Aptos" panose="020B0004020202020204" pitchFamily="34" charset="0"/>
                <a:sym typeface="Arial"/>
              </a:rPr>
              <a:t> the Department </a:t>
            </a:r>
            <a:r>
              <a:rPr lang="en-US" sz="1800" b="0" i="0">
                <a:solidFill>
                  <a:srgbClr val="000000"/>
                </a:solidFill>
                <a:highlight>
                  <a:srgbClr val="FFFFFF"/>
                </a:highlight>
                <a:latin typeface="Aptos" panose="020B0004020202020204" pitchFamily="34" charset="0"/>
                <a:sym typeface="Arial"/>
              </a:rPr>
              <a:t>to properly screen providers to ensure that they remain eligible and for providers to continue to offer services to members.  </a:t>
            </a:r>
            <a:endParaRPr>
              <a:latin typeface="Aptos" panose="020B0004020202020204" pitchFamily="34" charset="0"/>
            </a:endParaRPr>
          </a:p>
          <a:p>
            <a:pPr marL="0" lvl="0" indent="0" algn="l" rtl="0">
              <a:spcBef>
                <a:spcPts val="0"/>
              </a:spcBef>
              <a:spcAft>
                <a:spcPts val="0"/>
              </a:spcAft>
              <a:buNone/>
            </a:pPr>
            <a:r>
              <a:rPr lang="en-US" sz="1800" b="0" i="0">
                <a:solidFill>
                  <a:srgbClr val="000000"/>
                </a:solidFill>
                <a:highlight>
                  <a:srgbClr val="FFFFFF"/>
                </a:highlight>
                <a:latin typeface="Aptos" panose="020B0004020202020204" pitchFamily="34" charset="0"/>
                <a:sym typeface="Arial"/>
              </a:rPr>
              <a:t>Ineligible and inactive providers will be removed during the revalidation process. Active providers that do not complete revalidation by the due date risk suspension of claims. You will be expected to re-sign the attestation documents that were required in the initial application and always maintain current doula certification documentation within the Medicaid Provider Web Portal, even between revalidations. </a:t>
            </a:r>
            <a:endParaRPr>
              <a:latin typeface="Aptos" panose="020B0004020202020204" pitchFamily="34" charset="0"/>
              <a:sym typeface="Arial"/>
            </a:endParaRPr>
          </a:p>
        </p:txBody>
      </p:sp>
      <p:sp>
        <p:nvSpPr>
          <p:cNvPr id="1517" name="Google Shape;1517;p10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106</a:t>
            </a:fld>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9"/>
        <p:cNvGrpSpPr/>
        <p:nvPr/>
      </p:nvGrpSpPr>
      <p:grpSpPr>
        <a:xfrm>
          <a:off x="0" y="0"/>
          <a:ext cx="0" cy="0"/>
          <a:chOff x="0" y="0"/>
          <a:chExt cx="0" cy="0"/>
        </a:xfrm>
      </p:grpSpPr>
      <p:sp>
        <p:nvSpPr>
          <p:cNvPr id="1530" name="Google Shape;1530;p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1" name="Google Shape;1531;p10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i="0">
                <a:solidFill>
                  <a:srgbClr val="000000"/>
                </a:solidFill>
                <a:latin typeface="Aptos" panose="020B0004020202020204" pitchFamily="34" charset="0"/>
                <a:sym typeface="Arial"/>
              </a:rPr>
              <a:t>There are several steps to take to make sure your revalidation runs smoothly: keeping your email addresses current, submitting provider maintenance requests before revalidation, logging into the Medicaid Provider Web Portal, and applying for revalidation. We will dive deeper into each of these steps in the following slides.</a:t>
            </a:r>
            <a:endParaRPr>
              <a:latin typeface="Aptos" panose="020B0004020202020204" pitchFamily="34" charset="0"/>
            </a:endParaRPr>
          </a:p>
        </p:txBody>
      </p:sp>
      <p:sp>
        <p:nvSpPr>
          <p:cNvPr id="1532" name="Google Shape;1532;p10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107</a:t>
            </a:fld>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8"/>
        <p:cNvGrpSpPr/>
        <p:nvPr/>
      </p:nvGrpSpPr>
      <p:grpSpPr>
        <a:xfrm>
          <a:off x="0" y="0"/>
          <a:ext cx="0" cy="0"/>
          <a:chOff x="0" y="0"/>
          <a:chExt cx="0" cy="0"/>
        </a:xfrm>
      </p:grpSpPr>
      <p:sp>
        <p:nvSpPr>
          <p:cNvPr id="1549" name="Google Shape;1549;p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0" name="Google Shape;1550;p10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b="0" i="0">
                <a:solidFill>
                  <a:srgbClr val="000000"/>
                </a:solidFill>
                <a:highlight>
                  <a:srgbClr val="FFFFFF"/>
                </a:highlight>
                <a:latin typeface="Aptos" panose="020B0004020202020204" pitchFamily="34" charset="0"/>
                <a:sym typeface="Arial"/>
              </a:rPr>
              <a:t>Doulas will receive an email six months before their revalidation deadline informing them of the need to revalidate; they will receive monthly reminders after the initial email. Once you receive this initial email, access the </a:t>
            </a:r>
            <a:r>
              <a:rPr lang="en-US" sz="1800" b="0" i="0" u="sng" strike="noStrike">
                <a:solidFill>
                  <a:srgbClr val="0563C1"/>
                </a:solidFill>
                <a:highlight>
                  <a:srgbClr val="FFFFFF"/>
                </a:highlight>
                <a:latin typeface="Aptos" panose="020B0004020202020204" pitchFamily="34" charset="0"/>
                <a:sym typeface="Arial"/>
                <a:hlinkClick r:id="rId3">
                  <a:extLst>
                    <a:ext uri="{A12FA001-AC4F-418D-AE19-62706E023703}">
                      <ahyp:hlinkClr xmlns:ahyp="http://schemas.microsoft.com/office/drawing/2018/hyperlinkcolor" val="tx"/>
                    </a:ext>
                  </a:extLst>
                </a:hlinkClick>
              </a:rPr>
              <a:t>Medicaid Provider Web Portal</a:t>
            </a:r>
            <a:r>
              <a:rPr lang="en-US" sz="1800" b="0" i="0">
                <a:solidFill>
                  <a:srgbClr val="000000"/>
                </a:solidFill>
                <a:highlight>
                  <a:srgbClr val="FFFFFF"/>
                </a:highlight>
                <a:latin typeface="Aptos" panose="020B0004020202020204" pitchFamily="34" charset="0"/>
                <a:sym typeface="Arial"/>
              </a:rPr>
              <a:t> and supply the necessary information. Revalidation notices will be sent to the email addresses listed in the Medicaid Provider Web Portal. To avoid missing critical emails: keep an active and up-to-date email address in the Medicaid Provider Web Portal. If you </a:t>
            </a:r>
            <a:r>
              <a:rPr lang="en-US" b="0" i="0">
                <a:solidFill>
                  <a:srgbClr val="000000"/>
                </a:solidFill>
                <a:highlight>
                  <a:srgbClr val="FFFFFF"/>
                </a:highlight>
                <a:latin typeface="Aptos" panose="020B0004020202020204" pitchFamily="34" charset="0"/>
                <a:sym typeface="Arial"/>
              </a:rPr>
              <a:t>work for a doula organization, consider using a generic email address to ensure that the given email address is not linked to a staff member who may leave the organization, and regularly check your email for messages regarding revalidation.</a:t>
            </a:r>
            <a:endParaRPr>
              <a:latin typeface="Aptos" panose="020B0004020202020204" pitchFamily="34" charset="0"/>
            </a:endParaRPr>
          </a:p>
        </p:txBody>
      </p:sp>
      <p:sp>
        <p:nvSpPr>
          <p:cNvPr id="1551" name="Google Shape;1551;p10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108</a:t>
            </a:fld>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2"/>
        <p:cNvGrpSpPr/>
        <p:nvPr/>
      </p:nvGrpSpPr>
      <p:grpSpPr>
        <a:xfrm>
          <a:off x="0" y="0"/>
          <a:ext cx="0" cy="0"/>
          <a:chOff x="0" y="0"/>
          <a:chExt cx="0" cy="0"/>
        </a:xfrm>
      </p:grpSpPr>
      <p:sp>
        <p:nvSpPr>
          <p:cNvPr id="1563" name="Google Shape;1563;p1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4" name="Google Shape;1564;p10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b="0" i="0">
                <a:solidFill>
                  <a:srgbClr val="000000"/>
                </a:solidFill>
                <a:highlight>
                  <a:srgbClr val="FFFFFF"/>
                </a:highlight>
                <a:latin typeface="Aptos" panose="020B0004020202020204" pitchFamily="34" charset="0"/>
                <a:sym typeface="Arial"/>
              </a:rPr>
              <a:t>Once you begin the revalidation application, you cannot submit Provider Maintenance Requests. This means that you cannot edit the prepopulated information (e.g., business name, address, insurance, specialty, and ownership) during revalidation. To prevent this, log into the Medicaid Provider Web Portal and review the information saved in the portal </a:t>
            </a:r>
            <a:r>
              <a:rPr lang="en-US" sz="1800" b="0" i="1">
                <a:solidFill>
                  <a:srgbClr val="000000"/>
                </a:solidFill>
                <a:highlight>
                  <a:srgbClr val="FFFFFF"/>
                </a:highlight>
                <a:latin typeface="Aptos" panose="020B0004020202020204" pitchFamily="34" charset="0"/>
                <a:sym typeface="Arial"/>
              </a:rPr>
              <a:t>before </a:t>
            </a:r>
            <a:r>
              <a:rPr lang="en-US" sz="1800" b="0" i="0">
                <a:solidFill>
                  <a:srgbClr val="000000"/>
                </a:solidFill>
                <a:highlight>
                  <a:srgbClr val="FFFFFF"/>
                </a:highlight>
                <a:latin typeface="Aptos" panose="020B0004020202020204" pitchFamily="34" charset="0"/>
                <a:sym typeface="Arial"/>
              </a:rPr>
              <a:t>beginning the revalidation application. If you find incorrect or out-of-date information in the portal, submit the Provider Maintenance Request before beginning the revalidation application. </a:t>
            </a:r>
            <a:endParaRPr>
              <a:latin typeface="Aptos" panose="020B0004020202020204" pitchFamily="34" charset="0"/>
            </a:endParaRPr>
          </a:p>
        </p:txBody>
      </p:sp>
      <p:sp>
        <p:nvSpPr>
          <p:cNvPr id="1565" name="Google Shape;1565;p10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109</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Individuals and organizations interested in providing doula services to Health First Colorado members must first prepare their business for enrollment. </a:t>
            </a: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spcBef>
                <a:spcPts val="0"/>
              </a:spcBef>
              <a:spcAft>
                <a:spcPts val="0"/>
              </a:spcAft>
              <a:buNone/>
            </a:pPr>
            <a:r>
              <a:rPr lang="en-US" sz="1800">
                <a:latin typeface="Aptos" panose="020B0004020202020204" pitchFamily="34" charset="0"/>
                <a:sym typeface="Arial"/>
              </a:rPr>
              <a:t>Then, doulas must determine how they will meet qualifying requirements. The Department does not require a specific doula certification. Instead, doulas select a pathway (certification or experience) and gather documentation and attestations demonstrating they meet requirements associated with the selected pathway. </a:t>
            </a: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spcBef>
                <a:spcPts val="0"/>
              </a:spcBef>
              <a:spcAft>
                <a:spcPts val="0"/>
              </a:spcAft>
              <a:buNone/>
            </a:pPr>
            <a:r>
              <a:rPr lang="en-US" sz="1800">
                <a:latin typeface="Aptos" panose="020B0004020202020204" pitchFamily="34" charset="0"/>
                <a:sym typeface="Arial"/>
              </a:rPr>
              <a:t>Doulas then enroll through the Medicaid Provider Web Portal. </a:t>
            </a: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spcBef>
                <a:spcPts val="0"/>
              </a:spcBef>
              <a:spcAft>
                <a:spcPts val="0"/>
              </a:spcAft>
              <a:buNone/>
            </a:pPr>
            <a:r>
              <a:rPr lang="en-US" sz="1800">
                <a:latin typeface="Aptos" panose="020B0004020202020204" pitchFamily="34" charset="0"/>
                <a:sym typeface="Arial"/>
              </a:rPr>
              <a:t>Once enrollment is complete, doulas provide and bill for services. </a:t>
            </a: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spcBef>
                <a:spcPts val="0"/>
              </a:spcBef>
              <a:spcAft>
                <a:spcPts val="0"/>
              </a:spcAft>
              <a:buNone/>
            </a:pPr>
            <a:r>
              <a:rPr lang="en-US" sz="1800">
                <a:latin typeface="Aptos" panose="020B0004020202020204" pitchFamily="34" charset="0"/>
                <a:sym typeface="Arial"/>
              </a:rPr>
              <a:t>Doulas must revalidate through the Medicaid Provider Web Portal every five years to demonstrate ongoing compliance with the pathway and other requirements.    </a:t>
            </a:r>
            <a:endParaRPr sz="1800">
              <a:latin typeface="Aptos" panose="020B0004020202020204" pitchFamily="34" charset="0"/>
              <a:sym typeface="Arial"/>
            </a:endParaRPr>
          </a:p>
          <a:p>
            <a:pPr marL="0" lvl="0" indent="0" algn="l" rtl="0">
              <a:spcBef>
                <a:spcPts val="0"/>
              </a:spcBef>
              <a:spcAft>
                <a:spcPts val="0"/>
              </a:spcAft>
              <a:buNone/>
            </a:pPr>
            <a:endParaRPr>
              <a:latin typeface="Aptos" panose="020B0004020202020204" pitchFamily="34" charset="0"/>
            </a:endParaRPr>
          </a:p>
        </p:txBody>
      </p:sp>
      <p:sp>
        <p:nvSpPr>
          <p:cNvPr id="246" name="Google Shape;24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1"/>
        <p:cNvGrpSpPr/>
        <p:nvPr/>
      </p:nvGrpSpPr>
      <p:grpSpPr>
        <a:xfrm>
          <a:off x="0" y="0"/>
          <a:ext cx="0" cy="0"/>
          <a:chOff x="0" y="0"/>
          <a:chExt cx="0" cy="0"/>
        </a:xfrm>
      </p:grpSpPr>
      <p:sp>
        <p:nvSpPr>
          <p:cNvPr id="1582" name="Google Shape;1582;p1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3" name="Google Shape;1583;p1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2800" b="0" i="0">
                <a:solidFill>
                  <a:srgbClr val="000000"/>
                </a:solidFill>
                <a:highlight>
                  <a:srgbClr val="FFFFFF"/>
                </a:highlight>
                <a:latin typeface="Quattrocento Sans"/>
                <a:ea typeface="Quattrocento Sans"/>
                <a:cs typeface="Quattrocento Sans"/>
                <a:sym typeface="Quattrocento Sans"/>
              </a:rPr>
              <a:t>We’ve reached the end of this presentation. Thank you all for attending. If you have questions about the polices discussed during this presentation, contact the Department using the contact information displayed on the screen. If you have questions about enrolling in Health First Colorado, contact the fiscal agent using the contact information on the screen. </a:t>
            </a:r>
            <a:endParaRPr>
              <a:latin typeface="Aptos" panose="020B0004020202020204" pitchFamily="34" charset="0"/>
            </a:endParaRPr>
          </a:p>
        </p:txBody>
      </p:sp>
      <p:sp>
        <p:nvSpPr>
          <p:cNvPr id="1584" name="Google Shape;1584;p1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110</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Before we go into each of these steps in more detail, we want to present the list of required documents you’ll need –to upload to the Medicaid Provider Web portal or to keep in your records. As you can see by the table, the documents depend on the enrollment pathway you select.</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a:p>
            <a:pPr marL="0" lvl="0" indent="0" algn="l" rtl="0">
              <a:spcBef>
                <a:spcPts val="0"/>
              </a:spcBef>
              <a:spcAft>
                <a:spcPts val="0"/>
              </a:spcAft>
              <a:buNone/>
            </a:pPr>
            <a:r>
              <a:rPr lang="en-US">
                <a:latin typeface="Aptos" panose="020B0004020202020204" pitchFamily="34" charset="0"/>
              </a:rPr>
              <a:t>(1) All doulas will need administrative documents, including copies of a driver’s license or state ID, an insurance policy, a voided check, and a W-9 with Social Security Number. </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a:p>
            <a:pPr marL="0" lvl="0" indent="0" algn="l" rtl="0">
              <a:spcBef>
                <a:spcPts val="0"/>
              </a:spcBef>
              <a:spcAft>
                <a:spcPts val="0"/>
              </a:spcAft>
              <a:buNone/>
            </a:pPr>
            <a:r>
              <a:rPr lang="en-US">
                <a:latin typeface="Aptos" panose="020B0004020202020204" pitchFamily="34" charset="0"/>
              </a:rPr>
              <a:t>(2) Doulas also need common forms that demonstrate they meet qualifying criteria. </a:t>
            </a:r>
            <a:endParaRPr>
              <a:latin typeface="Aptos" panose="020B0004020202020204" pitchFamily="34" charset="0"/>
            </a:endParaRPr>
          </a:p>
          <a:p>
            <a:pPr marL="0" lvl="0" indent="0" algn="l" rtl="0">
              <a:spcBef>
                <a:spcPts val="0"/>
              </a:spcBef>
              <a:spcAft>
                <a:spcPts val="0"/>
              </a:spcAft>
              <a:buClr>
                <a:schemeClr val="dk1"/>
              </a:buClr>
              <a:buSzPts val="1200"/>
              <a:buFont typeface="Arial"/>
              <a:buNone/>
            </a:pPr>
            <a:endParaRPr>
              <a:latin typeface="Aptos" panose="020B0004020202020204" pitchFamily="34" charset="0"/>
            </a:endParaRPr>
          </a:p>
          <a:p>
            <a:pPr marL="0" lvl="0" indent="0" algn="l" rtl="0">
              <a:spcBef>
                <a:spcPts val="0"/>
              </a:spcBef>
              <a:spcAft>
                <a:spcPts val="0"/>
              </a:spcAft>
              <a:buClr>
                <a:schemeClr val="dk1"/>
              </a:buClr>
              <a:buSzPts val="1200"/>
              <a:buFont typeface="Arial"/>
              <a:buNone/>
            </a:pPr>
            <a:r>
              <a:rPr lang="en-US">
                <a:latin typeface="Aptos" panose="020B0004020202020204" pitchFamily="34" charset="0"/>
              </a:rPr>
              <a:t>(3) The final set of documents depend on the pathway. Those who pursue the Certification Pathway need a doula certification. Those who pursue the experience pathway, need a training certificate and letters of recommendation.</a:t>
            </a:r>
            <a:endParaRPr>
              <a:latin typeface="Aptos" panose="020B0004020202020204" pitchFamily="34" charset="0"/>
            </a:endParaRPr>
          </a:p>
          <a:p>
            <a:pPr marL="171450" lvl="0" indent="-95250" algn="l" rtl="0">
              <a:spcBef>
                <a:spcPts val="0"/>
              </a:spcBef>
              <a:spcAft>
                <a:spcPts val="0"/>
              </a:spcAft>
              <a:buClr>
                <a:schemeClr val="dk1"/>
              </a:buClr>
              <a:buSzPts val="1200"/>
              <a:buFont typeface="Arial"/>
              <a:buNone/>
            </a:pPr>
            <a:endParaRPr>
              <a:latin typeface="Aptos" panose="020B0004020202020204" pitchFamily="34" charset="0"/>
            </a:endParaRPr>
          </a:p>
          <a:p>
            <a:pPr marL="0" marR="0" lvl="0" indent="0" algn="l" rtl="0">
              <a:lnSpc>
                <a:spcPct val="100000"/>
              </a:lnSpc>
              <a:spcBef>
                <a:spcPts val="0"/>
              </a:spcBef>
              <a:spcAft>
                <a:spcPts val="0"/>
              </a:spcAft>
              <a:buClr>
                <a:srgbClr val="FF0000"/>
              </a:buClr>
              <a:buSzPts val="1200"/>
              <a:buFont typeface="Arial"/>
              <a:buNone/>
            </a:pPr>
            <a:r>
              <a:rPr lang="en-US">
                <a:solidFill>
                  <a:srgbClr val="FF0000"/>
                </a:solidFill>
                <a:latin typeface="Aptos" panose="020B0004020202020204" pitchFamily="34" charset="0"/>
              </a:rPr>
              <a:t>It is critically important to use your legal name across all these documents. This name should appear on your driver’s license, W-9, training certifications, liability insurance, and fingerprinting card. If your name is not consistent across all your required documents, your application could be rejected. </a:t>
            </a:r>
            <a:endParaRPr>
              <a:latin typeface="Aptos" panose="020B0004020202020204" pitchFamily="34" charset="0"/>
            </a:endParaRPr>
          </a:p>
          <a:p>
            <a:pPr marL="0" lvl="0" indent="0" algn="l" rtl="0">
              <a:spcBef>
                <a:spcPts val="0"/>
              </a:spcBef>
              <a:spcAft>
                <a:spcPts val="0"/>
              </a:spcAft>
              <a:buClr>
                <a:schemeClr val="dk1"/>
              </a:buClr>
              <a:buSzPts val="1200"/>
              <a:buFont typeface="Arial"/>
              <a:buNone/>
            </a:pPr>
            <a:endParaRPr>
              <a:latin typeface="Aptos" panose="020B0004020202020204" pitchFamily="34" charset="0"/>
            </a:endParaRPr>
          </a:p>
          <a:p>
            <a:pPr marL="0" lvl="0" indent="0" algn="l" rtl="0">
              <a:spcBef>
                <a:spcPts val="0"/>
              </a:spcBef>
              <a:spcAft>
                <a:spcPts val="0"/>
              </a:spcAft>
              <a:buClr>
                <a:schemeClr val="dk1"/>
              </a:buClr>
              <a:buSzPts val="1200"/>
              <a:buFont typeface="Arial"/>
              <a:buNone/>
            </a:pPr>
            <a:r>
              <a:rPr lang="en-US">
                <a:latin typeface="Aptos" panose="020B0004020202020204" pitchFamily="34" charset="0"/>
              </a:rPr>
              <a:t>We’ll describe these documents later in the training. </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p:txBody>
      </p:sp>
      <p:sp>
        <p:nvSpPr>
          <p:cNvPr id="256" name="Google Shape;256;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12</a:t>
            </a:fld>
            <a:endParaRPr sz="1200" b="0" i="0" u="none" strike="noStrike" cap="none">
              <a:solidFill>
                <a:srgbClr val="000000"/>
              </a:solidFil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This training will discuss each step in more detail. </a:t>
            </a:r>
            <a:endParaRPr>
              <a:latin typeface="Aptos" panose="020B0004020202020204" pitchFamily="34" charset="0"/>
            </a:endParaRPr>
          </a:p>
        </p:txBody>
      </p:sp>
      <p:sp>
        <p:nvSpPr>
          <p:cNvPr id="277" name="Google Shape;27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7000"/>
              </a:lnSpc>
              <a:spcBef>
                <a:spcPts val="0"/>
              </a:spcBef>
              <a:spcAft>
                <a:spcPts val="0"/>
              </a:spcAft>
              <a:buClr>
                <a:schemeClr val="dk1"/>
              </a:buClr>
              <a:buSzPts val="1800"/>
              <a:buFont typeface="Play"/>
              <a:buAutoNum type="arabicPeriod"/>
            </a:pPr>
            <a:r>
              <a:rPr lang="en-US" sz="1800">
                <a:latin typeface="Aptos" panose="020B0004020202020204" pitchFamily="34" charset="0"/>
                <a:sym typeface="Arial"/>
              </a:rPr>
              <a:t>First, it can help you prepare for Health First Colorado Enrollment. You may choose to register as a business with the Colorado Secretary of State and will need to obtain identifiers required for enrollment.</a:t>
            </a:r>
            <a:endParaRPr>
              <a:latin typeface="Aptos" panose="020B0004020202020204" pitchFamily="34" charset="0"/>
            </a:endParaRPr>
          </a:p>
          <a:p>
            <a:pPr marL="342900" marR="0" lvl="0" indent="-342900" algn="l" rtl="0">
              <a:lnSpc>
                <a:spcPct val="107000"/>
              </a:lnSpc>
              <a:spcBef>
                <a:spcPts val="600"/>
              </a:spcBef>
              <a:spcAft>
                <a:spcPts val="0"/>
              </a:spcAft>
              <a:buClr>
                <a:schemeClr val="dk1"/>
              </a:buClr>
              <a:buSzPts val="1800"/>
              <a:buFont typeface="Play"/>
              <a:buAutoNum type="arabicPeriod"/>
            </a:pPr>
            <a:r>
              <a:rPr lang="en-US" sz="1800">
                <a:latin typeface="Aptos" panose="020B0004020202020204" pitchFamily="34" charset="0"/>
                <a:sym typeface="Arial"/>
              </a:rPr>
              <a:t>We’ll also discuss sound business practices, so you can provide person-centered care, maintain client confidentiality, and meet federal and state requirements.  </a:t>
            </a:r>
            <a:endParaRPr>
              <a:latin typeface="Aptos" panose="020B0004020202020204" pitchFamily="34" charset="0"/>
            </a:endParaRPr>
          </a:p>
          <a:p>
            <a:pPr marL="342900" marR="0" lvl="0" indent="-342900" algn="l" rtl="0">
              <a:lnSpc>
                <a:spcPct val="107000"/>
              </a:lnSpc>
              <a:spcBef>
                <a:spcPts val="600"/>
              </a:spcBef>
              <a:spcAft>
                <a:spcPts val="0"/>
              </a:spcAft>
              <a:buClr>
                <a:schemeClr val="dk1"/>
              </a:buClr>
              <a:buSzPts val="1800"/>
              <a:buFont typeface="Play"/>
              <a:buAutoNum type="arabicPeriod"/>
            </a:pPr>
            <a:r>
              <a:rPr lang="en-US" sz="1800">
                <a:latin typeface="Aptos" panose="020B0004020202020204" pitchFamily="34" charset="0"/>
                <a:sym typeface="Arial"/>
              </a:rPr>
              <a:t>Then, we’ll review general requirements and those specific to each pathway.</a:t>
            </a:r>
            <a:endParaRPr>
              <a:latin typeface="Aptos" panose="020B0004020202020204" pitchFamily="34" charset="0"/>
            </a:endParaRPr>
          </a:p>
          <a:p>
            <a:pPr marL="342900" marR="0" lvl="0" indent="-342900" algn="l" rtl="0">
              <a:lnSpc>
                <a:spcPct val="107000"/>
              </a:lnSpc>
              <a:spcBef>
                <a:spcPts val="600"/>
              </a:spcBef>
              <a:spcAft>
                <a:spcPts val="0"/>
              </a:spcAft>
              <a:buClr>
                <a:schemeClr val="dk1"/>
              </a:buClr>
              <a:buSzPts val="1800"/>
              <a:buFont typeface="Play"/>
              <a:buAutoNum type="arabicPeriod"/>
            </a:pPr>
            <a:r>
              <a:rPr lang="en-US" sz="1800">
                <a:latin typeface="Aptos" panose="020B0004020202020204" pitchFamily="34" charset="0"/>
                <a:sym typeface="Arial"/>
              </a:rPr>
              <a:t>The next section walks you through how to register for the Medicaid Provider Web Portal and submit an application. In order to process your application as efficiently as possible, you’ll want to gather your documentation prior to starting your application on the Medicaid Provider Web Portal. </a:t>
            </a:r>
            <a:endParaRPr>
              <a:latin typeface="Aptos" panose="020B0004020202020204" pitchFamily="34" charset="0"/>
            </a:endParaRPr>
          </a:p>
          <a:p>
            <a:pPr marL="342900" marR="0" lvl="0" indent="-342900" algn="l" rtl="0">
              <a:lnSpc>
                <a:spcPct val="107000"/>
              </a:lnSpc>
              <a:spcBef>
                <a:spcPts val="600"/>
              </a:spcBef>
              <a:spcAft>
                <a:spcPts val="0"/>
              </a:spcAft>
              <a:buClr>
                <a:schemeClr val="dk1"/>
              </a:buClr>
              <a:buSzPts val="1800"/>
              <a:buFont typeface="Play"/>
              <a:buAutoNum type="arabicPeriod"/>
            </a:pPr>
            <a:r>
              <a:rPr lang="en-US" sz="1800">
                <a:latin typeface="Aptos" panose="020B0004020202020204" pitchFamily="34" charset="0"/>
                <a:sym typeface="Arial"/>
              </a:rPr>
              <a:t>We’ll discuss the billing processes.</a:t>
            </a:r>
            <a:endParaRPr>
              <a:latin typeface="Aptos" panose="020B0004020202020204" pitchFamily="34" charset="0"/>
            </a:endParaRPr>
          </a:p>
          <a:p>
            <a:pPr marL="342900" marR="0" lvl="0" indent="-342900" algn="l" rtl="0">
              <a:lnSpc>
                <a:spcPct val="107000"/>
              </a:lnSpc>
              <a:spcBef>
                <a:spcPts val="600"/>
              </a:spcBef>
              <a:spcAft>
                <a:spcPts val="0"/>
              </a:spcAft>
              <a:buClr>
                <a:schemeClr val="dk1"/>
              </a:buClr>
              <a:buSzPts val="1800"/>
              <a:buFont typeface="Play"/>
              <a:buAutoNum type="arabicPeriod"/>
            </a:pPr>
            <a:r>
              <a:rPr lang="en-US" sz="1800">
                <a:latin typeface="Aptos" panose="020B0004020202020204" pitchFamily="34" charset="0"/>
                <a:sym typeface="Arial"/>
              </a:rPr>
              <a:t>And, finally, provider maintenance and revalidation. </a:t>
            </a:r>
            <a:endParaRPr>
              <a:latin typeface="Aptos" panose="020B0004020202020204" pitchFamily="34" charset="0"/>
            </a:endParaRPr>
          </a:p>
        </p:txBody>
      </p:sp>
      <p:sp>
        <p:nvSpPr>
          <p:cNvPr id="287" name="Google Shape;287;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1" name="Google Shape;301;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Now we will talk about preparing your business for Health First Colorado Enrollment. </a:t>
            </a:r>
            <a:endParaRPr>
              <a:latin typeface="Aptos" panose="020B0004020202020204" pitchFamily="34" charset="0"/>
            </a:endParaRPr>
          </a:p>
          <a:p>
            <a:pPr marL="0" lvl="0" indent="0" algn="l" rtl="0">
              <a:spcBef>
                <a:spcPts val="0"/>
              </a:spcBef>
              <a:spcAft>
                <a:spcPts val="0"/>
              </a:spcAft>
              <a:buNone/>
            </a:pPr>
            <a:endParaRPr sz="1800">
              <a:latin typeface="Aptos" panose="020B0004020202020204" pitchFamily="34" charset="0"/>
              <a:sym typeface="Arial"/>
            </a:endParaRPr>
          </a:p>
          <a:p>
            <a:pPr marL="0" lvl="0" indent="0" algn="l" rtl="0">
              <a:spcBef>
                <a:spcPts val="0"/>
              </a:spcBef>
              <a:spcAft>
                <a:spcPts val="0"/>
              </a:spcAft>
              <a:buNone/>
            </a:pPr>
            <a:r>
              <a:rPr lang="en-US" sz="1800">
                <a:latin typeface="Aptos" panose="020B0004020202020204" pitchFamily="34" charset="0"/>
                <a:sym typeface="Arial"/>
              </a:rPr>
              <a:t>Doulas must enroll in the Health First Colorado program to bill for services provided to members. To do so, some doulas may want to start a business; some doulas are operating within a group already enrolled in Health First Colorado. </a:t>
            </a:r>
            <a:endParaRPr>
              <a:latin typeface="Aptos" panose="020B0004020202020204" pitchFamily="34" charset="0"/>
            </a:endParaRPr>
          </a:p>
        </p:txBody>
      </p:sp>
      <p:sp>
        <p:nvSpPr>
          <p:cNvPr id="302" name="Google Shape;302;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a:latin typeface="Aptos" panose="020B0004020202020204" pitchFamily="34" charset="0"/>
              </a:rPr>
              <a:t>When preparing your business for enrollment into Health First Colorado, there are several steps to consider: you may want to establish a business name that is consistent across all your legal forms and enrollment documentation, registering with the Colorado Secretary of state, and applying for a national provider identifier or NPI. (1) </a:t>
            </a:r>
            <a:r>
              <a:rPr lang="en-US">
                <a:solidFill>
                  <a:srgbClr val="FF0000"/>
                </a:solidFill>
                <a:latin typeface="Aptos" panose="020B0004020202020204" pitchFamily="34" charset="0"/>
                <a:sym typeface="Arial"/>
              </a:rPr>
              <a:t>There may also be minimal administrative costs associated with starting a business in Colorado, such as paying the Colorado Secretary of State’s filing fee. </a:t>
            </a:r>
            <a:r>
              <a:rPr lang="en-US">
                <a:latin typeface="Aptos" panose="020B0004020202020204" pitchFamily="34" charset="0"/>
              </a:rPr>
              <a:t>We dive deeper into each of these steps in the forthcoming slides.</a:t>
            </a:r>
            <a:endParaRPr>
              <a:latin typeface="Aptos" panose="020B0004020202020204" pitchFamily="34" charset="0"/>
            </a:endParaRPr>
          </a:p>
        </p:txBody>
      </p:sp>
      <p:sp>
        <p:nvSpPr>
          <p:cNvPr id="312" name="Google Shape;312;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b="0">
                <a:latin typeface="Aptos" panose="020B0004020202020204" pitchFamily="34" charset="0"/>
                <a:sym typeface="Arial"/>
              </a:rPr>
              <a:t>The steps you need to take depend on how you operate.</a:t>
            </a:r>
            <a:r>
              <a:rPr lang="en-US" sz="1800">
                <a:latin typeface="Aptos" panose="020B0004020202020204" pitchFamily="34" charset="0"/>
                <a:sym typeface="Arial"/>
              </a:rPr>
              <a:t> </a:t>
            </a:r>
            <a:endParaRPr sz="1800" b="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endParaRPr sz="1800" b="0">
              <a:latin typeface="Aptos" panose="020B0004020202020204" pitchFamily="34" charset="0"/>
              <a:sym typeface="Arial"/>
            </a:endParaRPr>
          </a:p>
          <a:p>
            <a:pPr marL="0" lvl="0" indent="0" algn="l" rtl="0">
              <a:spcBef>
                <a:spcPts val="0"/>
              </a:spcBef>
              <a:spcAft>
                <a:spcPts val="0"/>
              </a:spcAft>
              <a:buNone/>
            </a:pPr>
            <a:r>
              <a:rPr lang="en-US" sz="1200" b="0" i="0" u="none" strike="noStrike" cap="none">
                <a:latin typeface="Aptos" panose="020B0004020202020204" pitchFamily="34" charset="0"/>
                <a:sym typeface="Arial"/>
              </a:rPr>
              <a:t>Sole proprietor doulas may want to register as a business and will need an NPI to enroll. </a:t>
            </a:r>
            <a:endParaRPr>
              <a:latin typeface="Aptos" panose="020B0004020202020204" pitchFamily="34" charset="0"/>
            </a:endParaRPr>
          </a:p>
          <a:p>
            <a:pPr marL="0" lvl="0" indent="0" algn="l" rtl="0">
              <a:spcBef>
                <a:spcPts val="0"/>
              </a:spcBef>
              <a:spcAft>
                <a:spcPts val="0"/>
              </a:spcAft>
              <a:buNone/>
            </a:pPr>
            <a:endParaRPr sz="1200" b="0" i="0" u="none" strike="noStrike" cap="none">
              <a:latin typeface="Aptos" panose="020B0004020202020204" pitchFamily="34" charset="0"/>
              <a:sym typeface="Arial"/>
            </a:endParaRPr>
          </a:p>
          <a:p>
            <a:pPr marL="0" lvl="0" indent="0" algn="l" rtl="0">
              <a:spcBef>
                <a:spcPts val="0"/>
              </a:spcBef>
              <a:spcAft>
                <a:spcPts val="0"/>
              </a:spcAft>
              <a:buNone/>
            </a:pPr>
            <a:r>
              <a:rPr lang="en-US" sz="1200" b="0" i="0" u="none" strike="noStrike" cap="none">
                <a:latin typeface="Aptos" panose="020B0004020202020204" pitchFamily="34" charset="0"/>
                <a:sym typeface="Arial"/>
              </a:rPr>
              <a:t>Each doula within an existing doula group or health care group will need an NPI and submit an individual application. </a:t>
            </a:r>
            <a:r>
              <a:rPr lang="en-US" b="0" i="0" u="none" strike="noStrike" cap="none">
                <a:latin typeface="Aptos" panose="020B0004020202020204" pitchFamily="34" charset="0"/>
                <a:sym typeface="Arial"/>
              </a:rPr>
              <a:t>Note that these groups need to already be enrolled in Health First Colorado.</a:t>
            </a:r>
            <a:endParaRPr sz="1200" b="0" i="0" u="none" strike="noStrike" cap="none">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rgbClr val="FFFFFF"/>
              </a:solidFill>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200"/>
              <a:buFont typeface="Arial"/>
              <a:buNone/>
            </a:pPr>
            <a:endParaRPr sz="1200" b="0">
              <a:latin typeface="Aptos" panose="020B0004020202020204" pitchFamily="34" charset="0"/>
              <a:sym typeface="Arial"/>
            </a:endParaRPr>
          </a:p>
        </p:txBody>
      </p:sp>
      <p:sp>
        <p:nvSpPr>
          <p:cNvPr id="328" name="Google Shape;328;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17</a:t>
            </a:fld>
            <a:endParaRPr sz="1200" b="0" i="0" u="none" strike="noStrike" cap="none">
              <a:solidFill>
                <a:srgbClr val="000000"/>
              </a:solidFil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latin typeface="Aptos" panose="020B0004020202020204" pitchFamily="34" charset="0"/>
                <a:sym typeface="Arial"/>
              </a:rPr>
              <a:t>Establishing a business name  and using it consistently throughout the enrollment process is crucial. (1) Your business name must be the same on your application submitted through the (2) Medicaid Provider Web Portal,  (3) your attestation forms, (4) your Internal Revenue Service forms, (5) and your registration for an NPI.  (6) Any slight mismatch can mean your application is not approved.</a:t>
            </a:r>
            <a:endParaRPr>
              <a:latin typeface="Aptos" panose="020B0004020202020204" pitchFamily="34" charset="0"/>
            </a:endParaRPr>
          </a:p>
          <a:p>
            <a:pPr marL="0" marR="0" lvl="0" indent="0" algn="l" rtl="0">
              <a:lnSpc>
                <a:spcPct val="107000"/>
              </a:lnSpc>
              <a:spcBef>
                <a:spcPts val="600"/>
              </a:spcBef>
              <a:spcAft>
                <a:spcPts val="0"/>
              </a:spcAft>
              <a:buNone/>
            </a:pPr>
            <a:endParaRPr sz="1800">
              <a:latin typeface="Aptos" panose="020B0004020202020204" pitchFamily="34" charset="0"/>
              <a:sym typeface="Arial"/>
            </a:endParaRPr>
          </a:p>
          <a:p>
            <a:pPr marL="0" marR="0" lvl="0" indent="0" algn="l" rtl="0">
              <a:spcBef>
                <a:spcPts val="600"/>
              </a:spcBef>
              <a:spcAft>
                <a:spcPts val="0"/>
              </a:spcAft>
              <a:buNone/>
            </a:pPr>
            <a:r>
              <a:rPr lang="en-US">
                <a:latin typeface="Aptos" panose="020B0004020202020204" pitchFamily="34" charset="0"/>
              </a:rPr>
              <a:t>If you choose to use a “doing business as” or DBA, which is separate from your business name, it must also be consistent across the enrollment process.</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p:txBody>
      </p:sp>
      <p:sp>
        <p:nvSpPr>
          <p:cNvPr id="349" name="Google Shape;349;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5" name="Google Shape;365;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If you decide to register as a business you will apply through the Colorado Secretary of State </a:t>
            </a:r>
            <a:r>
              <a:rPr lang="en-US" sz="1800" u="sng">
                <a:solidFill>
                  <a:schemeClr val="dk1"/>
                </a:solidFill>
                <a:latin typeface="Aptos" panose="020B0004020202020204" pitchFamily="34" charset="0"/>
                <a:sym typeface="Arial"/>
                <a:hlinkClick r:id="rId3">
                  <a:extLst>
                    <a:ext uri="{A12FA001-AC4F-418D-AE19-62706E023703}">
                      <ahyp:hlinkClr xmlns:ahyp="http://schemas.microsoft.com/office/drawing/2018/hyperlinkcolor" val="tx"/>
                    </a:ext>
                  </a:extLst>
                </a:hlinkClick>
              </a:rPr>
              <a:t>Business Organizations</a:t>
            </a:r>
            <a:r>
              <a:rPr lang="en-US" sz="1800" u="none">
                <a:solidFill>
                  <a:schemeClr val="dk1"/>
                </a:solidFill>
                <a:latin typeface="Aptos" panose="020B0004020202020204" pitchFamily="34" charset="0"/>
                <a:sym typeface="Arial"/>
              </a:rPr>
              <a:t> </a:t>
            </a:r>
            <a:r>
              <a:rPr lang="en-US" sz="1800">
                <a:latin typeface="Aptos" panose="020B0004020202020204" pitchFamily="34" charset="0"/>
                <a:sym typeface="Arial"/>
              </a:rPr>
              <a:t>website.  (1) The agency offers a </a:t>
            </a:r>
            <a:r>
              <a:rPr lang="en-US" sz="1800" u="sng">
                <a:solidFill>
                  <a:schemeClr val="dk1"/>
                </a:solidFill>
                <a:latin typeface="Aptos" panose="020B0004020202020204" pitchFamily="34" charset="0"/>
                <a:sym typeface="Arial"/>
                <a:hlinkClick r:id="rId4">
                  <a:extLst>
                    <a:ext uri="{A12FA001-AC4F-418D-AE19-62706E023703}">
                      <ahyp:hlinkClr xmlns:ahyp="http://schemas.microsoft.com/office/drawing/2018/hyperlinkcolor" val="tx"/>
                    </a:ext>
                  </a:extLst>
                </a:hlinkClick>
              </a:rPr>
              <a:t>Starting a Business in Colorado eLearning module</a:t>
            </a:r>
            <a:r>
              <a:rPr lang="en-US" sz="1800" u="none">
                <a:solidFill>
                  <a:schemeClr val="dk1"/>
                </a:solidFill>
                <a:latin typeface="Aptos" panose="020B0004020202020204" pitchFamily="34" charset="0"/>
                <a:sym typeface="Arial"/>
              </a:rPr>
              <a:t> </a:t>
            </a:r>
            <a:r>
              <a:rPr lang="en-US" sz="1800">
                <a:latin typeface="Aptos" panose="020B0004020202020204" pitchFamily="34" charset="0"/>
                <a:sym typeface="Arial"/>
              </a:rPr>
              <a:t>that walks you through your (2) legal structure, (3) creating a business name, and  (4) filing out the correct forms. Be sure to save your login credentials so you can access your account later. (7) It is also important to save the business registration document and Certificate of Good Standing. However, you can access these documents on the Colorado Secretary of State website anytime</a:t>
            </a:r>
            <a:endParaRPr>
              <a:latin typeface="Aptos" panose="020B0004020202020204" pitchFamily="34" charset="0"/>
            </a:endParaRPr>
          </a:p>
        </p:txBody>
      </p:sp>
      <p:sp>
        <p:nvSpPr>
          <p:cNvPr id="366" name="Google Shape;366;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Hello, and welcome to our provider training on the Health First Colorado doula benefit. The goal of this training is to support doulas in enrolling in Health First Colorado, the state’s Medicaid program, and to bill for services.</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a:p>
            <a:pPr marL="0" lvl="0" indent="0" algn="l" rtl="0">
              <a:spcBef>
                <a:spcPts val="0"/>
              </a:spcBef>
              <a:spcAft>
                <a:spcPts val="0"/>
              </a:spcAft>
              <a:buNone/>
            </a:pPr>
            <a:r>
              <a:rPr lang="en-US">
                <a:latin typeface="Aptos" panose="020B0004020202020204" pitchFamily="34" charset="0"/>
              </a:rPr>
              <a:t>This training is sponsored by the Colorado Department of Health Care Policy and Financing or HCPF, sometimes referred to as "the Department“ in this presentation. </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p:txBody>
      </p:sp>
      <p:sp>
        <p:nvSpPr>
          <p:cNvPr id="94" name="Google Shape;9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3" name="Google Shape;383;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You need your business structure or organization type to enter into the Medicaid Provider Web Portal. (1) When registering your business, be sure to follow the instructions clearly, including adding an abbreviation of the name depending on the type of business you choose, such as LLC. </a:t>
            </a:r>
            <a:endParaRPr>
              <a:latin typeface="Aptos" panose="020B0004020202020204" pitchFamily="34" charset="0"/>
            </a:endParaRPr>
          </a:p>
          <a:p>
            <a:pPr marL="0" lvl="0" indent="0" algn="l" rtl="0">
              <a:spcBef>
                <a:spcPts val="0"/>
              </a:spcBef>
              <a:spcAft>
                <a:spcPts val="0"/>
              </a:spcAft>
              <a:buNone/>
            </a:pPr>
            <a:r>
              <a:rPr lang="en-US" sz="1800">
                <a:latin typeface="Aptos" panose="020B0004020202020204" pitchFamily="34" charset="0"/>
                <a:sym typeface="Arial"/>
              </a:rPr>
              <a:t>(2) If you have questions, you can contact the Colorado Secretary of State using the contact information displayed on the screen. </a:t>
            </a:r>
            <a:endParaRPr>
              <a:latin typeface="Aptos" panose="020B0004020202020204" pitchFamily="34" charset="0"/>
            </a:endParaRPr>
          </a:p>
        </p:txBody>
      </p:sp>
      <p:sp>
        <p:nvSpPr>
          <p:cNvPr id="384" name="Google Shape;384;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7" name="Google Shape;397;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Doulas need an NPI, a unique 10-digit identification number for covered health care providers, obtained from the National Plan &amp; Provider Enumeration System or NPPES (pronounced: N-PEZ). The NPPES assigns NPIs. You can apply online.</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spcBef>
                <a:spcPts val="0"/>
              </a:spcBef>
              <a:spcAft>
                <a:spcPts val="0"/>
              </a:spcAft>
              <a:buNone/>
            </a:pPr>
            <a:r>
              <a:rPr lang="en-US" sz="1800">
                <a:latin typeface="Aptos" panose="020B0004020202020204" pitchFamily="34" charset="0"/>
                <a:sym typeface="Arial"/>
              </a:rPr>
              <a:t>(1) NPIs are needed for billing, eligibility and enrollment, and referrals and authorizations. Individual practitioners, organizations, and individuals a part of a group can all have an NPI. (2) Individual practitioners and individuals a part of a group need their own NPI if they perform standard transactions on their own (separately from their parent organization). </a:t>
            </a: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marR="0" lvl="0" indent="0" algn="l" rtl="0">
              <a:lnSpc>
                <a:spcPct val="100000"/>
              </a:lnSpc>
              <a:spcBef>
                <a:spcPts val="0"/>
              </a:spcBef>
              <a:spcAft>
                <a:spcPts val="0"/>
              </a:spcAft>
              <a:buClr>
                <a:srgbClr val="000000"/>
              </a:buClr>
              <a:buSzPts val="1800"/>
              <a:buFont typeface="Arial"/>
              <a:buNone/>
            </a:pPr>
            <a:r>
              <a:rPr lang="en-US" sz="1800">
                <a:solidFill>
                  <a:srgbClr val="000000"/>
                </a:solidFill>
                <a:latin typeface="Aptos" panose="020B0004020202020204" pitchFamily="34" charset="0"/>
                <a:sym typeface="Arial"/>
              </a:rPr>
              <a:t>(3) </a:t>
            </a:r>
            <a:r>
              <a:rPr lang="en-US" sz="1800">
                <a:latin typeface="Aptos" panose="020B0004020202020204" pitchFamily="34" charset="0"/>
                <a:sym typeface="Arial"/>
              </a:rPr>
              <a:t>A doula group may have a Type 2 NPI. </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(4) Sole proprietors and individuals within a doula group need their own NPI, a Type 1 NPI, for Health First Colorado enrollment and billing purposes.</a:t>
            </a: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spcBef>
                <a:spcPts val="0"/>
              </a:spcBef>
              <a:spcAft>
                <a:spcPts val="0"/>
              </a:spcAft>
              <a:buNone/>
            </a:pPr>
            <a:endParaRPr>
              <a:latin typeface="Aptos" panose="020B0004020202020204" pitchFamily="34" charset="0"/>
            </a:endParaRPr>
          </a:p>
        </p:txBody>
      </p:sp>
      <p:sp>
        <p:nvSpPr>
          <p:cNvPr id="398" name="Google Shape;398;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1" name="Google Shape;411;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Part of the information you need to apply for an NPI is your Taxonomy code. (1) The </a:t>
            </a:r>
            <a:r>
              <a:rPr lang="en-US" sz="1800" u="sng">
                <a:solidFill>
                  <a:srgbClr val="0563C1"/>
                </a:solidFill>
                <a:latin typeface="Aptos" panose="020B0004020202020204" pitchFamily="34" charset="0"/>
                <a:sym typeface="Arial"/>
                <a:hlinkClick r:id="rId3">
                  <a:extLst>
                    <a:ext uri="{A12FA001-AC4F-418D-AE19-62706E023703}">
                      <ahyp:hlinkClr xmlns:ahyp="http://schemas.microsoft.com/office/drawing/2018/hyperlinkcolor" val="tx"/>
                    </a:ext>
                  </a:extLst>
                </a:hlinkClick>
              </a:rPr>
              <a:t>provider taxonomy code</a:t>
            </a:r>
            <a:r>
              <a:rPr lang="en-US" sz="1800">
                <a:latin typeface="Aptos" panose="020B0004020202020204" pitchFamily="34" charset="0"/>
                <a:sym typeface="Arial"/>
              </a:rPr>
              <a:t> specifies the services you provide. (2) The doula taxonomy code is displayed on the screen. You must also enter this taxonomy code into the Medicaid Provider Web Portal. </a:t>
            </a:r>
            <a:endParaRPr>
              <a:latin typeface="Aptos" panose="020B0004020202020204" pitchFamily="34" charset="0"/>
            </a:endParaRPr>
          </a:p>
          <a:p>
            <a:pPr marL="0" lvl="0" indent="0" algn="l" rtl="0">
              <a:spcBef>
                <a:spcPts val="0"/>
              </a:spcBef>
              <a:spcAft>
                <a:spcPts val="0"/>
              </a:spcAft>
              <a:buNone/>
            </a:pPr>
            <a:endParaRPr sz="1800">
              <a:latin typeface="Aptos" panose="020B0004020202020204" pitchFamily="34" charset="0"/>
              <a:sym typeface="Arial"/>
            </a:endParaRPr>
          </a:p>
          <a:p>
            <a:pPr marL="0" lvl="0" indent="0" algn="l" rtl="0">
              <a:spcBef>
                <a:spcPts val="0"/>
              </a:spcBef>
              <a:spcAft>
                <a:spcPts val="0"/>
              </a:spcAft>
              <a:buNone/>
            </a:pPr>
            <a:r>
              <a:rPr lang="en-US" sz="1800">
                <a:latin typeface="Aptos" panose="020B0004020202020204" pitchFamily="34" charset="0"/>
                <a:sym typeface="Arial"/>
              </a:rPr>
              <a:t>(3) At least one of the taxonomy codes in the Health First Colorado application must match one of the codes you use when applying for the NPI. If not, your Health First Colorado application will be rejected. The </a:t>
            </a:r>
            <a:r>
              <a:rPr lang="en-US" sz="1800" u="sng">
                <a:solidFill>
                  <a:srgbClr val="0563C1"/>
                </a:solidFill>
                <a:latin typeface="Aptos" panose="020B0004020202020204" pitchFamily="34" charset="0"/>
                <a:sym typeface="Arial"/>
                <a:hlinkClick r:id="rId4">
                  <a:extLst>
                    <a:ext uri="{A12FA001-AC4F-418D-AE19-62706E023703}">
                      <ahyp:hlinkClr xmlns:ahyp="http://schemas.microsoft.com/office/drawing/2018/hyperlinkcolor" val="tx"/>
                    </a:ext>
                  </a:extLst>
                </a:hlinkClick>
              </a:rPr>
              <a:t>NPPES NPI Registry lookup</a:t>
            </a:r>
            <a:r>
              <a:rPr lang="en-US" sz="1800">
                <a:latin typeface="Aptos" panose="020B0004020202020204" pitchFamily="34" charset="0"/>
                <a:sym typeface="Arial"/>
              </a:rPr>
              <a:t> can be used to see the taxonomy codes currently associated with the NPI. You can always add a taxonomy code through NPPES to ensure that it matches the one in the Medicaid Enrollment Portal.</a:t>
            </a:r>
            <a:endParaRPr>
              <a:latin typeface="Aptos" panose="020B0004020202020204" pitchFamily="34" charset="0"/>
            </a:endParaRPr>
          </a:p>
          <a:p>
            <a:pPr marL="0" lvl="0" indent="0" algn="l" rtl="0">
              <a:spcBef>
                <a:spcPts val="0"/>
              </a:spcBef>
              <a:spcAft>
                <a:spcPts val="0"/>
              </a:spcAft>
              <a:buNone/>
            </a:pPr>
            <a:endParaRPr sz="1800">
              <a:latin typeface="Aptos" panose="020B0004020202020204" pitchFamily="34" charset="0"/>
              <a:sym typeface="Arial"/>
            </a:endParaRPr>
          </a:p>
          <a:p>
            <a:pPr marL="0" lvl="0" indent="0" algn="l" rtl="0">
              <a:spcBef>
                <a:spcPts val="0"/>
              </a:spcBef>
              <a:spcAft>
                <a:spcPts val="0"/>
              </a:spcAft>
              <a:buNone/>
            </a:pPr>
            <a:r>
              <a:rPr lang="en-US" sz="1800">
                <a:latin typeface="Aptos" panose="020B0004020202020204" pitchFamily="34" charset="0"/>
                <a:sym typeface="Arial"/>
              </a:rPr>
              <a:t>(4) If you have any questions about obtaining an NPI, you can contact NPPES using the contact information displayed on the screen. </a:t>
            </a:r>
            <a:endParaRPr>
              <a:latin typeface="Aptos" panose="020B0004020202020204" pitchFamily="34" charset="0"/>
            </a:endParaRPr>
          </a:p>
        </p:txBody>
      </p:sp>
      <p:sp>
        <p:nvSpPr>
          <p:cNvPr id="412" name="Google Shape;412;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5" name="Google Shape;425;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latin typeface="Aptos" panose="020B0004020202020204" pitchFamily="34" charset="0"/>
                <a:sym typeface="Arial"/>
              </a:rPr>
              <a:t>Doulas enrolled in Health First Colorado must also establish sound business practices that allow them to provide person-centered and responsive client care, while maintaining client confidentiality. </a:t>
            </a:r>
            <a:endParaRPr>
              <a:latin typeface="Aptos" panose="020B0004020202020204" pitchFamily="34" charset="0"/>
            </a:endParaRPr>
          </a:p>
        </p:txBody>
      </p:sp>
      <p:sp>
        <p:nvSpPr>
          <p:cNvPr id="426" name="Google Shape;426;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5" name="Google Shape;435;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There is a lot you can do to manage a successful business. Today, we’ll touch on just a couple of these.</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Many relate to being good stewards of Medicaid funding, which </a:t>
            </a:r>
            <a:r>
              <a:rPr lang="en-US" sz="1200" b="0">
                <a:latin typeface="Aptos" panose="020B0004020202020204" pitchFamily="34" charset="0"/>
                <a:sym typeface="Arial"/>
              </a:rPr>
              <a:t>comes from taxpayer dollars and has obligations. Make sure you understand your responsibilities as they relate to service compliance, accurate billing, and being prepared for audits.</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200"/>
              <a:buFont typeface="Arial"/>
              <a:buNone/>
            </a:pPr>
            <a:endParaRPr>
              <a:latin typeface="Aptos" panose="020B0004020202020204" pitchFamily="34" charset="0"/>
            </a:endParaRPr>
          </a:p>
        </p:txBody>
      </p:sp>
      <p:sp>
        <p:nvSpPr>
          <p:cNvPr id="436" name="Google Shape;436;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3" name="Google Shape;453;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First, you’ll want to create a standard client intake process.</a:t>
            </a:r>
            <a:endParaRPr>
              <a:latin typeface="Aptos" panose="020B0004020202020204" pitchFamily="34" charset="0"/>
            </a:endParaRPr>
          </a:p>
          <a:p>
            <a:pPr marL="0" lvl="0" indent="0" algn="l" rtl="0">
              <a:spcBef>
                <a:spcPts val="0"/>
              </a:spcBef>
              <a:spcAft>
                <a:spcPts val="0"/>
              </a:spcAft>
              <a:buNone/>
            </a:pPr>
            <a:endParaRPr sz="1800">
              <a:latin typeface="Aptos" panose="020B0004020202020204" pitchFamily="34" charset="0"/>
              <a:sym typeface="Arial"/>
            </a:endParaRPr>
          </a:p>
          <a:p>
            <a:pPr marL="342900" lvl="0" indent="-342900" algn="l" rtl="0">
              <a:spcBef>
                <a:spcPts val="0"/>
              </a:spcBef>
              <a:spcAft>
                <a:spcPts val="0"/>
              </a:spcAft>
              <a:buClr>
                <a:schemeClr val="dk1"/>
              </a:buClr>
              <a:buSzPts val="1800"/>
              <a:buFont typeface="Arial"/>
              <a:buAutoNum type="arabicParenBoth"/>
            </a:pPr>
            <a:r>
              <a:rPr lang="en-US" sz="1800">
                <a:latin typeface="Aptos" panose="020B0004020202020204" pitchFamily="34" charset="0"/>
                <a:sym typeface="Arial"/>
              </a:rPr>
              <a:t>Intake forms can capture (2, 3) client contact and demographic information and information to help you provide comprehensive care that is responsive to the client’s birth desires, including (4, 5, 6) health information and support needs and (7) birth preferences. </a:t>
            </a:r>
            <a:endParaRPr>
              <a:latin typeface="Aptos" panose="020B0004020202020204" pitchFamily="34" charset="0"/>
            </a:endParaRPr>
          </a:p>
          <a:p>
            <a:pPr marL="0" lvl="0" indent="0" algn="l" rtl="0">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spcBef>
                <a:spcPts val="0"/>
              </a:spcBef>
              <a:spcAft>
                <a:spcPts val="0"/>
              </a:spcAft>
              <a:buClr>
                <a:schemeClr val="dk1"/>
              </a:buClr>
              <a:buSzPts val="1800"/>
              <a:buFont typeface="Arial"/>
              <a:buNone/>
            </a:pPr>
            <a:r>
              <a:rPr lang="en-US" sz="1800">
                <a:latin typeface="Aptos" panose="020B0004020202020204" pitchFamily="34" charset="0"/>
                <a:sym typeface="Arial"/>
              </a:rPr>
              <a:t>(8) We’ll talk about securing client information later in the presentation. </a:t>
            </a:r>
            <a:endParaRPr>
              <a:latin typeface="Aptos" panose="020B0004020202020204" pitchFamily="34" charset="0"/>
            </a:endParaRPr>
          </a:p>
          <a:p>
            <a:pPr marL="0" lvl="0" indent="0" algn="l" rtl="0">
              <a:spcBef>
                <a:spcPts val="0"/>
              </a:spcBef>
              <a:spcAft>
                <a:spcPts val="0"/>
              </a:spcAft>
              <a:buNone/>
            </a:pPr>
            <a:endParaRPr sz="1800">
              <a:latin typeface="Aptos" panose="020B0004020202020204" pitchFamily="34" charset="0"/>
              <a:sym typeface="Arial"/>
            </a:endParaRPr>
          </a:p>
          <a:p>
            <a:pPr marL="0" lvl="0" indent="0" algn="l" rtl="0">
              <a:spcBef>
                <a:spcPts val="0"/>
              </a:spcBef>
              <a:spcAft>
                <a:spcPts val="0"/>
              </a:spcAft>
              <a:buNone/>
            </a:pPr>
            <a:endParaRPr>
              <a:latin typeface="Aptos" panose="020B0004020202020204" pitchFamily="34" charset="0"/>
            </a:endParaRPr>
          </a:p>
        </p:txBody>
      </p:sp>
      <p:sp>
        <p:nvSpPr>
          <p:cNvPr id="454" name="Google Shape;454;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6" name="Google Shape;476;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Part of your intake process should be to verify client enrollment into Health First </a:t>
            </a:r>
            <a:r>
              <a:rPr lang="en-US">
                <a:latin typeface="Aptos" panose="020B0004020202020204" pitchFamily="34" charset="0"/>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0"/>
                  </a:ext>
                </a:extLst>
              </a:rPr>
              <a:t>Colorado</a:t>
            </a:r>
            <a:r>
              <a:rPr lang="en-US">
                <a:latin typeface="Aptos" panose="020B0004020202020204" pitchFamily="34" charset="0"/>
              </a:rPr>
              <a:t>.</a:t>
            </a:r>
          </a:p>
          <a:p>
            <a:pPr marL="0" lvl="0" indent="0" algn="l" rtl="0">
              <a:spcBef>
                <a:spcPts val="0"/>
              </a:spcBef>
              <a:spcAft>
                <a:spcPts val="0"/>
              </a:spcAft>
              <a:buNone/>
            </a:pPr>
            <a:endParaRPr lang="en-US">
              <a:latin typeface="Aptos" panose="020B0004020202020204" pitchFamily="34" charset="0"/>
            </a:endParaRPr>
          </a:p>
          <a:p>
            <a:pPr marL="0" marR="0" lvl="0" indent="0" algn="l" rtl="0">
              <a:lnSpc>
                <a:spcPct val="100000"/>
              </a:lnSpc>
              <a:spcBef>
                <a:spcPts val="0"/>
              </a:spcBef>
              <a:spcAft>
                <a:spcPts val="0"/>
              </a:spcAft>
              <a:buClr>
                <a:schemeClr val="dk1"/>
              </a:buClr>
              <a:buSzPts val="1200"/>
              <a:buFont typeface="Arial"/>
              <a:buNone/>
            </a:pPr>
            <a:r>
              <a:rPr lang="en-US" sz="1200">
                <a:solidFill>
                  <a:schemeClr val="dk1"/>
                </a:solidFill>
                <a:latin typeface="Aptos" panose="020B0004020202020204" pitchFamily="34" charset="0"/>
              </a:rPr>
              <a:t>Once you’re enrolled as a provider, you will have access to member eligibility in the Medicaid Provider Web Portal.</a:t>
            </a:r>
            <a:endParaRPr lang="en-US">
              <a:latin typeface="Aptos" panose="020B0004020202020204" pitchFamily="34" charset="0"/>
            </a:endParaRPr>
          </a:p>
          <a:p>
            <a:pPr marL="0" lvl="0" indent="0" algn="l" rtl="0">
              <a:spcBef>
                <a:spcPts val="0"/>
              </a:spcBef>
              <a:spcAft>
                <a:spcPts val="0"/>
              </a:spcAft>
              <a:buNone/>
            </a:pPr>
            <a:endParaRPr lang="en-US">
              <a:latin typeface="Aptos" panose="020B0004020202020204" pitchFamily="34" charset="0"/>
            </a:endParaRPr>
          </a:p>
        </p:txBody>
      </p:sp>
      <p:sp>
        <p:nvSpPr>
          <p:cNvPr id="477" name="Google Shape;477;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7" name="Google Shape;487;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200"/>
              <a:buFont typeface="Noto Sans Symbols"/>
              <a:buNone/>
            </a:pPr>
            <a:r>
              <a:rPr lang="en-US" sz="1200">
                <a:latin typeface="Aptos" panose="020B0004020202020204" pitchFamily="34" charset="0"/>
                <a:sym typeface="Arial"/>
              </a:rPr>
              <a:t>Take the </a:t>
            </a:r>
            <a:r>
              <a:rPr lang="en-US" sz="1200" u="sng">
                <a:solidFill>
                  <a:srgbClr val="467886"/>
                </a:solidFill>
                <a:latin typeface="Aptos" panose="020B0004020202020204" pitchFamily="34" charset="0"/>
                <a:sym typeface="Arial"/>
                <a:hlinkClick r:id="rId3">
                  <a:extLst>
                    <a:ext uri="{A12FA001-AC4F-418D-AE19-62706E023703}">
                      <ahyp:hlinkClr xmlns:ahyp="http://schemas.microsoft.com/office/drawing/2018/hyperlinkcolor" val="tx"/>
                    </a:ext>
                  </a:extLst>
                </a:hlinkClick>
              </a:rPr>
              <a:t>following steps</a:t>
            </a:r>
            <a:r>
              <a:rPr lang="en-US" sz="1200">
                <a:latin typeface="Aptos" panose="020B0004020202020204" pitchFamily="34" charset="0"/>
                <a:sym typeface="Arial"/>
              </a:rPr>
              <a:t>:</a:t>
            </a:r>
            <a:endParaRPr>
              <a:latin typeface="Aptos" panose="020B0004020202020204" pitchFamily="34" charset="0"/>
            </a:endParaRPr>
          </a:p>
          <a:p>
            <a:pPr marL="742950" marR="0" lvl="1" indent="-285750" algn="l" rtl="0">
              <a:lnSpc>
                <a:spcPct val="107000"/>
              </a:lnSpc>
              <a:spcBef>
                <a:spcPts val="600"/>
              </a:spcBef>
              <a:spcAft>
                <a:spcPts val="0"/>
              </a:spcAft>
              <a:buClr>
                <a:schemeClr val="dk1"/>
              </a:buClr>
              <a:buSzPts val="1200"/>
              <a:buFont typeface="Courier New"/>
              <a:buChar char="o"/>
            </a:pPr>
            <a:r>
              <a:rPr lang="en-US" sz="1200">
                <a:latin typeface="Aptos" panose="020B0004020202020204" pitchFamily="34" charset="0"/>
                <a:sym typeface="Arial"/>
              </a:rPr>
              <a:t>(1) Request insurance information during client intake, including Medicaid ID. </a:t>
            </a:r>
            <a:endParaRPr>
              <a:latin typeface="Aptos" panose="020B0004020202020204" pitchFamily="34" charset="0"/>
            </a:endParaRPr>
          </a:p>
          <a:p>
            <a:pPr marL="742950" marR="0" lvl="1" indent="-285750" algn="l" rtl="0">
              <a:lnSpc>
                <a:spcPct val="107000"/>
              </a:lnSpc>
              <a:spcBef>
                <a:spcPts val="600"/>
              </a:spcBef>
              <a:spcAft>
                <a:spcPts val="0"/>
              </a:spcAft>
              <a:buClr>
                <a:schemeClr val="dk1"/>
              </a:buClr>
              <a:buSzPts val="1200"/>
              <a:buFont typeface="Courier New"/>
              <a:buChar char="o"/>
            </a:pPr>
            <a:r>
              <a:rPr lang="en-US" sz="1200">
                <a:latin typeface="Aptos" panose="020B0004020202020204" pitchFamily="34" charset="0"/>
                <a:sym typeface="Arial"/>
              </a:rPr>
              <a:t>(2) Log in to the Provider Medicaid Web Portal.</a:t>
            </a:r>
            <a:endParaRPr>
              <a:latin typeface="Aptos" panose="020B0004020202020204" pitchFamily="34" charset="0"/>
            </a:endParaRPr>
          </a:p>
          <a:p>
            <a:pPr marL="742950" marR="0" lvl="1" indent="-285750" algn="l" rtl="0">
              <a:lnSpc>
                <a:spcPct val="107000"/>
              </a:lnSpc>
              <a:spcBef>
                <a:spcPts val="600"/>
              </a:spcBef>
              <a:spcAft>
                <a:spcPts val="0"/>
              </a:spcAft>
              <a:buClr>
                <a:schemeClr val="dk1"/>
              </a:buClr>
              <a:buSzPts val="1200"/>
              <a:buFont typeface="Courier New"/>
              <a:buChar char="o"/>
            </a:pPr>
            <a:r>
              <a:rPr lang="en-US" sz="1200">
                <a:latin typeface="Aptos" panose="020B0004020202020204" pitchFamily="34" charset="0"/>
                <a:sym typeface="Arial"/>
              </a:rPr>
              <a:t>(3) Click on the Eligibility tab.</a:t>
            </a:r>
            <a:endParaRPr>
              <a:latin typeface="Aptos" panose="020B0004020202020204" pitchFamily="34" charset="0"/>
            </a:endParaRPr>
          </a:p>
          <a:p>
            <a:pPr marL="742950" marR="0" lvl="1" indent="-285750" algn="l" rtl="0">
              <a:lnSpc>
                <a:spcPct val="107000"/>
              </a:lnSpc>
              <a:spcBef>
                <a:spcPts val="600"/>
              </a:spcBef>
              <a:spcAft>
                <a:spcPts val="0"/>
              </a:spcAft>
              <a:buClr>
                <a:schemeClr val="dk1"/>
              </a:buClr>
              <a:buSzPts val="1200"/>
              <a:buFont typeface="Courier New"/>
              <a:buChar char="o"/>
            </a:pPr>
            <a:r>
              <a:rPr lang="en-US" sz="1200">
                <a:latin typeface="Aptos" panose="020B0004020202020204" pitchFamily="34" charset="0"/>
                <a:sym typeface="Arial"/>
              </a:rPr>
              <a:t>(4) Enter client details and click “Submit.”  (5) If you do not have the member’s Medicaid ID, then enter two of the following: SSN, date of birth, or name. </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p:txBody>
      </p:sp>
      <p:sp>
        <p:nvSpPr>
          <p:cNvPr id="488" name="Google Shape;488;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3" name="Google Shape;503;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If the client is not enrolled in Health First </a:t>
            </a:r>
            <a:r>
              <a:rPr lang="en-US" sz="1800">
                <a:latin typeface="Aptos" panose="020B0004020202020204" pitchFamily="34" charset="0"/>
                <a:sym typeface="Arial"/>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1"/>
                  </a:ext>
                </a:extLst>
              </a:rPr>
              <a:t>Colorado</a:t>
            </a:r>
            <a:r>
              <a:rPr lang="en-US" sz="1800">
                <a:latin typeface="Aptos" panose="020B0004020202020204" pitchFamily="34" charset="0"/>
                <a:sym typeface="Arial"/>
              </a:rPr>
              <a:t>, support enrollment by pointing the client to the </a:t>
            </a:r>
            <a:r>
              <a:rPr lang="en-US" sz="1800" u="sng">
                <a:solidFill>
                  <a:srgbClr val="467886"/>
                </a:solidFill>
                <a:latin typeface="Aptos" panose="020B0004020202020204" pitchFamily="34" charset="0"/>
                <a:sym typeface="Arial"/>
                <a:hlinkClick r:id="rId3">
                  <a:extLst>
                    <a:ext uri="{A12FA001-AC4F-418D-AE19-62706E023703}">
                      <ahyp:hlinkClr xmlns:ahyp="http://schemas.microsoft.com/office/drawing/2018/hyperlinkcolor" val="tx"/>
                    </a:ext>
                  </a:extLst>
                </a:hlinkClick>
              </a:rPr>
              <a:t>Colorado PEAK system</a:t>
            </a:r>
            <a:r>
              <a:rPr lang="en-US" sz="1800">
                <a:latin typeface="Aptos" panose="020B0004020202020204" pitchFamily="34" charset="0"/>
                <a:sym typeface="Arial"/>
              </a:rPr>
              <a:t>. Clients can also contact their County government agency, which may have trained enrollment specialists.  </a:t>
            </a:r>
            <a:endParaRPr lang="en-US">
              <a:latin typeface="Aptos" panose="020B0004020202020204" pitchFamily="34" charset="0"/>
            </a:endParaRPr>
          </a:p>
          <a:p>
            <a:pPr marL="0" lvl="0" indent="0" algn="l" rtl="0">
              <a:spcBef>
                <a:spcPts val="0"/>
              </a:spcBef>
              <a:spcAft>
                <a:spcPts val="0"/>
              </a:spcAft>
              <a:buNone/>
            </a:pPr>
            <a:endParaRPr lang="en-US">
              <a:latin typeface="Aptos" panose="020B0004020202020204" pitchFamily="34" charset="0"/>
            </a:endParaRPr>
          </a:p>
        </p:txBody>
      </p:sp>
      <p:sp>
        <p:nvSpPr>
          <p:cNvPr id="504" name="Google Shape;504;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28</a:t>
            </a:fld>
            <a:endParaRPr sz="1200" b="0" i="0" u="none" strike="noStrike" cap="none">
              <a:solidFill>
                <a:srgbClr val="000000"/>
              </a:solidFil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4" name="Google Shape;514;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Noto Sans Symbols"/>
              <a:buNone/>
            </a:pPr>
            <a:r>
              <a:rPr lang="en-US" sz="1800" b="0">
                <a:latin typeface="Aptos" panose="020B0004020202020204" pitchFamily="34" charset="0"/>
                <a:sym typeface="Arial"/>
              </a:rPr>
              <a:t>Finally, to be eligible for doula services, members need to be recommended by a clinical provider, such as an OB/GYN, midwife, or therapist. </a:t>
            </a:r>
            <a:r>
              <a:rPr lang="en-US" sz="1800">
                <a:latin typeface="Aptos" panose="020B0004020202020204" pitchFamily="34" charset="0"/>
                <a:sym typeface="Arial"/>
              </a:rPr>
              <a:t>This will promote better coordination across the clients’ providers, especially during labor and delivery. </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Noto Sans Symbols"/>
              <a:buNone/>
            </a:pPr>
            <a:endParaRPr sz="1800" b="0">
              <a:latin typeface="Aptos" panose="020B0004020202020204" pitchFamily="34" charset="0"/>
              <a:sym typeface="Arial"/>
            </a:endParaRPr>
          </a:p>
          <a:p>
            <a:pPr marL="0" marR="0" lvl="0" indent="0" algn="l" rtl="0">
              <a:lnSpc>
                <a:spcPct val="107000"/>
              </a:lnSpc>
              <a:spcBef>
                <a:spcPts val="600"/>
              </a:spcBef>
              <a:spcAft>
                <a:spcPts val="0"/>
              </a:spcAft>
              <a:buClr>
                <a:schemeClr val="dk1"/>
              </a:buClr>
              <a:buSzPts val="1800"/>
              <a:buFont typeface="Noto Sans Symbols"/>
              <a:buNone/>
            </a:pPr>
            <a:r>
              <a:rPr lang="en-US" sz="1800" b="0">
                <a:latin typeface="Aptos" panose="020B0004020202020204" pitchFamily="34" charset="0"/>
                <a:sym typeface="Arial"/>
              </a:rPr>
              <a:t>Clients can obtain a recommendation form from their provider and give it to you. Keep this form in your records for auditing purposes and document the NPI for later submission. You must enter the provider’s NPI in your claim for payment.</a:t>
            </a:r>
            <a:endParaRPr sz="1800" b="0">
              <a:latin typeface="Aptos" panose="020B0004020202020204" pitchFamily="34" charset="0"/>
              <a:sym typeface="Arial"/>
            </a:endParaRPr>
          </a:p>
          <a:p>
            <a:pPr marL="0" marR="0" lvl="0" indent="0" algn="l" rtl="0">
              <a:lnSpc>
                <a:spcPct val="107000"/>
              </a:lnSpc>
              <a:spcBef>
                <a:spcPts val="600"/>
              </a:spcBef>
              <a:spcAft>
                <a:spcPts val="0"/>
              </a:spcAft>
              <a:buClr>
                <a:schemeClr val="dk1"/>
              </a:buClr>
              <a:buSzPts val="1800"/>
              <a:buFont typeface="Noto Sans Symbols"/>
              <a:buNone/>
            </a:pPr>
            <a:endParaRPr sz="1800" b="1">
              <a:latin typeface="Aptos" panose="020B0004020202020204" pitchFamily="34" charset="0"/>
              <a:sym typeface="Arial"/>
            </a:endParaRPr>
          </a:p>
          <a:p>
            <a:pPr marL="0" lvl="0" indent="0" algn="l" rtl="0">
              <a:spcBef>
                <a:spcPts val="600"/>
              </a:spcBef>
              <a:spcAft>
                <a:spcPts val="0"/>
              </a:spcAft>
              <a:buNone/>
            </a:pPr>
            <a:endParaRPr>
              <a:latin typeface="Aptos" panose="020B0004020202020204" pitchFamily="34" charset="0"/>
            </a:endParaRPr>
          </a:p>
        </p:txBody>
      </p:sp>
      <p:sp>
        <p:nvSpPr>
          <p:cNvPr id="515" name="Google Shape;515;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29</a:t>
            </a:fld>
            <a:endParaRPr sz="1200" b="0" i="0" u="none" strike="noStrike" cap="none">
              <a:solidFill>
                <a:srgbClr val="000000"/>
              </a:solidFil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dirty="0">
                <a:latin typeface="Aptos" panose="020B0004020202020204" pitchFamily="34" charset="0"/>
                <a:sym typeface="Arial"/>
              </a:rPr>
              <a:t>A doula is a “trained professional who provides continuous physical, emotional, and informational support to people before, during, and shortly after childbirth to help them achieve the healthiest, most satisfying experience possible.”</a:t>
            </a:r>
            <a:r>
              <a:rPr lang="en-US" sz="1800" baseline="30000" dirty="0">
                <a:latin typeface="Aptos" panose="020B0004020202020204" pitchFamily="34" charset="0"/>
                <a:sym typeface="Arial"/>
              </a:rPr>
              <a:t>1</a:t>
            </a:r>
            <a:r>
              <a:rPr lang="en-US" sz="1800" dirty="0">
                <a:latin typeface="Aptos" panose="020B0004020202020204" pitchFamily="34" charset="0"/>
                <a:sym typeface="Arial"/>
              </a:rPr>
              <a:t> </a:t>
            </a:r>
            <a:endParaRPr dirty="0">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dirty="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r>
              <a:rPr lang="en-US" sz="1800" dirty="0">
                <a:latin typeface="Aptos" panose="020B0004020202020204" pitchFamily="34" charset="0"/>
                <a:sym typeface="Arial"/>
              </a:rPr>
              <a:t>Examples of this support includes (1) providing information about what to expect at different stages of pregnancy and postpartum, (2) suggesting relaxation or breathing techniques to manage pain during labor, (3) improving the focus on patient-centered care, and (4) offering culturally appropriate birth practices. (5) This support is shown to improve health outcomes and advance health equity. </a:t>
            </a:r>
            <a:endParaRPr dirty="0">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dirty="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r>
              <a:rPr lang="en-US" sz="1800" dirty="0">
                <a:latin typeface="Aptos" panose="020B0004020202020204" pitchFamily="34" charset="0"/>
                <a:sym typeface="Arial"/>
              </a:rPr>
              <a:t>Let’s start with an overview of the benefit. </a:t>
            </a:r>
            <a:endParaRPr sz="1800" dirty="0">
              <a:latin typeface="Aptos" panose="020B0004020202020204" pitchFamily="34" charset="0"/>
              <a:sym typeface="Arial"/>
            </a:endParaRPr>
          </a:p>
          <a:p>
            <a:pPr marL="0" lvl="0" indent="0" algn="l" rtl="0">
              <a:spcBef>
                <a:spcPts val="0"/>
              </a:spcBef>
              <a:spcAft>
                <a:spcPts val="0"/>
              </a:spcAft>
              <a:buNone/>
            </a:pPr>
            <a:endParaRPr dirty="0">
              <a:latin typeface="Aptos" panose="020B0004020202020204" pitchFamily="34" charset="0"/>
            </a:endParaRPr>
          </a:p>
        </p:txBody>
      </p:sp>
      <p:sp>
        <p:nvSpPr>
          <p:cNvPr id="101" name="Google Shape;10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6" name="Google Shape;526;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00000"/>
              </a:buClr>
              <a:buSzPts val="1800"/>
              <a:buFont typeface="Arial"/>
              <a:buAutoNum type="arabicParenBoth"/>
            </a:pPr>
            <a:r>
              <a:rPr lang="en-US" sz="1800" dirty="0">
                <a:solidFill>
                  <a:srgbClr val="000000"/>
                </a:solidFill>
                <a:latin typeface="Aptos" panose="020B0004020202020204" pitchFamily="34" charset="0"/>
                <a:sym typeface="Arial"/>
              </a:rPr>
              <a:t>You should also develop and maintain a records management system that allows you to securely collect and store information about your clients and services. </a:t>
            </a:r>
            <a:endParaRPr dirty="0">
              <a:latin typeface="Aptos" panose="020B0004020202020204" pitchFamily="34" charset="0"/>
            </a:endParaRPr>
          </a:p>
          <a:p>
            <a:pPr marL="342900" marR="0" lvl="0" indent="-228600" algn="l" rtl="0">
              <a:lnSpc>
                <a:spcPct val="100000"/>
              </a:lnSpc>
              <a:spcBef>
                <a:spcPts val="0"/>
              </a:spcBef>
              <a:spcAft>
                <a:spcPts val="0"/>
              </a:spcAft>
              <a:buClr>
                <a:schemeClr val="dk1"/>
              </a:buClr>
              <a:buSzPts val="1800"/>
              <a:buFont typeface="Arial"/>
              <a:buNone/>
            </a:pPr>
            <a:endParaRPr sz="1800" dirty="0">
              <a:solidFill>
                <a:srgbClr val="000000"/>
              </a:solidFill>
              <a:latin typeface="Aptos" panose="020B0004020202020204" pitchFamily="34" charset="0"/>
              <a:sym typeface="Arial"/>
            </a:endParaRPr>
          </a:p>
          <a:p>
            <a:pPr marL="342900" marR="0" lvl="0" indent="-342900" algn="l" rtl="0">
              <a:lnSpc>
                <a:spcPct val="100000"/>
              </a:lnSpc>
              <a:spcBef>
                <a:spcPts val="0"/>
              </a:spcBef>
              <a:spcAft>
                <a:spcPts val="0"/>
              </a:spcAft>
              <a:buClr>
                <a:srgbClr val="000000"/>
              </a:buClr>
              <a:buSzPts val="1800"/>
              <a:buFont typeface="Arial"/>
              <a:buAutoNum type="arabicParenBoth"/>
            </a:pPr>
            <a:r>
              <a:rPr lang="en-US" sz="1800" dirty="0">
                <a:solidFill>
                  <a:srgbClr val="000000"/>
                </a:solidFill>
                <a:latin typeface="Aptos" panose="020B0004020202020204" pitchFamily="34" charset="0"/>
                <a:sym typeface="Arial"/>
              </a:rPr>
              <a:t>These systems are crucial for effective care provision as they enable doulas to track the specific needs of each client and thus support families and their personal preferences. </a:t>
            </a:r>
            <a:endParaRPr dirty="0">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dirty="0">
              <a:solidFill>
                <a:srgbClr val="000000"/>
              </a:solidFill>
              <a:latin typeface="Aptos" panose="020B0004020202020204" pitchFamily="34" charset="0"/>
              <a:sym typeface="Arial"/>
            </a:endParaRPr>
          </a:p>
          <a:p>
            <a:pPr marL="0" marR="0" lvl="0" indent="0" algn="l" rtl="0">
              <a:lnSpc>
                <a:spcPct val="100000"/>
              </a:lnSpc>
              <a:spcBef>
                <a:spcPts val="0"/>
              </a:spcBef>
              <a:spcAft>
                <a:spcPts val="0"/>
              </a:spcAft>
              <a:buClr>
                <a:srgbClr val="000000"/>
              </a:buClr>
              <a:buSzPts val="1800"/>
              <a:buFont typeface="Arial"/>
              <a:buNone/>
            </a:pPr>
            <a:r>
              <a:rPr lang="en-US" sz="1800" dirty="0">
                <a:solidFill>
                  <a:srgbClr val="000000"/>
                </a:solidFill>
                <a:latin typeface="Aptos" panose="020B0004020202020204" pitchFamily="34" charset="0"/>
                <a:sym typeface="Arial"/>
              </a:rPr>
              <a:t>(3) Well-maintained records also facilitate efficient communication between you, your clients, and other providers. </a:t>
            </a:r>
            <a:endParaRPr dirty="0">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dirty="0">
              <a:solidFill>
                <a:srgbClr val="000000"/>
              </a:solidFill>
              <a:latin typeface="Aptos" panose="020B0004020202020204" pitchFamily="34" charset="0"/>
              <a:sym typeface="Arial"/>
            </a:endParaRPr>
          </a:p>
          <a:p>
            <a:pPr marL="0" marR="0" lvl="0" indent="0" algn="l" rtl="0">
              <a:lnSpc>
                <a:spcPct val="100000"/>
              </a:lnSpc>
              <a:spcBef>
                <a:spcPts val="0"/>
              </a:spcBef>
              <a:spcAft>
                <a:spcPts val="0"/>
              </a:spcAft>
              <a:buClr>
                <a:srgbClr val="000000"/>
              </a:buClr>
              <a:buSzPts val="1800"/>
              <a:buFont typeface="Arial"/>
              <a:buNone/>
            </a:pPr>
            <a:r>
              <a:rPr lang="en-US" sz="1800" dirty="0">
                <a:solidFill>
                  <a:srgbClr val="000000"/>
                </a:solidFill>
                <a:latin typeface="Aptos" panose="020B0004020202020204" pitchFamily="34" charset="0"/>
                <a:sym typeface="Arial"/>
              </a:rPr>
              <a:t>(4) In addition, a secure records management system can help you maintain client confidentiality and thus comply with state and federal regulations. Finally, if you are audited by Medicaid, you will be required to pull records for a sample of Health First Colorado members. Your records management system should allow you to quickly identify and share those records. Out-of-date records can delay the audit process and potentially lead to financial penalties.</a:t>
            </a:r>
            <a:endParaRPr sz="1800" dirty="0">
              <a:latin typeface="Aptos" panose="020B0004020202020204" pitchFamily="34" charset="0"/>
              <a:sym typeface="Arial"/>
            </a:endParaRPr>
          </a:p>
          <a:p>
            <a:pPr marL="0" lvl="0" indent="0" algn="l" rtl="0">
              <a:spcBef>
                <a:spcPts val="0"/>
              </a:spcBef>
              <a:spcAft>
                <a:spcPts val="0"/>
              </a:spcAft>
              <a:buNone/>
            </a:pPr>
            <a:endParaRPr dirty="0">
              <a:latin typeface="Aptos" panose="020B0004020202020204" pitchFamily="34" charset="0"/>
            </a:endParaRPr>
          </a:p>
        </p:txBody>
      </p:sp>
      <p:sp>
        <p:nvSpPr>
          <p:cNvPr id="527" name="Google Shape;527;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9" name="Google Shape;549;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Some examples of key information to store in records to promote a successful audit are (1) member name,  (2) member Medicaid ID, (3) all visits including dates, length, services provided, and mode, and (4) essential client information. </a:t>
            </a:r>
            <a:endParaRPr>
              <a:latin typeface="Aptos" panose="020B0004020202020204" pitchFamily="34" charset="0"/>
            </a:endParaRPr>
          </a:p>
        </p:txBody>
      </p:sp>
      <p:sp>
        <p:nvSpPr>
          <p:cNvPr id="550" name="Google Shape;550;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31</a:t>
            </a:fld>
            <a:endParaRPr sz="1200" b="0" i="0" u="none" strike="noStrike" cap="none">
              <a:solidFill>
                <a:srgbClr val="000000"/>
              </a:solidFill>
              <a:sym typeface="Aria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6" name="Google Shape;566;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solidFill>
                  <a:srgbClr val="000000"/>
                </a:solidFill>
                <a:latin typeface="Aptos" panose="020B0004020202020204" pitchFamily="34" charset="0"/>
                <a:sym typeface="Arial"/>
              </a:rPr>
              <a:t>Doulas may choose to manage their records (1) through paper charts, (2) by developing or purchasing an electronic data management system, or by relying on a combination of both. For example, clients may fill out intake forms via paper, and information is then entered into an electronic system. </a:t>
            </a:r>
            <a:endParaRPr>
              <a:latin typeface="Aptos" panose="020B0004020202020204" pitchFamily="34" charset="0"/>
            </a:endParaRPr>
          </a:p>
          <a:p>
            <a:pPr marL="0" marR="0" lvl="0" indent="0" algn="l" rtl="0">
              <a:lnSpc>
                <a:spcPct val="107000"/>
              </a:lnSpc>
              <a:spcBef>
                <a:spcPts val="600"/>
              </a:spcBef>
              <a:spcAft>
                <a:spcPts val="0"/>
              </a:spcAft>
              <a:buNone/>
            </a:pPr>
            <a:endParaRPr sz="1800">
              <a:solidFill>
                <a:srgbClr val="000000"/>
              </a:solidFill>
              <a:latin typeface="Aptos" panose="020B0004020202020204" pitchFamily="34" charset="0"/>
              <a:sym typeface="Arial"/>
            </a:endParaRPr>
          </a:p>
          <a:p>
            <a:pPr marL="0" marR="0" lvl="0" indent="0" algn="l" rtl="0">
              <a:lnSpc>
                <a:spcPct val="107000"/>
              </a:lnSpc>
              <a:spcBef>
                <a:spcPts val="600"/>
              </a:spcBef>
              <a:spcAft>
                <a:spcPts val="0"/>
              </a:spcAft>
              <a:buNone/>
            </a:pPr>
            <a:r>
              <a:rPr lang="en-US" sz="1800">
                <a:solidFill>
                  <a:srgbClr val="000000"/>
                </a:solidFill>
                <a:latin typeface="Aptos" panose="020B0004020202020204" pitchFamily="34" charset="0"/>
                <a:sym typeface="Arial"/>
              </a:rPr>
              <a:t>Regardless, ensure you are following federal and state requirements related to data security. (1) Paper records should be securely locked. (2, 3, 4) Electronic data management systems should require log in credentials and have appropriate firewalls to protect personal health information or PHI. (5) Client communication and information sharing should also follow the highest security standards. For example, do not email client information unencrypted. </a:t>
            </a:r>
            <a:endParaRPr sz="1800">
              <a:latin typeface="Aptos" panose="020B0004020202020204" pitchFamily="34" charset="0"/>
              <a:sym typeface="Arial"/>
            </a:endParaRPr>
          </a:p>
        </p:txBody>
      </p:sp>
      <p:sp>
        <p:nvSpPr>
          <p:cNvPr id="567" name="Google Shape;567;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32</a:t>
            </a:fld>
            <a:endParaRPr sz="1200" b="0" i="0" u="none" strike="noStrike" cap="none">
              <a:solidFill>
                <a:srgbClr val="000000"/>
              </a:solidFill>
              <a:sym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1" name="Google Shape;601;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Next we’ll talk about meeting Health First Colorado Doula requirements. </a:t>
            </a:r>
            <a:endParaRPr>
              <a:latin typeface="Aptos" panose="020B0004020202020204" pitchFamily="34" charset="0"/>
            </a:endParaRPr>
          </a:p>
        </p:txBody>
      </p:sp>
      <p:sp>
        <p:nvSpPr>
          <p:cNvPr id="602" name="Google Shape;602;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1" name="Google Shape;611;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There are two pathways for doulas to satisfy requirements to become enrolled: the certification pathway and the experience pathway. </a:t>
            </a: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spcBef>
                <a:spcPts val="0"/>
              </a:spcBef>
              <a:spcAft>
                <a:spcPts val="0"/>
              </a:spcAft>
              <a:buNone/>
            </a:pPr>
            <a:r>
              <a:rPr lang="en-US" sz="1800">
                <a:latin typeface="Aptos" panose="020B0004020202020204" pitchFamily="34" charset="0"/>
                <a:sym typeface="Arial"/>
              </a:rPr>
              <a:t>The certification pathway is for doulas who completed formal training with a Department-approved doula training organization. </a:t>
            </a: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spcBef>
                <a:spcPts val="0"/>
              </a:spcBef>
              <a:spcAft>
                <a:spcPts val="0"/>
              </a:spcAft>
              <a:buNone/>
            </a:pPr>
            <a:r>
              <a:rPr lang="en-US" sz="1800">
                <a:latin typeface="Aptos" panose="020B0004020202020204" pitchFamily="34" charset="0"/>
                <a:sym typeface="Arial"/>
              </a:rPr>
              <a:t>The experience pathway does not require formal training but does have a higher requirement for birth attendance. </a:t>
            </a: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p:txBody>
      </p:sp>
      <p:sp>
        <p:nvSpPr>
          <p:cNvPr id="612" name="Google Shape;612;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34</a:t>
            </a:fld>
            <a:endParaRPr sz="1200" b="0" i="0" u="none" strike="noStrike" cap="none">
              <a:solidFill>
                <a:srgbClr val="000000"/>
              </a:solidFill>
              <a:sym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5" name="Google Shape;625;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Aptos" panose="020B0004020202020204" pitchFamily="34" charset="0"/>
              </a:rPr>
              <a:t>All individuals must meet pathway requirements, including all individuals within a group practice who want to bill for services. </a:t>
            </a:r>
            <a:endParaRPr sz="1800">
              <a:latin typeface="Aptos" panose="020B0004020202020204" pitchFamily="34" charset="0"/>
              <a:sym typeface="Arial"/>
            </a:endParaRPr>
          </a:p>
        </p:txBody>
      </p:sp>
      <p:sp>
        <p:nvSpPr>
          <p:cNvPr id="626" name="Google Shape;626;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35</a:t>
            </a:fld>
            <a:endParaRPr sz="1200" b="0" i="0" u="none" strike="noStrike" cap="none">
              <a:solidFill>
                <a:srgbClr val="000000"/>
              </a:solidFill>
              <a:sym typeface="Aria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8" name="Google Shape;648;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Aptos" panose="020B0004020202020204" pitchFamily="34" charset="0"/>
                <a:sym typeface="Arial"/>
              </a:rPr>
              <a:t>The certification and experience pathway each have their own documentation requirements. Some documents, such as CPR certification, are required by both pathways. Some requirements, like a Letter of recommendation from a clinical provider, is just required for the experience pathways. A list of documentation requirements for each pathways is displayed on the screen. </a:t>
            </a:r>
            <a:endParaRPr>
              <a:latin typeface="Aptos" panose="020B0004020202020204" pitchFamily="34" charset="0"/>
            </a:endParaRPr>
          </a:p>
          <a:p>
            <a:pPr marL="0" marR="0" lvl="0" indent="0" algn="l" rtl="0">
              <a:spcBef>
                <a:spcPts val="600"/>
              </a:spcBef>
              <a:spcAft>
                <a:spcPts val="0"/>
              </a:spcAft>
              <a:buNone/>
            </a:pPr>
            <a:endParaRPr sz="1800">
              <a:latin typeface="Aptos" panose="020B0004020202020204" pitchFamily="34" charset="0"/>
              <a:sym typeface="Arial"/>
            </a:endParaRPr>
          </a:p>
          <a:p>
            <a:pPr marL="0" marR="0" lvl="0" indent="0" algn="l" rtl="0">
              <a:lnSpc>
                <a:spcPct val="100000"/>
              </a:lnSpc>
              <a:spcBef>
                <a:spcPts val="600"/>
              </a:spcBef>
              <a:spcAft>
                <a:spcPts val="0"/>
              </a:spcAft>
              <a:buClr>
                <a:srgbClr val="FF0000"/>
              </a:buClr>
              <a:buSzPts val="1800"/>
              <a:buFont typeface="Arial"/>
              <a:buNone/>
            </a:pPr>
            <a:r>
              <a:rPr lang="en-US" sz="1800">
                <a:solidFill>
                  <a:srgbClr val="FF0000"/>
                </a:solidFill>
                <a:latin typeface="Aptos" panose="020B0004020202020204" pitchFamily="34" charset="0"/>
              </a:rPr>
              <a:t>I’d like to remind you again to use your legal name on all of these documents to expedite approval. </a:t>
            </a:r>
            <a:endParaRPr>
              <a:latin typeface="Aptos" panose="020B0004020202020204" pitchFamily="34" charset="0"/>
            </a:endParaRPr>
          </a:p>
          <a:p>
            <a:pPr marL="0" marR="0" lvl="0" indent="0" algn="l" rtl="0">
              <a:spcBef>
                <a:spcPts val="600"/>
              </a:spcBef>
              <a:spcAft>
                <a:spcPts val="0"/>
              </a:spcAft>
              <a:buNone/>
            </a:pPr>
            <a:endParaRPr sz="1800">
              <a:latin typeface="Aptos" panose="020B0004020202020204" pitchFamily="34" charset="0"/>
              <a:sym typeface="Arial"/>
            </a:endParaRPr>
          </a:p>
        </p:txBody>
      </p:sp>
      <p:sp>
        <p:nvSpPr>
          <p:cNvPr id="649" name="Google Shape;649;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0" name="Google Shape;670;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Aptos" panose="020B0004020202020204" pitchFamily="34" charset="0"/>
                <a:sym typeface="Arial"/>
              </a:rPr>
              <a:t>The certification pathway requires four signed attestations to be submitted, which we will go over in more detail.</a:t>
            </a:r>
            <a:endParaRPr sz="1800">
              <a:latin typeface="Aptos" panose="020B0004020202020204" pitchFamily="34" charset="0"/>
              <a:sym typeface="Arial"/>
            </a:endParaRPr>
          </a:p>
        </p:txBody>
      </p:sp>
      <p:sp>
        <p:nvSpPr>
          <p:cNvPr id="671" name="Google Shape;671;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8" name="Google Shape;688;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b="1">
                <a:latin typeface="Aptos" panose="020B0004020202020204" pitchFamily="34" charset="0"/>
                <a:sym typeface="Arial"/>
              </a:rPr>
              <a:t>First, “I attest that I have received training as a doula from one of the HCPF-approved training organizations.”</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a:p>
            <a:pPr marL="0" lvl="0" indent="0" algn="l" rtl="0">
              <a:lnSpc>
                <a:spcPct val="107000"/>
              </a:lnSpc>
              <a:spcBef>
                <a:spcPts val="600"/>
              </a:spcBef>
              <a:spcAft>
                <a:spcPts val="0"/>
              </a:spcAft>
              <a:buNone/>
            </a:pPr>
            <a:r>
              <a:rPr lang="en-US" sz="1800">
                <a:latin typeface="Aptos" panose="020B0004020202020204" pitchFamily="34" charset="0"/>
                <a:sym typeface="Arial"/>
              </a:rPr>
              <a:t>You will need to complete at least 18 hours of training, and you will attach a copy of your certification of training completion with your application in the Medicaid Provider Web Portal. </a:t>
            </a:r>
            <a:endParaRPr sz="1800">
              <a:latin typeface="Aptos" panose="020B0004020202020204" pitchFamily="34" charset="0"/>
              <a:sym typeface="Arial"/>
            </a:endParaRPr>
          </a:p>
          <a:p>
            <a:pPr marL="0" marR="0" lvl="0" indent="0" algn="l" rtl="0">
              <a:lnSpc>
                <a:spcPct val="107000"/>
              </a:lnSpc>
              <a:spcBef>
                <a:spcPts val="600"/>
              </a:spcBef>
              <a:spcAft>
                <a:spcPts val="0"/>
              </a:spcAft>
              <a:buNone/>
            </a:pPr>
            <a:endParaRPr sz="1800">
              <a:latin typeface="Aptos" panose="020B0004020202020204" pitchFamily="34" charset="0"/>
              <a:sym typeface="Arial"/>
            </a:endParaRPr>
          </a:p>
          <a:p>
            <a:pPr marL="0" lvl="0" indent="0" algn="l" rtl="0">
              <a:lnSpc>
                <a:spcPct val="107000"/>
              </a:lnSpc>
              <a:spcBef>
                <a:spcPts val="600"/>
              </a:spcBef>
              <a:spcAft>
                <a:spcPts val="0"/>
              </a:spcAft>
              <a:buNone/>
            </a:pPr>
            <a:r>
              <a:rPr lang="en-US" sz="1800">
                <a:latin typeface="Aptos" panose="020B0004020202020204" pitchFamily="34" charset="0"/>
                <a:sym typeface="Arial"/>
              </a:rPr>
              <a:t>In order to become a Colorado State Certified Doula or Community Birthing Partner to serve Colorado members and be reimbursed for those services, training entities must complete the application requirements to be considered for the approval process. They must indicate the number of hours that correspond to each competency and attach a syllabus. </a:t>
            </a:r>
            <a:endParaRPr sz="1800">
              <a:latin typeface="Aptos" panose="020B0004020202020204" pitchFamily="34" charset="0"/>
              <a:sym typeface="Arial"/>
            </a:endParaRPr>
          </a:p>
          <a:p>
            <a:pPr marL="0" marR="0" lvl="0" indent="0" algn="l" rtl="0">
              <a:lnSpc>
                <a:spcPct val="107000"/>
              </a:lnSpc>
              <a:spcBef>
                <a:spcPts val="600"/>
              </a:spcBef>
              <a:spcAft>
                <a:spcPts val="0"/>
              </a:spcAft>
              <a:buNone/>
            </a:pPr>
            <a:endParaRPr sz="1800">
              <a:latin typeface="Aptos" panose="020B0004020202020204" pitchFamily="34" charset="0"/>
              <a:sym typeface="Arial"/>
            </a:endParaRPr>
          </a:p>
          <a:p>
            <a:pPr marL="0" lvl="0" indent="0" algn="l" rtl="0">
              <a:spcBef>
                <a:spcPts val="600"/>
              </a:spcBef>
              <a:spcAft>
                <a:spcPts val="0"/>
              </a:spcAft>
              <a:buNone/>
            </a:pPr>
            <a:endParaRPr>
              <a:latin typeface="Aptos" panose="020B0004020202020204" pitchFamily="34" charset="0"/>
            </a:endParaRPr>
          </a:p>
        </p:txBody>
      </p:sp>
      <p:sp>
        <p:nvSpPr>
          <p:cNvPr id="689" name="Google Shape;689;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7" name="Google Shape;697;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b="1">
                <a:latin typeface="Aptos" panose="020B0004020202020204" pitchFamily="34" charset="0"/>
                <a:sym typeface="Arial"/>
              </a:rPr>
              <a:t>Second, “I attest that I have attended at least three births within the last five years.”</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a:p>
            <a:pPr marL="0" marR="0" lvl="0" indent="0" algn="l" rtl="0">
              <a:lnSpc>
                <a:spcPct val="107000"/>
              </a:lnSpc>
              <a:spcBef>
                <a:spcPts val="600"/>
              </a:spcBef>
              <a:spcAft>
                <a:spcPts val="0"/>
              </a:spcAft>
              <a:buNone/>
            </a:pPr>
            <a:r>
              <a:rPr lang="en-US" sz="1800">
                <a:latin typeface="Aptos" panose="020B0004020202020204" pitchFamily="34" charset="0"/>
                <a:sym typeface="Arial"/>
              </a:rPr>
              <a:t>Your own experience giving birth does not count for births attended. You will complete the Birth Attendance Attestation Form stating that you meet this requirement. </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p:txBody>
      </p:sp>
      <p:sp>
        <p:nvSpPr>
          <p:cNvPr id="698" name="Google Shape;698;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 name="Google Shape;11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Health First Colorado’s doula benefit covers three important services: (1) prenatal care, (2) labor and delivery, and (3) postpartum care.</a:t>
            </a:r>
            <a:endParaRPr>
              <a:latin typeface="Aptos" panose="020B0004020202020204" pitchFamily="34" charset="0"/>
            </a:endParaRPr>
          </a:p>
        </p:txBody>
      </p:sp>
      <p:sp>
        <p:nvSpPr>
          <p:cNvPr id="118" name="Google Shape;118;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0" name="Google Shape;710;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b="1">
                <a:latin typeface="Aptos" panose="020B0004020202020204" pitchFamily="34" charset="0"/>
                <a:sym typeface="Arial"/>
              </a:rPr>
              <a:t>Third, “I attest that I have current CPR training credentials.”</a:t>
            </a:r>
            <a:endParaRPr sz="1800">
              <a:latin typeface="Aptos" panose="020B0004020202020204" pitchFamily="34" charset="0"/>
              <a:sym typeface="Arial"/>
            </a:endParaRPr>
          </a:p>
          <a:p>
            <a:pPr marL="0" marR="0" lvl="0" indent="0" algn="l" rtl="0">
              <a:lnSpc>
                <a:spcPct val="107000"/>
              </a:lnSpc>
              <a:spcBef>
                <a:spcPts val="600"/>
              </a:spcBef>
              <a:spcAft>
                <a:spcPts val="0"/>
              </a:spcAft>
              <a:buNone/>
            </a:pPr>
            <a:r>
              <a:rPr lang="en-US" sz="1800">
                <a:latin typeface="Aptos" panose="020B0004020202020204" pitchFamily="34" charset="0"/>
                <a:sym typeface="Arial"/>
              </a:rPr>
              <a:t>Different training programs may have different durations – make sure that you’ve taken training recently enough to have active training credentials. Doulas are required to receive adult and infant CPR certification. You will upload a copy of your certifications with your application. </a:t>
            </a:r>
            <a:endParaRPr>
              <a:latin typeface="Aptos" panose="020B0004020202020204" pitchFamily="34" charset="0"/>
            </a:endParaRPr>
          </a:p>
          <a:p>
            <a:pPr marL="0" marR="0" lvl="0" indent="0" algn="l" rtl="0">
              <a:lnSpc>
                <a:spcPct val="107000"/>
              </a:lnSpc>
              <a:spcBef>
                <a:spcPts val="600"/>
              </a:spcBef>
              <a:spcAft>
                <a:spcPts val="0"/>
              </a:spcAft>
              <a:buNone/>
            </a:pPr>
            <a:endParaRPr sz="1800">
              <a:latin typeface="Aptos" panose="020B0004020202020204" pitchFamily="34" charset="0"/>
              <a:sym typeface="Arial"/>
            </a:endParaRPr>
          </a:p>
          <a:p>
            <a:pPr marL="0" marR="0" lvl="0" indent="0" algn="l" rtl="0">
              <a:lnSpc>
                <a:spcPct val="107000"/>
              </a:lnSpc>
              <a:spcBef>
                <a:spcPts val="600"/>
              </a:spcBef>
              <a:spcAft>
                <a:spcPts val="0"/>
              </a:spcAft>
              <a:buNone/>
            </a:pPr>
            <a:r>
              <a:rPr lang="en-US" sz="1800">
                <a:latin typeface="Aptos" panose="020B0004020202020204" pitchFamily="34" charset="0"/>
                <a:sym typeface="Arial"/>
              </a:rPr>
              <a:t>Please note that there may be costs associated with becoming CPR certified. For 2025, we found they ranged from approximately </a:t>
            </a:r>
            <a:r>
              <a:rPr lang="en-US">
                <a:latin typeface="Aptos" panose="020B0004020202020204" pitchFamily="34" charset="0"/>
              </a:rPr>
              <a:t>$30-$150 in Colorado.</a:t>
            </a:r>
            <a:endParaRPr>
              <a:latin typeface="Aptos" panose="020B0004020202020204" pitchFamily="34" charset="0"/>
            </a:endParaRPr>
          </a:p>
        </p:txBody>
      </p:sp>
      <p:sp>
        <p:nvSpPr>
          <p:cNvPr id="711" name="Google Shape;711;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5" name="Google Shape;725;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b="1">
                <a:latin typeface="Aptos" panose="020B0004020202020204" pitchFamily="34" charset="0"/>
                <a:sym typeface="Arial"/>
              </a:rPr>
              <a:t>Finally, “I attest to follow the doula Code of Conduct.”</a:t>
            </a:r>
            <a:endParaRPr sz="1800">
              <a:latin typeface="Aptos" panose="020B0004020202020204" pitchFamily="34" charset="0"/>
              <a:sym typeface="Arial"/>
            </a:endParaRPr>
          </a:p>
          <a:p>
            <a:pPr marL="0" marR="0" lvl="0" indent="0" algn="l" rtl="0">
              <a:lnSpc>
                <a:spcPct val="107000"/>
              </a:lnSpc>
              <a:spcBef>
                <a:spcPts val="600"/>
              </a:spcBef>
              <a:spcAft>
                <a:spcPts val="0"/>
              </a:spcAft>
              <a:buNone/>
            </a:pPr>
            <a:r>
              <a:rPr lang="en-US" sz="1800">
                <a:latin typeface="Aptos" panose="020B0004020202020204" pitchFamily="34" charset="0"/>
                <a:sym typeface="Arial"/>
              </a:rPr>
              <a:t>Review the code, sign it, and submit the signed copy. </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p:txBody>
      </p:sp>
      <p:sp>
        <p:nvSpPr>
          <p:cNvPr id="726" name="Google Shape;726;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2" name="Google Shape;742;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The doula code of conduct, which highlights your commitment to:</a:t>
            </a:r>
            <a:endParaRPr>
              <a:latin typeface="Aptos" panose="020B0004020202020204" pitchFamily="34" charset="0"/>
            </a:endParaRPr>
          </a:p>
          <a:p>
            <a:pPr marL="171450" lvl="0" indent="-171450" algn="l" rtl="0">
              <a:spcBef>
                <a:spcPts val="0"/>
              </a:spcBef>
              <a:spcAft>
                <a:spcPts val="0"/>
              </a:spcAft>
              <a:buClr>
                <a:schemeClr val="dk1"/>
              </a:buClr>
              <a:buSzPts val="1200"/>
              <a:buFont typeface="Arial"/>
              <a:buChar char="•"/>
            </a:pPr>
            <a:r>
              <a:rPr lang="en-US">
                <a:latin typeface="Aptos" panose="020B0004020202020204" pitchFamily="34" charset="0"/>
              </a:rPr>
              <a:t>culturally competent and respectful care, </a:t>
            </a:r>
            <a:endParaRPr>
              <a:latin typeface="Aptos" panose="020B0004020202020204" pitchFamily="34" charset="0"/>
            </a:endParaRPr>
          </a:p>
          <a:p>
            <a:pPr marL="171450" lvl="0" indent="-171450" algn="l" rtl="0">
              <a:spcBef>
                <a:spcPts val="0"/>
              </a:spcBef>
              <a:spcAft>
                <a:spcPts val="0"/>
              </a:spcAft>
              <a:buClr>
                <a:schemeClr val="dk1"/>
              </a:buClr>
              <a:buSzPts val="1200"/>
              <a:buFont typeface="Arial"/>
              <a:buChar char="•"/>
            </a:pPr>
            <a:r>
              <a:rPr lang="en-US">
                <a:latin typeface="Aptos" panose="020B0004020202020204" pitchFamily="34" charset="0"/>
              </a:rPr>
              <a:t>professional conduct, </a:t>
            </a:r>
            <a:endParaRPr>
              <a:latin typeface="Aptos" panose="020B0004020202020204" pitchFamily="34" charset="0"/>
            </a:endParaRPr>
          </a:p>
          <a:p>
            <a:pPr marL="171450" lvl="0" indent="-171450" algn="l" rtl="0">
              <a:spcBef>
                <a:spcPts val="0"/>
              </a:spcBef>
              <a:spcAft>
                <a:spcPts val="0"/>
              </a:spcAft>
              <a:buClr>
                <a:schemeClr val="dk1"/>
              </a:buClr>
              <a:buSzPts val="1200"/>
              <a:buFont typeface="Arial"/>
              <a:buChar char="•"/>
            </a:pPr>
            <a:r>
              <a:rPr lang="en-US">
                <a:latin typeface="Aptos" panose="020B0004020202020204" pitchFamily="34" charset="0"/>
              </a:rPr>
              <a:t>client privacy, and </a:t>
            </a:r>
            <a:endParaRPr>
              <a:latin typeface="Aptos" panose="020B0004020202020204" pitchFamily="34" charset="0"/>
            </a:endParaRPr>
          </a:p>
          <a:p>
            <a:pPr marL="171450" lvl="0" indent="-171450" algn="l" rtl="0">
              <a:spcBef>
                <a:spcPts val="0"/>
              </a:spcBef>
              <a:spcAft>
                <a:spcPts val="0"/>
              </a:spcAft>
              <a:buClr>
                <a:schemeClr val="dk1"/>
              </a:buClr>
              <a:buSzPts val="1200"/>
              <a:buFont typeface="Arial"/>
              <a:buChar char="•"/>
            </a:pPr>
            <a:r>
              <a:rPr lang="en-US">
                <a:latin typeface="Aptos" panose="020B0004020202020204" pitchFamily="34" charset="0"/>
              </a:rPr>
              <a:t>continuing education, </a:t>
            </a:r>
            <a:endParaRPr>
              <a:latin typeface="Aptos" panose="020B0004020202020204" pitchFamily="34" charset="0"/>
            </a:endParaRPr>
          </a:p>
          <a:p>
            <a:pPr marL="171450" lvl="0" indent="-95250" algn="l" rtl="0">
              <a:spcBef>
                <a:spcPts val="0"/>
              </a:spcBef>
              <a:spcAft>
                <a:spcPts val="0"/>
              </a:spcAft>
              <a:buClr>
                <a:schemeClr val="dk1"/>
              </a:buClr>
              <a:buSzPts val="1200"/>
              <a:buFont typeface="Arial"/>
              <a:buNone/>
            </a:pPr>
            <a:endParaRPr>
              <a:latin typeface="Aptos" panose="020B0004020202020204" pitchFamily="34" charset="0"/>
            </a:endParaRPr>
          </a:p>
          <a:p>
            <a:pPr marL="0" lvl="0" indent="0" algn="l" rtl="0">
              <a:spcBef>
                <a:spcPts val="0"/>
              </a:spcBef>
              <a:spcAft>
                <a:spcPts val="0"/>
              </a:spcAft>
              <a:buClr>
                <a:schemeClr val="dk1"/>
              </a:buClr>
              <a:buSzPts val="1200"/>
              <a:buFont typeface="Arial"/>
              <a:buNone/>
            </a:pPr>
            <a:r>
              <a:rPr lang="en-US">
                <a:latin typeface="Aptos" panose="020B0004020202020204" pitchFamily="34" charset="0"/>
              </a:rPr>
              <a:t>can be found on the HCPF website in English and Spanish. </a:t>
            </a:r>
            <a:endParaRPr>
              <a:latin typeface="Aptos" panose="020B0004020202020204" pitchFamily="34" charset="0"/>
            </a:endParaRPr>
          </a:p>
        </p:txBody>
      </p:sp>
      <p:sp>
        <p:nvSpPr>
          <p:cNvPr id="743" name="Google Shape;743;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42</a:t>
            </a:fld>
            <a:endParaRPr sz="1200" b="0" i="0" u="none" strike="noStrike" cap="none">
              <a:solidFill>
                <a:srgbClr val="000000"/>
              </a:solidFill>
              <a:sym typeface="Aria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5" name="Google Shape;765;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The experience pathway shares three attestations with the certification pathway. The experience pathway differs from the certification pathway in that it does not require any specific training other than CPR certification and lived experiences. </a:t>
            </a:r>
            <a:r>
              <a:rPr lang="en-US" sz="1200">
                <a:latin typeface="Aptos" panose="020B0004020202020204" pitchFamily="34" charset="0"/>
                <a:sym typeface="Arial"/>
              </a:rPr>
              <a:t>Note that the birth attendance attestation requires the same paperwork but has different requirements, which we will go over now. </a:t>
            </a:r>
            <a:endParaRPr>
              <a:latin typeface="Aptos" panose="020B0004020202020204" pitchFamily="34" charset="0"/>
            </a:endParaRPr>
          </a:p>
        </p:txBody>
      </p:sp>
      <p:sp>
        <p:nvSpPr>
          <p:cNvPr id="766" name="Google Shape;766;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9" name="Google Shape;789;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b="0">
                <a:latin typeface="Aptos" panose="020B0004020202020204" pitchFamily="34" charset="0"/>
                <a:sym typeface="Arial"/>
              </a:rPr>
              <a:t>Two attestations are exactly the same as the certification pathway:</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Play"/>
              <a:buNone/>
            </a:pPr>
            <a:r>
              <a:rPr lang="en-US" sz="1800" b="1">
                <a:latin typeface="Aptos" panose="020B0004020202020204" pitchFamily="34" charset="0"/>
                <a:sym typeface="Arial"/>
              </a:rPr>
              <a:t>“I attest that I have current CPR training credentials.”</a:t>
            </a:r>
            <a:endParaRPr sz="1800">
              <a:latin typeface="Aptos" panose="020B0004020202020204" pitchFamily="34" charset="0"/>
              <a:sym typeface="Arial"/>
            </a:endParaRPr>
          </a:p>
          <a:p>
            <a:pPr marL="0" marR="0" lvl="0" indent="0" algn="l" rtl="0">
              <a:lnSpc>
                <a:spcPct val="107000"/>
              </a:lnSpc>
              <a:spcBef>
                <a:spcPts val="600"/>
              </a:spcBef>
              <a:spcAft>
                <a:spcPts val="0"/>
              </a:spcAft>
              <a:buNone/>
            </a:pPr>
            <a:endParaRPr sz="1800">
              <a:latin typeface="Aptos" panose="020B0004020202020204" pitchFamily="34" charset="0"/>
              <a:sym typeface="Arial"/>
            </a:endParaRPr>
          </a:p>
          <a:p>
            <a:pPr marL="0" marR="0" lvl="0" indent="0" algn="l" rtl="0">
              <a:lnSpc>
                <a:spcPct val="107000"/>
              </a:lnSpc>
              <a:spcBef>
                <a:spcPts val="600"/>
              </a:spcBef>
              <a:spcAft>
                <a:spcPts val="0"/>
              </a:spcAft>
              <a:buNone/>
            </a:pPr>
            <a:r>
              <a:rPr lang="en-US" sz="1800">
                <a:latin typeface="Aptos" panose="020B0004020202020204" pitchFamily="34" charset="0"/>
                <a:sym typeface="Arial"/>
              </a:rPr>
              <a:t>And </a:t>
            </a:r>
            <a:endParaRPr>
              <a:latin typeface="Aptos" panose="020B0004020202020204" pitchFamily="34" charset="0"/>
            </a:endParaRPr>
          </a:p>
          <a:p>
            <a:pPr marL="0" marR="0" lvl="0" indent="0" algn="l" rtl="0">
              <a:lnSpc>
                <a:spcPct val="107000"/>
              </a:lnSpc>
              <a:spcBef>
                <a:spcPts val="600"/>
              </a:spcBef>
              <a:spcAft>
                <a:spcPts val="0"/>
              </a:spcAft>
              <a:buNone/>
            </a:pPr>
            <a:endParaRPr sz="1800">
              <a:latin typeface="Aptos" panose="020B0004020202020204" pitchFamily="34" charset="0"/>
              <a:sym typeface="Arial"/>
            </a:endParaRPr>
          </a:p>
          <a:p>
            <a:pPr marL="0" marR="0" lvl="0" indent="0" algn="l" rtl="0">
              <a:lnSpc>
                <a:spcPct val="107000"/>
              </a:lnSpc>
              <a:spcBef>
                <a:spcPts val="600"/>
              </a:spcBef>
              <a:spcAft>
                <a:spcPts val="0"/>
              </a:spcAft>
              <a:buClr>
                <a:schemeClr val="dk1"/>
              </a:buClr>
              <a:buSzPts val="1800"/>
              <a:buFont typeface="Play"/>
              <a:buNone/>
            </a:pPr>
            <a:r>
              <a:rPr lang="en-US" sz="1800" b="1">
                <a:latin typeface="Aptos" panose="020B0004020202020204" pitchFamily="34" charset="0"/>
                <a:sym typeface="Arial"/>
              </a:rPr>
              <a:t>“I attest to follow the doula Code of Conduct.”</a:t>
            </a:r>
            <a:endParaRPr sz="1800">
              <a:latin typeface="Aptos" panose="020B0004020202020204" pitchFamily="34" charset="0"/>
              <a:sym typeface="Arial"/>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a:p>
            <a:pPr marL="0" lvl="0" indent="0" algn="l" rtl="0">
              <a:spcBef>
                <a:spcPts val="600"/>
              </a:spcBef>
              <a:spcAft>
                <a:spcPts val="0"/>
              </a:spcAft>
              <a:buNone/>
            </a:pPr>
            <a:endParaRPr>
              <a:latin typeface="Aptos" panose="020B0004020202020204" pitchFamily="34" charset="0"/>
            </a:endParaRPr>
          </a:p>
        </p:txBody>
      </p:sp>
      <p:sp>
        <p:nvSpPr>
          <p:cNvPr id="790" name="Google Shape;790;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44</a:t>
            </a:fld>
            <a:endParaRPr sz="1200" b="0" i="0" u="none" strike="noStrike" cap="none">
              <a:solidFill>
                <a:srgbClr val="000000"/>
              </a:solidFill>
              <a:sym typeface="Aria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0" name="Google Shape;800;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b="1">
                <a:latin typeface="Aptos" panose="020B0004020202020204" pitchFamily="34" charset="0"/>
                <a:sym typeface="Arial"/>
              </a:rPr>
              <a:t>The experience pathway requires more lived experience in births than the certification pathway. For the experience pathway, you must “attest that I have attended at least ten births in my role as a doula, and at least five births in the last two years.”</a:t>
            </a:r>
            <a:endParaRPr sz="1800">
              <a:latin typeface="Aptos" panose="020B0004020202020204" pitchFamily="34" charset="0"/>
              <a:sym typeface="Arial"/>
            </a:endParaRPr>
          </a:p>
          <a:p>
            <a:pPr marL="0" marR="0" lvl="0" indent="0" algn="l" rtl="0">
              <a:lnSpc>
                <a:spcPct val="107000"/>
              </a:lnSpc>
              <a:spcBef>
                <a:spcPts val="600"/>
              </a:spcBef>
              <a:spcAft>
                <a:spcPts val="0"/>
              </a:spcAft>
              <a:buNone/>
            </a:pPr>
            <a:r>
              <a:rPr lang="en-US" sz="1800">
                <a:latin typeface="Aptos" panose="020B0004020202020204" pitchFamily="34" charset="0"/>
                <a:sym typeface="Arial"/>
              </a:rPr>
              <a:t>As already mentioned, your own birth does not count for births attended. You will complete the Birth Attendance Attestation Form stating that you meet this requirement. </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a:p>
            <a:pPr marL="0" lvl="0" indent="0" algn="l" rtl="0">
              <a:spcBef>
                <a:spcPts val="600"/>
              </a:spcBef>
              <a:spcAft>
                <a:spcPts val="0"/>
              </a:spcAft>
              <a:buNone/>
            </a:pPr>
            <a:endParaRPr>
              <a:latin typeface="Aptos" panose="020B0004020202020204" pitchFamily="34" charset="0"/>
            </a:endParaRPr>
          </a:p>
        </p:txBody>
      </p:sp>
      <p:sp>
        <p:nvSpPr>
          <p:cNvPr id="801" name="Google Shape;801;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45</a:t>
            </a:fld>
            <a:endParaRPr sz="1200" b="0" i="0" u="none" strike="noStrike" cap="none">
              <a:solidFill>
                <a:srgbClr val="000000"/>
              </a:solidFill>
              <a:sym typeface="Aria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2" name="Google Shape;822;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b="1">
                <a:latin typeface="Aptos" panose="020B0004020202020204" pitchFamily="34" charset="0"/>
                <a:sym typeface="Arial"/>
              </a:rPr>
              <a:t>In addition, “I attest that I have attached four letters of recommendations.”</a:t>
            </a:r>
            <a:endParaRPr sz="1800">
              <a:latin typeface="Aptos" panose="020B0004020202020204" pitchFamily="34" charset="0"/>
              <a:sym typeface="Arial"/>
            </a:endParaRPr>
          </a:p>
          <a:p>
            <a:pPr marL="0" marR="0" lvl="0" indent="0" algn="l" rtl="0">
              <a:lnSpc>
                <a:spcPct val="107000"/>
              </a:lnSpc>
              <a:spcBef>
                <a:spcPts val="600"/>
              </a:spcBef>
              <a:spcAft>
                <a:spcPts val="0"/>
              </a:spcAft>
              <a:buNone/>
            </a:pPr>
            <a:r>
              <a:rPr lang="en-US" sz="1800">
                <a:latin typeface="Aptos" panose="020B0004020202020204" pitchFamily="34" charset="0"/>
                <a:sym typeface="Arial"/>
              </a:rPr>
              <a:t>You will submit a total of four letters of recommendation with your application. Of the four letters, two must be from clinicians who were the primary obstetric provider at birth you have attended. The other two must be from previous clients that you worked with as a doula. </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p:txBody>
      </p:sp>
      <p:sp>
        <p:nvSpPr>
          <p:cNvPr id="823" name="Google Shape;823;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46</a:t>
            </a:fld>
            <a:endParaRPr sz="1200" b="0" i="0" u="none" strike="noStrike" cap="none">
              <a:solidFill>
                <a:srgbClr val="000000"/>
              </a:solidFill>
              <a:sym typeface="Aria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4"/>
        <p:cNvGrpSpPr/>
        <p:nvPr/>
      </p:nvGrpSpPr>
      <p:grpSpPr>
        <a:xfrm>
          <a:off x="0" y="0"/>
          <a:ext cx="0" cy="0"/>
          <a:chOff x="0" y="0"/>
          <a:chExt cx="0" cy="0"/>
        </a:xfrm>
      </p:grpSpPr>
      <p:sp>
        <p:nvSpPr>
          <p:cNvPr id="845" name="Google Shape;845;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6" name="Google Shape;846;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Finally, you will need to submit an attestation that you have knowledge and competency in the following areas:</a:t>
            </a:r>
            <a:endParaRPr>
              <a:latin typeface="Aptos" panose="020B0004020202020204" pitchFamily="34" charset="0"/>
            </a:endParaRPr>
          </a:p>
        </p:txBody>
      </p:sp>
      <p:sp>
        <p:nvSpPr>
          <p:cNvPr id="847" name="Google Shape;847;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47</a:t>
            </a:fld>
            <a:endParaRPr sz="1200" b="0" i="0" u="none" strike="noStrike" cap="none">
              <a:solidFill>
                <a:srgbClr val="000000"/>
              </a:solidFill>
              <a:sym typeface="Aria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0"/>
        <p:cNvGrpSpPr/>
        <p:nvPr/>
      </p:nvGrpSpPr>
      <p:grpSpPr>
        <a:xfrm>
          <a:off x="0" y="0"/>
          <a:ext cx="0" cy="0"/>
          <a:chOff x="0" y="0"/>
          <a:chExt cx="0" cy="0"/>
        </a:xfrm>
      </p:grpSpPr>
      <p:sp>
        <p:nvSpPr>
          <p:cNvPr id="871" name="Google Shape;871;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2" name="Google Shape;872;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latin typeface="Aptos" panose="020B0004020202020204" pitchFamily="34" charset="0"/>
                <a:sym typeface="Arial"/>
              </a:rPr>
              <a:t>Prenatal, labor and delivery, and postpartum care. Initial beside each of the competencies and submit the form with your application.</a:t>
            </a:r>
            <a:endParaRPr>
              <a:latin typeface="Aptos" panose="020B0004020202020204" pitchFamily="34" charset="0"/>
            </a:endParaRPr>
          </a:p>
          <a:p>
            <a:pPr marL="0" marR="0" lvl="0" indent="0" algn="l" rtl="0">
              <a:lnSpc>
                <a:spcPct val="107000"/>
              </a:lnSpc>
              <a:spcBef>
                <a:spcPts val="600"/>
              </a:spcBef>
              <a:spcAft>
                <a:spcPts val="0"/>
              </a:spcAft>
              <a:buNone/>
            </a:pPr>
            <a:endParaRPr sz="1800">
              <a:latin typeface="Aptos" panose="020B0004020202020204" pitchFamily="34" charset="0"/>
              <a:sym typeface="Arial"/>
            </a:endParaRPr>
          </a:p>
          <a:p>
            <a:pPr marL="0" marR="0" lvl="0" indent="0" algn="l" rtl="0">
              <a:lnSpc>
                <a:spcPct val="107000"/>
              </a:lnSpc>
              <a:spcBef>
                <a:spcPts val="600"/>
              </a:spcBef>
              <a:spcAft>
                <a:spcPts val="0"/>
              </a:spcAft>
              <a:buNone/>
            </a:pPr>
            <a:r>
              <a:rPr lang="en-US" sz="1800">
                <a:latin typeface="Aptos" panose="020B0004020202020204" pitchFamily="34" charset="0"/>
                <a:sym typeface="Arial"/>
              </a:rPr>
              <a:t>Some of the competencies related to these domains are displayed on the screen. For example, doulas should have a good understanding of childbirth education in the prenatal period, labor support techniques during labor and delivery, and feeding and lactation support during the postpartum period. </a:t>
            </a:r>
            <a:endParaRPr>
              <a:latin typeface="Aptos" panose="020B0004020202020204" pitchFamily="34" charset="0"/>
            </a:endParaRPr>
          </a:p>
        </p:txBody>
      </p:sp>
      <p:sp>
        <p:nvSpPr>
          <p:cNvPr id="873" name="Google Shape;873;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48</a:t>
            </a:fld>
            <a:endParaRPr sz="1200" b="0" i="0" u="none" strike="noStrike" cap="none">
              <a:solidFill>
                <a:srgbClr val="000000"/>
              </a:solidFill>
              <a:sym typeface="Aria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9"/>
        <p:cNvGrpSpPr/>
        <p:nvPr/>
      </p:nvGrpSpPr>
      <p:grpSpPr>
        <a:xfrm>
          <a:off x="0" y="0"/>
          <a:ext cx="0" cy="0"/>
          <a:chOff x="0" y="0"/>
          <a:chExt cx="0" cy="0"/>
        </a:xfrm>
      </p:grpSpPr>
      <p:sp>
        <p:nvSpPr>
          <p:cNvPr id="890" name="Google Shape;890;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1" name="Google Shape;891;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Aptos" panose="020B0004020202020204" pitchFamily="34" charset="0"/>
                <a:sym typeface="Arial"/>
              </a:rPr>
              <a:t>Attestations should be filled out by each doula, signed, and uploaded to the Medicaid Provider Web Portal. </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rgbClr val="000000"/>
              </a:solidFill>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200"/>
              <a:buFont typeface="Arial"/>
              <a:buNone/>
            </a:pPr>
            <a:r>
              <a:rPr lang="en-US">
                <a:latin typeface="Aptos" panose="020B0004020202020204" pitchFamily="34" charset="0"/>
              </a:rPr>
              <a:t>The doula provider attestation form is displayed on this screen. These form can also be found on the HCPF website on English and Spanish. </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rgbClr val="000000"/>
              </a:solidFill>
              <a:latin typeface="Aptos" panose="020B0004020202020204" pitchFamily="34" charset="0"/>
              <a:sym typeface="Arial"/>
            </a:endParaRPr>
          </a:p>
          <a:p>
            <a:pPr marL="0" lvl="0" indent="0" algn="l" rtl="0">
              <a:spcBef>
                <a:spcPts val="0"/>
              </a:spcBef>
              <a:spcAft>
                <a:spcPts val="0"/>
              </a:spcAft>
              <a:buNone/>
            </a:pPr>
            <a:endParaRPr>
              <a:latin typeface="Aptos" panose="020B0004020202020204" pitchFamily="34" charset="0"/>
            </a:endParaRPr>
          </a:p>
        </p:txBody>
      </p:sp>
      <p:sp>
        <p:nvSpPr>
          <p:cNvPr id="892" name="Google Shape;892;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49</a:t>
            </a:fld>
            <a:endParaRPr sz="1200" b="0" i="0" u="none" strike="noStrike" cap="none">
              <a:solidFill>
                <a:srgbClr val="000000"/>
              </a:solidFil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1800"/>
              <a:buFont typeface="Arial"/>
              <a:buAutoNum type="arabicParenBoth"/>
            </a:pPr>
            <a:r>
              <a:rPr lang="en-US" sz="1800">
                <a:latin typeface="Aptos" panose="020B0004020202020204" pitchFamily="34" charset="0"/>
                <a:sym typeface="Arial"/>
              </a:rPr>
              <a:t>A doula can be reimbursed for up to 180 minutes of prenatal care per member at (2) $25 per 15 minutes of service. (3) There is a cap of 12 units or $300 per member during a 12-month period.</a:t>
            </a:r>
            <a:endParaRPr>
              <a:latin typeface="Aptos" panose="020B0004020202020204" pitchFamily="34" charset="0"/>
            </a:endParaRPr>
          </a:p>
          <a:p>
            <a:pPr marL="342900" lvl="0" indent="-228600" algn="l" rtl="0">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spcBef>
                <a:spcPts val="0"/>
              </a:spcBef>
              <a:spcAft>
                <a:spcPts val="0"/>
              </a:spcAft>
              <a:buClr>
                <a:schemeClr val="dk1"/>
              </a:buClr>
              <a:buSzPts val="1800"/>
              <a:buFont typeface="Arial"/>
              <a:buNone/>
            </a:pPr>
            <a:r>
              <a:rPr lang="en-US" sz="1800">
                <a:latin typeface="Aptos" panose="020B0004020202020204" pitchFamily="34" charset="0"/>
                <a:sym typeface="Arial"/>
              </a:rPr>
              <a:t>The period starts at the time of the first doula claim.</a:t>
            </a:r>
            <a:endParaRPr>
              <a:latin typeface="Aptos" panose="020B0004020202020204" pitchFamily="34" charset="0"/>
            </a:endParaRPr>
          </a:p>
        </p:txBody>
      </p:sp>
      <p:sp>
        <p:nvSpPr>
          <p:cNvPr id="134" name="Google Shape;13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8"/>
        <p:cNvGrpSpPr/>
        <p:nvPr/>
      </p:nvGrpSpPr>
      <p:grpSpPr>
        <a:xfrm>
          <a:off x="0" y="0"/>
          <a:ext cx="0" cy="0"/>
          <a:chOff x="0" y="0"/>
          <a:chExt cx="0" cy="0"/>
        </a:xfrm>
      </p:grpSpPr>
      <p:sp>
        <p:nvSpPr>
          <p:cNvPr id="899" name="Google Shape;899;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0" name="Google Shape;900;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The letter of recommendation form can also be found on the HCPF website in English and Spanish. </a:t>
            </a:r>
            <a:endParaRPr>
              <a:latin typeface="Aptos" panose="020B0004020202020204" pitchFamily="34" charset="0"/>
            </a:endParaRPr>
          </a:p>
        </p:txBody>
      </p:sp>
      <p:sp>
        <p:nvSpPr>
          <p:cNvPr id="901" name="Google Shape;901;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50</a:t>
            </a:fld>
            <a:endParaRPr sz="1200" b="0" i="0" u="none" strike="noStrike" cap="none">
              <a:solidFill>
                <a:srgbClr val="000000"/>
              </a:solidFill>
              <a:sym typeface="Aria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6"/>
        <p:cNvGrpSpPr/>
        <p:nvPr/>
      </p:nvGrpSpPr>
      <p:grpSpPr>
        <a:xfrm>
          <a:off x="0" y="0"/>
          <a:ext cx="0" cy="0"/>
          <a:chOff x="0" y="0"/>
          <a:chExt cx="0" cy="0"/>
        </a:xfrm>
      </p:grpSpPr>
      <p:sp>
        <p:nvSpPr>
          <p:cNvPr id="907" name="Google Shape;907;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8" name="Google Shape;908;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sz="1800">
                <a:solidFill>
                  <a:srgbClr val="000000"/>
                </a:solidFill>
                <a:latin typeface="Aptos" panose="020B0004020202020204" pitchFamily="34" charset="0"/>
                <a:sym typeface="Arial"/>
              </a:rPr>
              <a:t>Doula care is a high-risk service, meaning you’ll have to go through a background check. </a:t>
            </a:r>
            <a:endParaRPr sz="1800">
              <a:solidFill>
                <a:srgbClr val="000000"/>
              </a:solidFill>
              <a:latin typeface="Aptos" panose="020B0004020202020204" pitchFamily="34" charset="0"/>
              <a:sym typeface="Arial"/>
            </a:endParaRPr>
          </a:p>
          <a:p>
            <a:pPr marL="0" marR="0" lvl="0" indent="0" algn="l" rtl="0">
              <a:lnSpc>
                <a:spcPct val="107000"/>
              </a:lnSpc>
              <a:spcBef>
                <a:spcPts val="600"/>
              </a:spcBef>
              <a:spcAft>
                <a:spcPts val="0"/>
              </a:spcAft>
              <a:buNone/>
            </a:pPr>
            <a:endParaRPr sz="1800">
              <a:solidFill>
                <a:srgbClr val="000000"/>
              </a:solidFill>
              <a:latin typeface="Aptos" panose="020B0004020202020204" pitchFamily="34" charset="0"/>
              <a:sym typeface="Arial"/>
            </a:endParaRPr>
          </a:p>
          <a:p>
            <a:pPr marL="0" lvl="0" indent="0" algn="l" rtl="0">
              <a:lnSpc>
                <a:spcPct val="107000"/>
              </a:lnSpc>
              <a:spcBef>
                <a:spcPts val="600"/>
              </a:spcBef>
              <a:spcAft>
                <a:spcPts val="0"/>
              </a:spcAft>
              <a:buNone/>
            </a:pPr>
            <a:r>
              <a:rPr lang="en-US" sz="1800">
                <a:solidFill>
                  <a:srgbClr val="000000"/>
                </a:solidFill>
                <a:latin typeface="Aptos" panose="020B0004020202020204" pitchFamily="34" charset="0"/>
                <a:sym typeface="Arial"/>
              </a:rPr>
              <a:t>(1) Make an appointment with </a:t>
            </a:r>
            <a:r>
              <a:rPr lang="en-US" sz="1800" u="sng">
                <a:solidFill>
                  <a:srgbClr val="0563C1"/>
                </a:solidFill>
                <a:latin typeface="Aptos" panose="020B0004020202020204" pitchFamily="34" charset="0"/>
                <a:sym typeface="Arial"/>
                <a:hlinkClick r:id="rId3">
                  <a:extLst>
                    <a:ext uri="{A12FA001-AC4F-418D-AE19-62706E023703}">
                      <ahyp:hlinkClr xmlns:ahyp="http://schemas.microsoft.com/office/drawing/2018/hyperlinkcolor" val="tx"/>
                    </a:ext>
                  </a:extLst>
                </a:hlinkClick>
              </a:rPr>
              <a:t>IdentoGO</a:t>
            </a:r>
            <a:r>
              <a:rPr lang="en-US" sz="1800">
                <a:solidFill>
                  <a:srgbClr val="000000"/>
                </a:solidFill>
                <a:latin typeface="Aptos" panose="020B0004020202020204" pitchFamily="34" charset="0"/>
                <a:sym typeface="Arial"/>
              </a:rPr>
              <a:t> and use the code displayed on the screen. The Department will then check to ensure that all the owners listed in your application have received the completed background check. </a:t>
            </a:r>
            <a:endParaRPr sz="1800">
              <a:solidFill>
                <a:srgbClr val="000000"/>
              </a:solidFill>
              <a:latin typeface="Aptos" panose="020B0004020202020204" pitchFamily="34" charset="0"/>
              <a:sym typeface="Arial"/>
            </a:endParaRPr>
          </a:p>
          <a:p>
            <a:pPr marL="0" marR="0" lvl="0" indent="0" algn="l" rtl="0">
              <a:lnSpc>
                <a:spcPct val="107000"/>
              </a:lnSpc>
              <a:spcBef>
                <a:spcPts val="600"/>
              </a:spcBef>
              <a:spcAft>
                <a:spcPts val="0"/>
              </a:spcAft>
              <a:buNone/>
            </a:pPr>
            <a:endParaRPr sz="1800">
              <a:solidFill>
                <a:srgbClr val="000000"/>
              </a:solidFill>
              <a:latin typeface="Aptos" panose="020B0004020202020204" pitchFamily="34" charset="0"/>
              <a:sym typeface="Arial"/>
            </a:endParaRPr>
          </a:p>
          <a:p>
            <a:pPr marL="0" lvl="0" indent="0" algn="l" rtl="0">
              <a:lnSpc>
                <a:spcPct val="107000"/>
              </a:lnSpc>
              <a:spcBef>
                <a:spcPts val="600"/>
              </a:spcBef>
              <a:spcAft>
                <a:spcPts val="0"/>
              </a:spcAft>
              <a:buNone/>
            </a:pPr>
            <a:r>
              <a:rPr lang="en-US" sz="1800">
                <a:solidFill>
                  <a:srgbClr val="000000"/>
                </a:solidFill>
                <a:latin typeface="Aptos" panose="020B0004020202020204" pitchFamily="34" charset="0"/>
                <a:sym typeface="Arial"/>
              </a:rPr>
              <a:t>(2) Doulas are also required to have insurance; it can be professional insurance or insurance through your doula group, such as liability insurance. There may be a cost associated with this insurance policy.  </a:t>
            </a:r>
            <a:endParaRPr sz="1800">
              <a:latin typeface="Aptos" panose="020B0004020202020204" pitchFamily="34" charset="0"/>
              <a:sym typeface="Arial"/>
            </a:endParaRPr>
          </a:p>
          <a:p>
            <a:pPr marL="0" marR="0" lvl="0" indent="0" algn="l" rtl="0">
              <a:spcBef>
                <a:spcPts val="600"/>
              </a:spcBef>
              <a:spcAft>
                <a:spcPts val="0"/>
              </a:spcAft>
              <a:buNone/>
            </a:pPr>
            <a:endParaRPr sz="1800">
              <a:latin typeface="Aptos" panose="020B0004020202020204" pitchFamily="34" charset="0"/>
              <a:sym typeface="Arial"/>
            </a:endParaRPr>
          </a:p>
          <a:p>
            <a:pPr marL="0" lvl="0" indent="0" algn="l" rtl="0">
              <a:spcBef>
                <a:spcPts val="600"/>
              </a:spcBef>
              <a:spcAft>
                <a:spcPts val="0"/>
              </a:spcAft>
              <a:buNone/>
            </a:pPr>
            <a:r>
              <a:rPr lang="en-US" sz="1800">
                <a:latin typeface="Aptos" panose="020B0004020202020204" pitchFamily="34" charset="0"/>
                <a:sym typeface="Arial"/>
              </a:rPr>
              <a:t>(3) Doulas are </a:t>
            </a:r>
            <a:r>
              <a:rPr lang="en-US" sz="1800" i="1">
                <a:latin typeface="Aptos" panose="020B0004020202020204" pitchFamily="34" charset="0"/>
                <a:sym typeface="Arial"/>
              </a:rPr>
              <a:t>not </a:t>
            </a:r>
            <a:r>
              <a:rPr lang="en-US" sz="1800">
                <a:latin typeface="Aptos" panose="020B0004020202020204" pitchFamily="34" charset="0"/>
                <a:sym typeface="Arial"/>
              </a:rPr>
              <a:t>mandatory reporters</a:t>
            </a:r>
            <a:r>
              <a:rPr lang="en-US" sz="1800" u="none">
                <a:latin typeface="Aptos" panose="020B0004020202020204" pitchFamily="34" charset="0"/>
                <a:sym typeface="Arial"/>
              </a:rPr>
              <a:t>, but doulas may still take The Colorado Department of Human Services </a:t>
            </a:r>
            <a:r>
              <a:rPr lang="en-US" sz="1800" u="none">
                <a:solidFill>
                  <a:schemeClr val="dk1"/>
                </a:solidFill>
                <a:latin typeface="Aptos" panose="020B0004020202020204" pitchFamily="34" charset="0"/>
                <a:sym typeface="Arial"/>
              </a:rPr>
              <a:t>free </a:t>
            </a:r>
            <a:r>
              <a:rPr lang="en-US" sz="1800" u="sng">
                <a:solidFill>
                  <a:schemeClr val="dk1"/>
                </a:solidFill>
                <a:latin typeface="Aptos" panose="020B0004020202020204" pitchFamily="34" charset="0"/>
                <a:sym typeface="Arial"/>
                <a:hlinkClick r:id="rId4">
                  <a:extLst>
                    <a:ext uri="{A12FA001-AC4F-418D-AE19-62706E023703}">
                      <ahyp:hlinkClr xmlns:ahyp="http://schemas.microsoft.com/office/drawing/2018/hyperlinkcolor" val="tx"/>
                    </a:ext>
                  </a:extLst>
                </a:hlinkClick>
              </a:rPr>
              <a:t>mandatory reporting training</a:t>
            </a:r>
            <a:r>
              <a:rPr lang="en-US" sz="1800">
                <a:latin typeface="Aptos" panose="020B0004020202020204" pitchFamily="34" charset="0"/>
                <a:sym typeface="Arial"/>
              </a:rPr>
              <a:t> if they want to</a:t>
            </a:r>
            <a:r>
              <a:rPr lang="en-US" sz="1800" u="none">
                <a:solidFill>
                  <a:schemeClr val="dk1"/>
                </a:solidFill>
                <a:latin typeface="Aptos" panose="020B0004020202020204" pitchFamily="34" charset="0"/>
                <a:sym typeface="Arial"/>
              </a:rPr>
              <a:t>.</a:t>
            </a:r>
            <a:r>
              <a:rPr lang="en-US" sz="1800" u="none">
                <a:latin typeface="Aptos" panose="020B0004020202020204" pitchFamily="34" charset="0"/>
                <a:sym typeface="Arial"/>
              </a:rPr>
              <a:t> </a:t>
            </a:r>
            <a:r>
              <a:rPr lang="en-US" sz="1800">
                <a:latin typeface="Aptos" panose="020B0004020202020204" pitchFamily="34" charset="0"/>
                <a:sym typeface="Arial"/>
              </a:rPr>
              <a:t>While doulas are not mandatory reporters, this</a:t>
            </a:r>
            <a:r>
              <a:rPr lang="en-US" sz="1800" u="none">
                <a:latin typeface="Aptos" panose="020B0004020202020204" pitchFamily="34" charset="0"/>
                <a:sym typeface="Arial"/>
              </a:rPr>
              <a:t> training may empower providers to recognize the signs and symptoms of abuse and instill confidence their ability to take appropriate action should they suspect abuse.</a:t>
            </a:r>
            <a:r>
              <a:rPr lang="en-US" sz="1800">
                <a:latin typeface="Aptos" panose="020B0004020202020204" pitchFamily="34" charset="0"/>
                <a:sym typeface="Arial"/>
              </a:rPr>
              <a:t> </a:t>
            </a:r>
            <a:endParaRPr sz="1800" u="none">
              <a:latin typeface="Aptos" panose="020B0004020202020204" pitchFamily="34" charset="0"/>
              <a:sym typeface="Arial"/>
            </a:endParaRPr>
          </a:p>
          <a:p>
            <a:pPr marL="0" lvl="0" indent="0" algn="l" rtl="0">
              <a:spcBef>
                <a:spcPts val="0"/>
              </a:spcBef>
              <a:spcAft>
                <a:spcPts val="0"/>
              </a:spcAft>
              <a:buNone/>
            </a:pPr>
            <a:endParaRPr sz="1800" u="none">
              <a:solidFill>
                <a:schemeClr val="dk1"/>
              </a:solidFill>
              <a:latin typeface="Aptos" panose="020B0004020202020204" pitchFamily="34" charset="0"/>
              <a:sym typeface="Arial"/>
            </a:endParaRPr>
          </a:p>
          <a:p>
            <a:pPr marL="0" lvl="0" indent="0" algn="l" rtl="0">
              <a:spcBef>
                <a:spcPts val="0"/>
              </a:spcBef>
              <a:spcAft>
                <a:spcPts val="0"/>
              </a:spcAft>
              <a:buNone/>
            </a:pPr>
            <a:endParaRPr>
              <a:latin typeface="Aptos" panose="020B0004020202020204" pitchFamily="34" charset="0"/>
            </a:endParaRPr>
          </a:p>
        </p:txBody>
      </p:sp>
      <p:sp>
        <p:nvSpPr>
          <p:cNvPr id="909" name="Google Shape;909;p5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6"/>
        <p:cNvGrpSpPr/>
        <p:nvPr/>
      </p:nvGrpSpPr>
      <p:grpSpPr>
        <a:xfrm>
          <a:off x="0" y="0"/>
          <a:ext cx="0" cy="0"/>
          <a:chOff x="0" y="0"/>
          <a:chExt cx="0" cy="0"/>
        </a:xfrm>
      </p:grpSpPr>
      <p:sp>
        <p:nvSpPr>
          <p:cNvPr id="917" name="Google Shape;917;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8" name="Google Shape;918;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Next we’ll talk about enrolling through the Medicaid provider web portal. </a:t>
            </a:r>
            <a:endParaRPr>
              <a:latin typeface="Aptos" panose="020B0004020202020204" pitchFamily="34" charset="0"/>
            </a:endParaRPr>
          </a:p>
        </p:txBody>
      </p:sp>
      <p:sp>
        <p:nvSpPr>
          <p:cNvPr id="919" name="Google Shape;919;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6"/>
        <p:cNvGrpSpPr/>
        <p:nvPr/>
      </p:nvGrpSpPr>
      <p:grpSpPr>
        <a:xfrm>
          <a:off x="0" y="0"/>
          <a:ext cx="0" cy="0"/>
          <a:chOff x="0" y="0"/>
          <a:chExt cx="0" cy="0"/>
        </a:xfrm>
      </p:grpSpPr>
      <p:sp>
        <p:nvSpPr>
          <p:cNvPr id="927" name="Google Shape;927;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8" name="Google Shape;928;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latin typeface="Aptos" panose="020B0004020202020204" pitchFamily="34" charset="0"/>
                <a:sym typeface="Arial"/>
              </a:rPr>
              <a:t>The first step to enrollment is to make sure you have everything you need to register through the Medicaid Provider Web Application. </a:t>
            </a:r>
            <a:endParaRPr>
              <a:latin typeface="Aptos" panose="020B0004020202020204" pitchFamily="34" charset="0"/>
            </a:endParaRPr>
          </a:p>
          <a:p>
            <a:pPr marL="342900" marR="0" lvl="0" indent="-342900" algn="l" rtl="0">
              <a:lnSpc>
                <a:spcPct val="107000"/>
              </a:lnSpc>
              <a:spcBef>
                <a:spcPts val="600"/>
              </a:spcBef>
              <a:spcAft>
                <a:spcPts val="0"/>
              </a:spcAft>
              <a:buClr>
                <a:srgbClr val="000000"/>
              </a:buClr>
              <a:buSzPts val="1800"/>
              <a:buFont typeface="Arial"/>
              <a:buChar char="●"/>
            </a:pPr>
            <a:r>
              <a:rPr lang="en-US" sz="1800">
                <a:solidFill>
                  <a:srgbClr val="000000"/>
                </a:solidFill>
                <a:latin typeface="Noto Sans Symbols"/>
                <a:ea typeface="Noto Sans Symbols"/>
                <a:cs typeface="Noto Sans Symbols"/>
                <a:sym typeface="Noto Sans Symbols"/>
              </a:rPr>
              <a:t>(1) Providers must be registered and in good standing with the Colorado Secretary of State. Have this certificate available. </a:t>
            </a:r>
            <a:endParaRPr sz="1800">
              <a:latin typeface="Noto Sans Symbols"/>
              <a:ea typeface="Noto Sans Symbols"/>
              <a:cs typeface="Noto Sans Symbols"/>
              <a:sym typeface="Noto Sans Symbols"/>
            </a:endParaRPr>
          </a:p>
          <a:p>
            <a:pPr marL="342900" marR="0" lvl="0" indent="-342900" algn="l" rtl="0">
              <a:lnSpc>
                <a:spcPct val="107000"/>
              </a:lnSpc>
              <a:spcBef>
                <a:spcPts val="600"/>
              </a:spcBef>
              <a:spcAft>
                <a:spcPts val="0"/>
              </a:spcAft>
              <a:buClr>
                <a:srgbClr val="000000"/>
              </a:buClr>
              <a:buSzPts val="1800"/>
              <a:buFont typeface="Arial"/>
              <a:buChar char="●"/>
            </a:pPr>
            <a:r>
              <a:rPr lang="en-US" sz="1800">
                <a:solidFill>
                  <a:srgbClr val="000000"/>
                </a:solidFill>
                <a:latin typeface="Noto Sans Symbols"/>
                <a:ea typeface="Noto Sans Symbols"/>
                <a:cs typeface="Noto Sans Symbols"/>
                <a:sym typeface="Noto Sans Symbols"/>
              </a:rPr>
              <a:t>You will need your taxonomy code and NPI number. </a:t>
            </a:r>
            <a:endParaRPr sz="1800">
              <a:latin typeface="Noto Sans Symbols"/>
              <a:ea typeface="Noto Sans Symbols"/>
              <a:cs typeface="Noto Sans Symbols"/>
              <a:sym typeface="Noto Sans Symbols"/>
            </a:endParaRPr>
          </a:p>
          <a:p>
            <a:pPr marL="342900" marR="0" lvl="0" indent="-342900" algn="l" rtl="0">
              <a:lnSpc>
                <a:spcPct val="107000"/>
              </a:lnSpc>
              <a:spcBef>
                <a:spcPts val="600"/>
              </a:spcBef>
              <a:spcAft>
                <a:spcPts val="0"/>
              </a:spcAft>
              <a:buClr>
                <a:srgbClr val="000000"/>
              </a:buClr>
              <a:buSzPts val="1800"/>
              <a:buFont typeface="Arial"/>
              <a:buChar char="●"/>
            </a:pPr>
            <a:r>
              <a:rPr lang="en-US" sz="1800">
                <a:solidFill>
                  <a:srgbClr val="000000"/>
                </a:solidFill>
                <a:latin typeface="Noto Sans Symbols"/>
                <a:ea typeface="Noto Sans Symbols"/>
                <a:cs typeface="Noto Sans Symbols"/>
                <a:sym typeface="Noto Sans Symbols"/>
              </a:rPr>
              <a:t>You will also need the address where you provide services and a voided check or bank letter and a completed IRS Form </a:t>
            </a:r>
            <a:r>
              <a:rPr lang="en-US" sz="1800" u="sng">
                <a:solidFill>
                  <a:srgbClr val="0563C1"/>
                </a:solidFill>
                <a:latin typeface="Noto Sans Symbols"/>
                <a:ea typeface="Noto Sans Symbols"/>
                <a:cs typeface="Noto Sans Symbols"/>
                <a:sym typeface="Noto Sans Symbols"/>
                <a:hlinkClick r:id="rId3">
                  <a:extLst>
                    <a:ext uri="{A12FA001-AC4F-418D-AE19-62706E023703}">
                      <ahyp:hlinkClr xmlns:ahyp="http://schemas.microsoft.com/office/drawing/2018/hyperlinkcolor" val="tx"/>
                    </a:ext>
                  </a:extLst>
                </a:hlinkClick>
              </a:rPr>
              <a:t>W-9</a:t>
            </a:r>
            <a:r>
              <a:rPr lang="en-US" sz="1800">
                <a:solidFill>
                  <a:srgbClr val="000000"/>
                </a:solidFill>
                <a:latin typeface="Noto Sans Symbols"/>
                <a:ea typeface="Noto Sans Symbols"/>
                <a:cs typeface="Noto Sans Symbols"/>
                <a:sym typeface="Noto Sans Symbols"/>
              </a:rPr>
              <a:t> to ensure payment.</a:t>
            </a:r>
            <a:endParaRPr>
              <a:latin typeface="Aptos" panose="020B0004020202020204" pitchFamily="34" charset="0"/>
            </a:endParaRPr>
          </a:p>
          <a:p>
            <a:pPr marL="342900" marR="0" lvl="0" indent="-342900" algn="l" rtl="0">
              <a:lnSpc>
                <a:spcPct val="107000"/>
              </a:lnSpc>
              <a:spcBef>
                <a:spcPts val="600"/>
              </a:spcBef>
              <a:spcAft>
                <a:spcPts val="0"/>
              </a:spcAft>
              <a:buClr>
                <a:srgbClr val="000000"/>
              </a:buClr>
              <a:buSzPts val="1800"/>
              <a:buFont typeface="Arial"/>
              <a:buChar char="●"/>
            </a:pPr>
            <a:r>
              <a:rPr lang="en-US" sz="1800">
                <a:solidFill>
                  <a:srgbClr val="000000"/>
                </a:solidFill>
                <a:latin typeface="Noto Sans Symbols"/>
                <a:ea typeface="Noto Sans Symbols"/>
                <a:cs typeface="Noto Sans Symbols"/>
                <a:sym typeface="Noto Sans Symbols"/>
              </a:rPr>
              <a:t>Make sure to have other documents to upload, including a copy of your driver’s license, insurance policy, </a:t>
            </a:r>
            <a:r>
              <a:rPr lang="en-US" sz="1800">
                <a:latin typeface="Noto Sans Symbols"/>
                <a:ea typeface="Noto Sans Symbols"/>
                <a:cs typeface="Noto Sans Symbols"/>
                <a:sym typeface="Noto Sans Symbols"/>
              </a:rPr>
              <a:t>attestation, doula code of conduct, and information corresponding to your selected pathway. </a:t>
            </a:r>
            <a:endParaRPr>
              <a:latin typeface="Aptos" panose="020B0004020202020204" pitchFamily="34" charset="0"/>
            </a:endParaRPr>
          </a:p>
          <a:p>
            <a:pPr marL="342900" marR="0" lvl="0" indent="-228600" algn="l" rtl="0">
              <a:lnSpc>
                <a:spcPct val="107000"/>
              </a:lnSpc>
              <a:spcBef>
                <a:spcPts val="600"/>
              </a:spcBef>
              <a:spcAft>
                <a:spcPts val="0"/>
              </a:spcAft>
              <a:buClr>
                <a:schemeClr val="dk1"/>
              </a:buClr>
              <a:buSzPts val="1800"/>
              <a:buFont typeface="Arial"/>
              <a:buNone/>
            </a:pPr>
            <a:endParaRPr sz="1800">
              <a:latin typeface="Noto Sans Symbols"/>
              <a:ea typeface="Noto Sans Symbols"/>
              <a:cs typeface="Noto Sans Symbols"/>
              <a:sym typeface="Noto Sans Symbols"/>
            </a:endParaRPr>
          </a:p>
          <a:p>
            <a:pPr marL="342900" marR="0" lvl="0" indent="-342900" algn="l" rtl="0">
              <a:lnSpc>
                <a:spcPct val="107000"/>
              </a:lnSpc>
              <a:spcBef>
                <a:spcPts val="600"/>
              </a:spcBef>
              <a:spcAft>
                <a:spcPts val="0"/>
              </a:spcAft>
              <a:buClr>
                <a:schemeClr val="dk1"/>
              </a:buClr>
              <a:buSzPts val="1800"/>
              <a:buFont typeface="Arial"/>
              <a:buChar char="●"/>
            </a:pPr>
            <a:r>
              <a:rPr lang="en-US" sz="1800">
                <a:latin typeface="Noto Sans Symbols"/>
                <a:ea typeface="Noto Sans Symbols"/>
                <a:cs typeface="Noto Sans Symbols"/>
                <a:sym typeface="Noto Sans Symbols"/>
              </a:rPr>
              <a:t>Once again, use your legal name on all your documents and when filling out fields in the system. </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p:txBody>
      </p:sp>
      <p:sp>
        <p:nvSpPr>
          <p:cNvPr id="929" name="Google Shape;929;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9"/>
        <p:cNvGrpSpPr/>
        <p:nvPr/>
      </p:nvGrpSpPr>
      <p:grpSpPr>
        <a:xfrm>
          <a:off x="0" y="0"/>
          <a:ext cx="0" cy="0"/>
          <a:chOff x="0" y="0"/>
          <a:chExt cx="0" cy="0"/>
        </a:xfrm>
      </p:grpSpPr>
      <p:sp>
        <p:nvSpPr>
          <p:cNvPr id="940" name="Google Shape;940;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1" name="Google Shape;941;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u="none">
                <a:latin typeface="Aptos" panose="020B0004020202020204" pitchFamily="34" charset="0"/>
                <a:sym typeface="Arial"/>
              </a:rPr>
              <a:t>To begin enrollment, access the Enrollment Application through the </a:t>
            </a:r>
            <a:r>
              <a:rPr lang="en-US" sz="1800" u="sng">
                <a:solidFill>
                  <a:srgbClr val="467886"/>
                </a:solidFill>
                <a:latin typeface="Aptos" panose="020B0004020202020204" pitchFamily="34" charset="0"/>
                <a:sym typeface="Arial"/>
                <a:hlinkClick r:id="rId3">
                  <a:extLst>
                    <a:ext uri="{A12FA001-AC4F-418D-AE19-62706E023703}">
                      <ahyp:hlinkClr xmlns:ahyp="http://schemas.microsoft.com/office/drawing/2018/hyperlinkcolor" val="tx"/>
                    </a:ext>
                  </a:extLst>
                </a:hlinkClick>
              </a:rPr>
              <a:t>Medicaid Provider Web Portal.</a:t>
            </a:r>
            <a:r>
              <a:rPr lang="en-US" sz="1800" u="none">
                <a:solidFill>
                  <a:srgbClr val="467886"/>
                </a:solidFill>
                <a:latin typeface="Aptos" panose="020B0004020202020204" pitchFamily="34" charset="0"/>
                <a:sym typeface="Arial"/>
              </a:rPr>
              <a:t> Then r</a:t>
            </a:r>
            <a:r>
              <a:rPr lang="en-US" sz="1800" u="none">
                <a:latin typeface="Aptos" panose="020B0004020202020204" pitchFamily="34" charset="0"/>
                <a:sym typeface="Arial"/>
              </a:rPr>
              <a:t>ead the accompanying message and hit continue. </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p:txBody>
      </p:sp>
      <p:sp>
        <p:nvSpPr>
          <p:cNvPr id="942" name="Google Shape;942;p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7"/>
        <p:cNvGrpSpPr/>
        <p:nvPr/>
      </p:nvGrpSpPr>
      <p:grpSpPr>
        <a:xfrm>
          <a:off x="0" y="0"/>
          <a:ext cx="0" cy="0"/>
          <a:chOff x="0" y="0"/>
          <a:chExt cx="0" cy="0"/>
        </a:xfrm>
      </p:grpSpPr>
      <p:sp>
        <p:nvSpPr>
          <p:cNvPr id="948" name="Google Shape;948;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9" name="Google Shape;949;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a:latin typeface="Aptos" panose="020B0004020202020204" pitchFamily="34" charset="0"/>
                <a:sym typeface="Arial"/>
              </a:rPr>
              <a:t>On the next page, you’ll first select your enrollment type.</a:t>
            </a:r>
            <a:endParaRPr sz="1800">
              <a:latin typeface="Aptos" panose="020B0004020202020204" pitchFamily="34" charset="0"/>
              <a:sym typeface="Arial"/>
            </a:endParaRPr>
          </a:p>
        </p:txBody>
      </p:sp>
      <p:sp>
        <p:nvSpPr>
          <p:cNvPr id="950" name="Google Shape;950;p5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55</a:t>
            </a:fld>
            <a:endParaRPr sz="1200" b="0" i="0" u="none" strike="noStrike" cap="none">
              <a:solidFill>
                <a:srgbClr val="000000"/>
              </a:solidFill>
              <a:sym typeface="Arial"/>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6"/>
        <p:cNvGrpSpPr/>
        <p:nvPr/>
      </p:nvGrpSpPr>
      <p:grpSpPr>
        <a:xfrm>
          <a:off x="0" y="0"/>
          <a:ext cx="0" cy="0"/>
          <a:chOff x="0" y="0"/>
          <a:chExt cx="0" cy="0"/>
        </a:xfrm>
      </p:grpSpPr>
      <p:sp>
        <p:nvSpPr>
          <p:cNvPr id="957" name="Google Shape;957;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8" name="Google Shape;958;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a:latin typeface="Aptos" panose="020B0004020202020204" pitchFamily="34" charset="0"/>
                <a:sym typeface="Arial"/>
              </a:rPr>
              <a:t>There are three types that relate to doulas:</a:t>
            </a:r>
            <a:endParaRPr>
              <a:latin typeface="Aptos" panose="020B0004020202020204" pitchFamily="34" charset="0"/>
            </a:endParaRPr>
          </a:p>
          <a:p>
            <a:pPr marL="285750" marR="0" lvl="0" indent="-285750" algn="l" rtl="0">
              <a:lnSpc>
                <a:spcPct val="107000"/>
              </a:lnSpc>
              <a:spcBef>
                <a:spcPts val="600"/>
              </a:spcBef>
              <a:spcAft>
                <a:spcPts val="0"/>
              </a:spcAft>
              <a:buClr>
                <a:schemeClr val="dk1"/>
              </a:buClr>
              <a:buSzPts val="1800"/>
              <a:buFont typeface="Arial"/>
              <a:buChar char="•"/>
            </a:pPr>
            <a:r>
              <a:rPr lang="en-US" sz="1800">
                <a:latin typeface="Aptos" panose="020B0004020202020204" pitchFamily="34" charset="0"/>
                <a:sym typeface="Arial"/>
              </a:rPr>
              <a:t>Group</a:t>
            </a:r>
            <a:endParaRPr>
              <a:latin typeface="Aptos" panose="020B0004020202020204" pitchFamily="34" charset="0"/>
            </a:endParaRPr>
          </a:p>
          <a:p>
            <a:pPr marL="285750" marR="0" lvl="0" indent="-285750" algn="l" rtl="0">
              <a:lnSpc>
                <a:spcPct val="107000"/>
              </a:lnSpc>
              <a:spcBef>
                <a:spcPts val="600"/>
              </a:spcBef>
              <a:spcAft>
                <a:spcPts val="0"/>
              </a:spcAft>
              <a:buClr>
                <a:schemeClr val="dk1"/>
              </a:buClr>
              <a:buSzPts val="1800"/>
              <a:buFont typeface="Arial"/>
              <a:buChar char="•"/>
            </a:pPr>
            <a:r>
              <a:rPr lang="en-US" sz="1800">
                <a:latin typeface="Aptos" panose="020B0004020202020204" pitchFamily="34" charset="0"/>
                <a:sym typeface="Arial"/>
              </a:rPr>
              <a:t>Billing Individual </a:t>
            </a:r>
            <a:endParaRPr>
              <a:latin typeface="Aptos" panose="020B0004020202020204" pitchFamily="34" charset="0"/>
            </a:endParaRPr>
          </a:p>
          <a:p>
            <a:pPr marL="285750" marR="0" lvl="0" indent="-285750" algn="l" rtl="0">
              <a:lnSpc>
                <a:spcPct val="107000"/>
              </a:lnSpc>
              <a:spcBef>
                <a:spcPts val="600"/>
              </a:spcBef>
              <a:spcAft>
                <a:spcPts val="0"/>
              </a:spcAft>
              <a:buClr>
                <a:schemeClr val="dk1"/>
              </a:buClr>
              <a:buSzPts val="1800"/>
              <a:buFont typeface="Arial"/>
              <a:buChar char="•"/>
            </a:pPr>
            <a:r>
              <a:rPr lang="en-US" sz="1800">
                <a:latin typeface="Aptos" panose="020B0004020202020204" pitchFamily="34" charset="0"/>
                <a:sym typeface="Arial"/>
              </a:rPr>
              <a:t>Individual within a Group</a:t>
            </a:r>
            <a:endParaRPr>
              <a:latin typeface="Aptos" panose="020B0004020202020204" pitchFamily="34" charset="0"/>
            </a:endParaRPr>
          </a:p>
          <a:p>
            <a:pPr marL="0" lvl="0" indent="0" algn="l" rtl="0">
              <a:lnSpc>
                <a:spcPct val="107000"/>
              </a:lnSpc>
              <a:spcBef>
                <a:spcPts val="600"/>
              </a:spcBef>
              <a:spcAft>
                <a:spcPts val="0"/>
              </a:spcAft>
              <a:buNone/>
            </a:pPr>
            <a:endParaRPr sz="1800">
              <a:latin typeface="Aptos" panose="020B0004020202020204" pitchFamily="34" charset="0"/>
              <a:sym typeface="Arial"/>
            </a:endParaRPr>
          </a:p>
          <a:p>
            <a:pPr marL="0" lvl="0" indent="0" algn="l" rtl="0">
              <a:lnSpc>
                <a:spcPct val="107000"/>
              </a:lnSpc>
              <a:spcBef>
                <a:spcPts val="600"/>
              </a:spcBef>
              <a:spcAft>
                <a:spcPts val="0"/>
              </a:spcAft>
              <a:buNone/>
            </a:pPr>
            <a:r>
              <a:rPr lang="en-US" sz="1800">
                <a:latin typeface="Aptos" panose="020B0004020202020204" pitchFamily="34" charset="0"/>
                <a:sym typeface="Arial"/>
              </a:rPr>
              <a:t>Doulas should select Billing Individual if they are a sole proprietor, or Individual within Group if they are a part of a doula group or health care group. </a:t>
            </a:r>
            <a:endParaRPr>
              <a:latin typeface="Aptos" panose="020B0004020202020204" pitchFamily="34" charset="0"/>
            </a:endParaRPr>
          </a:p>
          <a:p>
            <a:pPr marL="0" lvl="0" indent="0" algn="l" rtl="0">
              <a:lnSpc>
                <a:spcPct val="107000"/>
              </a:lnSpc>
              <a:spcBef>
                <a:spcPts val="600"/>
              </a:spcBef>
              <a:spcAft>
                <a:spcPts val="0"/>
              </a:spcAft>
              <a:buNone/>
            </a:pPr>
            <a:endParaRPr sz="1800">
              <a:latin typeface="Aptos" panose="020B0004020202020204" pitchFamily="34" charset="0"/>
              <a:sym typeface="Arial"/>
            </a:endParaRPr>
          </a:p>
          <a:p>
            <a:pPr marL="0" lvl="0" indent="0" algn="l" rtl="0">
              <a:lnSpc>
                <a:spcPct val="107000"/>
              </a:lnSpc>
              <a:spcBef>
                <a:spcPts val="600"/>
              </a:spcBef>
              <a:spcAft>
                <a:spcPts val="0"/>
              </a:spcAft>
              <a:buNone/>
            </a:pPr>
            <a:r>
              <a:rPr lang="en-US" sz="1800">
                <a:latin typeface="Aptos" panose="020B0004020202020204" pitchFamily="34" charset="0"/>
                <a:sym typeface="Arial"/>
              </a:rPr>
              <a:t>Note that the group must already be enrolled in the Medicaid program before you can apply as an individual within a group. </a:t>
            </a:r>
            <a:endParaRPr>
              <a:latin typeface="Aptos" panose="020B0004020202020204" pitchFamily="34" charset="0"/>
            </a:endParaRPr>
          </a:p>
          <a:p>
            <a:pPr marL="0" lvl="0" indent="0" algn="l" rtl="0">
              <a:lnSpc>
                <a:spcPct val="107000"/>
              </a:lnSpc>
              <a:spcBef>
                <a:spcPts val="600"/>
              </a:spcBef>
              <a:spcAft>
                <a:spcPts val="0"/>
              </a:spcAft>
              <a:buNone/>
            </a:pPr>
            <a:endParaRPr sz="1800">
              <a:latin typeface="Aptos" panose="020B0004020202020204" pitchFamily="34" charset="0"/>
              <a:sym typeface="Arial"/>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p:txBody>
      </p:sp>
      <p:sp>
        <p:nvSpPr>
          <p:cNvPr id="959" name="Google Shape;959;p5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7"/>
        <p:cNvGrpSpPr/>
        <p:nvPr/>
      </p:nvGrpSpPr>
      <p:grpSpPr>
        <a:xfrm>
          <a:off x="0" y="0"/>
          <a:ext cx="0" cy="0"/>
          <a:chOff x="0" y="0"/>
          <a:chExt cx="0" cy="0"/>
        </a:xfrm>
      </p:grpSpPr>
      <p:sp>
        <p:nvSpPr>
          <p:cNvPr id="968" name="Google Shape;968;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9" name="Google Shape;969;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a:latin typeface="Aptos" panose="020B0004020202020204" pitchFamily="34" charset="0"/>
                <a:sym typeface="Arial"/>
              </a:rPr>
              <a:t>Then, select your Provider Type. If you’re enrolling as a Group, you’ll select code 72, if you’re enrolling as a billing individual or individual with in a group, you’ll select code 79.</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a:p>
            <a:pPr marL="0" marR="0" lvl="0" indent="0" algn="l" rtl="0">
              <a:lnSpc>
                <a:spcPct val="107000"/>
              </a:lnSpc>
              <a:spcBef>
                <a:spcPts val="600"/>
              </a:spcBef>
              <a:spcAft>
                <a:spcPts val="0"/>
              </a:spcAft>
              <a:buClr>
                <a:schemeClr val="dk1"/>
              </a:buClr>
              <a:buSzPts val="1800"/>
              <a:buFont typeface="Play"/>
              <a:buNone/>
            </a:pPr>
            <a:r>
              <a:rPr lang="en-US" sz="1800">
                <a:latin typeface="Aptos" panose="020B0004020202020204" pitchFamily="34" charset="0"/>
                <a:sym typeface="Arial"/>
              </a:rPr>
              <a:t>The requesting enrollment effective date should be the date you submit your application.</a:t>
            </a:r>
            <a:endParaRPr sz="1800">
              <a:latin typeface="Aptos" panose="020B0004020202020204" pitchFamily="34" charset="0"/>
              <a:sym typeface="Arial"/>
            </a:endParaRPr>
          </a:p>
        </p:txBody>
      </p:sp>
      <p:sp>
        <p:nvSpPr>
          <p:cNvPr id="970" name="Google Shape;970;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57</a:t>
            </a:fld>
            <a:endParaRPr sz="1200" b="0" i="0" u="none" strike="noStrike" cap="none">
              <a:solidFill>
                <a:srgbClr val="000000"/>
              </a:solidFill>
              <a:sym typeface="Aria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7"/>
        <p:cNvGrpSpPr/>
        <p:nvPr/>
      </p:nvGrpSpPr>
      <p:grpSpPr>
        <a:xfrm>
          <a:off x="0" y="0"/>
          <a:ext cx="0" cy="0"/>
          <a:chOff x="0" y="0"/>
          <a:chExt cx="0" cy="0"/>
        </a:xfrm>
      </p:grpSpPr>
      <p:sp>
        <p:nvSpPr>
          <p:cNvPr id="978" name="Google Shape;978;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9" name="Google Shape;979;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endParaRPr sz="1800">
              <a:latin typeface="Aptos" panose="020B0004020202020204" pitchFamily="34" charset="0"/>
              <a:sym typeface="Arial"/>
            </a:endParaRPr>
          </a:p>
          <a:p>
            <a:pPr marL="342900" lvl="0" indent="-342900" algn="l" rtl="0">
              <a:lnSpc>
                <a:spcPct val="107000"/>
              </a:lnSpc>
              <a:spcBef>
                <a:spcPts val="600"/>
              </a:spcBef>
              <a:spcAft>
                <a:spcPts val="0"/>
              </a:spcAft>
              <a:buClr>
                <a:schemeClr val="dk1"/>
              </a:buClr>
              <a:buSzPts val="1800"/>
              <a:buFont typeface="Arial"/>
              <a:buAutoNum type="arabicParenBoth"/>
            </a:pPr>
            <a:r>
              <a:rPr lang="en-US" sz="1800">
                <a:latin typeface="Aptos" panose="020B0004020202020204" pitchFamily="34" charset="0"/>
                <a:sym typeface="Arial"/>
              </a:rPr>
              <a:t>Then enter your NPI. </a:t>
            </a:r>
            <a:endParaRPr>
              <a:latin typeface="Aptos" panose="020B0004020202020204" pitchFamily="34" charset="0"/>
            </a:endParaRPr>
          </a:p>
          <a:p>
            <a:pPr marL="342900" lvl="0" indent="-342900" algn="l" rtl="0">
              <a:lnSpc>
                <a:spcPct val="107000"/>
              </a:lnSpc>
              <a:spcBef>
                <a:spcPts val="600"/>
              </a:spcBef>
              <a:spcAft>
                <a:spcPts val="0"/>
              </a:spcAft>
              <a:buClr>
                <a:schemeClr val="dk1"/>
              </a:buClr>
              <a:buSzPts val="1800"/>
              <a:buFont typeface="Arial"/>
              <a:buAutoNum type="arabicParenBoth"/>
            </a:pPr>
            <a:r>
              <a:rPr lang="en-US" sz="1800">
                <a:latin typeface="Aptos" panose="020B0004020202020204" pitchFamily="34" charset="0"/>
                <a:sym typeface="Arial"/>
              </a:rPr>
              <a:t>When entering your zip code, use the nine-digit zip code associated with your NPI. You can find this ZIP code on the USPS website. </a:t>
            </a:r>
            <a:endParaRPr>
              <a:latin typeface="Aptos" panose="020B0004020202020204" pitchFamily="34" charset="0"/>
            </a:endParaRPr>
          </a:p>
          <a:p>
            <a:pPr marL="342900" lvl="0" indent="-342900" algn="l" rtl="0">
              <a:lnSpc>
                <a:spcPct val="107000"/>
              </a:lnSpc>
              <a:spcBef>
                <a:spcPts val="600"/>
              </a:spcBef>
              <a:spcAft>
                <a:spcPts val="0"/>
              </a:spcAft>
              <a:buClr>
                <a:schemeClr val="dk1"/>
              </a:buClr>
              <a:buSzPts val="1800"/>
              <a:buFont typeface="Arial"/>
              <a:buAutoNum type="arabicParenBoth"/>
            </a:pPr>
            <a:r>
              <a:rPr lang="en-US" sz="1800">
                <a:latin typeface="Aptos" panose="020B0004020202020204" pitchFamily="34" charset="0"/>
                <a:sym typeface="Arial"/>
              </a:rPr>
              <a:t>Next, enter your taxonomy code. The doula taxonomy code is displayed on the screen.</a:t>
            </a:r>
            <a:endParaRPr>
              <a:latin typeface="Aptos" panose="020B0004020202020204" pitchFamily="34" charset="0"/>
            </a:endParaRPr>
          </a:p>
          <a:p>
            <a:pPr marL="342900" lvl="0" indent="-342900" algn="l" rtl="0">
              <a:lnSpc>
                <a:spcPct val="107000"/>
              </a:lnSpc>
              <a:spcBef>
                <a:spcPts val="600"/>
              </a:spcBef>
              <a:spcAft>
                <a:spcPts val="0"/>
              </a:spcAft>
              <a:buClr>
                <a:schemeClr val="dk1"/>
              </a:buClr>
              <a:buSzPts val="1800"/>
              <a:buFont typeface="Arial"/>
              <a:buAutoNum type="arabicParenBoth"/>
            </a:pPr>
            <a:r>
              <a:rPr lang="en-US" sz="1800">
                <a:latin typeface="Aptos" panose="020B0004020202020204" pitchFamily="34" charset="0"/>
                <a:sym typeface="Arial"/>
              </a:rPr>
              <a:t>The tax ID should be your social security number if you’re enrolling as an individual or an EIN if you’re enrolling as a group. </a:t>
            </a:r>
            <a:endParaRPr>
              <a:latin typeface="Aptos" panose="020B0004020202020204" pitchFamily="34" charset="0"/>
            </a:endParaRPr>
          </a:p>
          <a:p>
            <a:pPr marL="342900" lvl="0" indent="-342900" algn="l" rtl="0">
              <a:lnSpc>
                <a:spcPct val="107000"/>
              </a:lnSpc>
              <a:spcBef>
                <a:spcPts val="600"/>
              </a:spcBef>
              <a:spcAft>
                <a:spcPts val="0"/>
              </a:spcAft>
              <a:buClr>
                <a:schemeClr val="dk1"/>
              </a:buClr>
              <a:buSzPts val="1800"/>
              <a:buFont typeface="Arial"/>
              <a:buAutoNum type="arabicParenBoth"/>
            </a:pPr>
            <a:r>
              <a:rPr lang="en-US" sz="1800">
                <a:latin typeface="Aptos" panose="020B0004020202020204" pitchFamily="34" charset="0"/>
                <a:sym typeface="Arial"/>
              </a:rPr>
              <a:t>The requesting enrollment effective date should be the date you submit your application. </a:t>
            </a:r>
            <a:endParaRPr>
              <a:latin typeface="Aptos" panose="020B0004020202020204" pitchFamily="34" charset="0"/>
            </a:endParaRPr>
          </a:p>
          <a:p>
            <a:pPr marL="342900" lvl="0" indent="-342900" algn="l" rtl="0">
              <a:lnSpc>
                <a:spcPct val="107000"/>
              </a:lnSpc>
              <a:spcBef>
                <a:spcPts val="600"/>
              </a:spcBef>
              <a:spcAft>
                <a:spcPts val="0"/>
              </a:spcAft>
              <a:buClr>
                <a:schemeClr val="dk1"/>
              </a:buClr>
              <a:buSzPts val="1800"/>
              <a:buFont typeface="Arial"/>
              <a:buAutoNum type="arabicParenBoth"/>
            </a:pPr>
            <a:r>
              <a:rPr lang="en-US" sz="1800">
                <a:latin typeface="Aptos" panose="020B0004020202020204" pitchFamily="34" charset="0"/>
                <a:sym typeface="Arial"/>
              </a:rPr>
              <a:t>Finally, you’ll enter your contact information.</a:t>
            </a:r>
            <a:endParaRPr>
              <a:latin typeface="Aptos" panose="020B0004020202020204" pitchFamily="34" charset="0"/>
            </a:endParaRPr>
          </a:p>
          <a:p>
            <a:pPr marL="0" lvl="0" indent="0" algn="l" rtl="0">
              <a:lnSpc>
                <a:spcPct val="107000"/>
              </a:lnSpc>
              <a:spcBef>
                <a:spcPts val="60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lnSpc>
                <a:spcPct val="107000"/>
              </a:lnSpc>
              <a:spcBef>
                <a:spcPts val="600"/>
              </a:spcBef>
              <a:spcAft>
                <a:spcPts val="0"/>
              </a:spcAft>
              <a:buClr>
                <a:schemeClr val="dk1"/>
              </a:buClr>
              <a:buSzPts val="1800"/>
              <a:buFont typeface="Arial"/>
              <a:buNone/>
            </a:pPr>
            <a:r>
              <a:rPr lang="en-US" sz="1800">
                <a:latin typeface="Aptos" panose="020B0004020202020204" pitchFamily="34" charset="0"/>
                <a:sym typeface="Arial"/>
              </a:rPr>
              <a:t>Make sure to enter your legal name as it appears on all the documentation you’ll need to submit. </a:t>
            </a:r>
            <a:endParaRPr sz="1800">
              <a:latin typeface="Aptos" panose="020B0004020202020204" pitchFamily="34" charset="0"/>
              <a:sym typeface="Arial"/>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p:txBody>
      </p:sp>
      <p:sp>
        <p:nvSpPr>
          <p:cNvPr id="980" name="Google Shape;980;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58</a:t>
            </a:fld>
            <a:endParaRPr sz="1200" b="0" i="0" u="none" strike="noStrike" cap="none">
              <a:solidFill>
                <a:srgbClr val="000000"/>
              </a:solidFill>
              <a:sym typeface="Arial"/>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6"/>
        <p:cNvGrpSpPr/>
        <p:nvPr/>
      </p:nvGrpSpPr>
      <p:grpSpPr>
        <a:xfrm>
          <a:off x="0" y="0"/>
          <a:ext cx="0" cy="0"/>
          <a:chOff x="0" y="0"/>
          <a:chExt cx="0" cy="0"/>
        </a:xfrm>
      </p:grpSpPr>
      <p:sp>
        <p:nvSpPr>
          <p:cNvPr id="997" name="Google Shape;997;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8" name="Google Shape;998;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a:latin typeface="Aptos" panose="020B0004020202020204" pitchFamily="34" charset="0"/>
                <a:sym typeface="Arial"/>
              </a:rPr>
              <a:t>After entering your contact information, you will create a password for your account and answer three security questions. This will allow you to pause and resume the application if needed by clicking “Finish Later.” You will also be provided with an Application Tracking Number, which can be used to check the application status. Make sure to save your username, password, and tracking number somewhere safe so you can reference it later. </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p:txBody>
      </p:sp>
      <p:sp>
        <p:nvSpPr>
          <p:cNvPr id="999" name="Google Shape;999;p5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A doula can also be reimbursed for supporting the member during labor and delivery. </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b="0">
              <a:solidFill>
                <a:srgbClr val="FFFFFF"/>
              </a:solidFill>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spcBef>
                <a:spcPts val="0"/>
              </a:spcBef>
              <a:spcAft>
                <a:spcPts val="0"/>
              </a:spcAft>
              <a:buNone/>
            </a:pPr>
            <a:endParaRPr>
              <a:latin typeface="Aptos" panose="020B0004020202020204" pitchFamily="34" charset="0"/>
            </a:endParaRPr>
          </a:p>
        </p:txBody>
      </p:sp>
      <p:sp>
        <p:nvSpPr>
          <p:cNvPr id="146" name="Google Shape;14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5"/>
        <p:cNvGrpSpPr/>
        <p:nvPr/>
      </p:nvGrpSpPr>
      <p:grpSpPr>
        <a:xfrm>
          <a:off x="0" y="0"/>
          <a:ext cx="0" cy="0"/>
          <a:chOff x="0" y="0"/>
          <a:chExt cx="0" cy="0"/>
        </a:xfrm>
      </p:grpSpPr>
      <p:sp>
        <p:nvSpPr>
          <p:cNvPr id="1006" name="Google Shape;1006;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7" name="Google Shape;1007;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a:latin typeface="Aptos" panose="020B0004020202020204" pitchFamily="34" charset="0"/>
                <a:sym typeface="Arial"/>
              </a:rPr>
              <a:t>When selecting a (1) specialty, you should select Doula for Specialty and Taxonomy, make today’s date the Specialty Effective Date, and leave the End Date blank.</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p:txBody>
      </p:sp>
      <p:sp>
        <p:nvSpPr>
          <p:cNvPr id="1008" name="Google Shape;1008;p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60</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7"/>
        <p:cNvGrpSpPr/>
        <p:nvPr/>
      </p:nvGrpSpPr>
      <p:grpSpPr>
        <a:xfrm>
          <a:off x="0" y="0"/>
          <a:ext cx="0" cy="0"/>
          <a:chOff x="0" y="0"/>
          <a:chExt cx="0" cy="0"/>
        </a:xfrm>
      </p:grpSpPr>
      <p:sp>
        <p:nvSpPr>
          <p:cNvPr id="1018" name="Google Shape;1018;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9" name="Google Shape;1019;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7000"/>
              </a:lnSpc>
              <a:spcBef>
                <a:spcPts val="0"/>
              </a:spcBef>
              <a:spcAft>
                <a:spcPts val="0"/>
              </a:spcAft>
              <a:buClr>
                <a:schemeClr val="dk1"/>
              </a:buClr>
              <a:buSzPts val="1800"/>
              <a:buFont typeface="Play"/>
              <a:buAutoNum type="arabicParenBoth"/>
            </a:pPr>
            <a:r>
              <a:rPr lang="en-US" sz="1800">
                <a:latin typeface="Aptos" panose="020B0004020202020204" pitchFamily="34" charset="0"/>
                <a:sym typeface="Arial"/>
              </a:rPr>
              <a:t>On the following addresses tab, add the address where you (2) bill for services, (3) provide services, and  (4) receive your mail. You need to enter an address for each of these address types, but they can be the same address. Use the address you registered for your business with the Colorado Secretary of State. When entering the addresses, click add at the bottom of the page to save the address. You’ll receive an error if you click submit before you add all three address types. </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a:p>
            <a:pPr marL="0" marR="0" lvl="0" indent="0" algn="l" rtl="0">
              <a:lnSpc>
                <a:spcPct val="107000"/>
              </a:lnSpc>
              <a:spcBef>
                <a:spcPts val="600"/>
              </a:spcBef>
              <a:spcAft>
                <a:spcPts val="0"/>
              </a:spcAft>
              <a:buClr>
                <a:schemeClr val="dk1"/>
              </a:buClr>
              <a:buSzPts val="1800"/>
              <a:buFont typeface="Play"/>
              <a:buNone/>
            </a:pPr>
            <a:r>
              <a:rPr lang="en-US" sz="1800">
                <a:latin typeface="Aptos" panose="020B0004020202020204" pitchFamily="34" charset="0"/>
                <a:sym typeface="Arial"/>
              </a:rPr>
              <a:t>(5) Your must put office phone. You will receive an error if you only provide a cell phone number. It is okay if your office number is the same as your cell phone number. </a:t>
            </a:r>
            <a:endParaRPr>
              <a:latin typeface="Aptos" panose="020B0004020202020204" pitchFamily="34" charset="0"/>
            </a:endParaRPr>
          </a:p>
        </p:txBody>
      </p:sp>
      <p:sp>
        <p:nvSpPr>
          <p:cNvPr id="1020" name="Google Shape;1020;p6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61</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8"/>
        <p:cNvGrpSpPr/>
        <p:nvPr/>
      </p:nvGrpSpPr>
      <p:grpSpPr>
        <a:xfrm>
          <a:off x="0" y="0"/>
          <a:ext cx="0" cy="0"/>
          <a:chOff x="0" y="0"/>
          <a:chExt cx="0" cy="0"/>
        </a:xfrm>
      </p:grpSpPr>
      <p:sp>
        <p:nvSpPr>
          <p:cNvPr id="1039" name="Google Shape;1039;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0" name="Google Shape;1040;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7000"/>
              </a:lnSpc>
              <a:spcBef>
                <a:spcPts val="0"/>
              </a:spcBef>
              <a:spcAft>
                <a:spcPts val="0"/>
              </a:spcAft>
              <a:buClr>
                <a:schemeClr val="dk1"/>
              </a:buClr>
              <a:buSzPts val="1800"/>
              <a:buFont typeface="Play"/>
              <a:buAutoNum type="arabicParenBoth"/>
            </a:pPr>
            <a:r>
              <a:rPr lang="en-US" sz="1800">
                <a:latin typeface="Aptos" panose="020B0004020202020204" pitchFamily="34" charset="0"/>
                <a:sym typeface="Arial"/>
              </a:rPr>
              <a:t>On the next page complete the provider identification information. (2) Enter your legal provider name or (3) “doing business as” name. Please note that your legal name should be different from your DBA name. If you do not have a DBA name, leave it blank. </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Play"/>
              <a:buNone/>
            </a:pPr>
            <a:r>
              <a:rPr lang="en-US" sz="1800">
                <a:latin typeface="Aptos" panose="020B0004020202020204" pitchFamily="34" charset="0"/>
                <a:sym typeface="Arial"/>
              </a:rPr>
              <a:t>(4) Even if you have a relevant degree, you should leave the degree, school and year of graduation blank. </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a:p>
            <a:pPr marL="0" marR="0" lvl="0" indent="0" algn="l" rtl="0">
              <a:lnSpc>
                <a:spcPct val="107000"/>
              </a:lnSpc>
              <a:spcBef>
                <a:spcPts val="600"/>
              </a:spcBef>
              <a:spcAft>
                <a:spcPts val="0"/>
              </a:spcAft>
              <a:buClr>
                <a:schemeClr val="dk1"/>
              </a:buClr>
              <a:buSzPts val="1800"/>
              <a:buFont typeface="Play"/>
              <a:buNone/>
            </a:pPr>
            <a:r>
              <a:rPr lang="en-US" sz="1800">
                <a:latin typeface="Aptos" panose="020B0004020202020204" pitchFamily="34" charset="0"/>
                <a:sym typeface="Arial"/>
              </a:rPr>
              <a:t>(5) Select your organization type. The organization type should be sole proprietor if you are a billing individual or individual within a group. If you’re applying as an individual within a group, you will enter your group’s type 2 NPI and select the type, such as an LLC or non-profit.  </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a:p>
            <a:pPr marL="0" lvl="0" indent="0" algn="l" rtl="0">
              <a:spcBef>
                <a:spcPts val="600"/>
              </a:spcBef>
              <a:spcAft>
                <a:spcPts val="0"/>
              </a:spcAft>
              <a:buNone/>
            </a:pPr>
            <a:endParaRPr>
              <a:latin typeface="Aptos" panose="020B0004020202020204" pitchFamily="34" charset="0"/>
            </a:endParaRPr>
          </a:p>
        </p:txBody>
      </p:sp>
      <p:sp>
        <p:nvSpPr>
          <p:cNvPr id="1041" name="Google Shape;1041;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1"/>
        <p:cNvGrpSpPr/>
        <p:nvPr/>
      </p:nvGrpSpPr>
      <p:grpSpPr>
        <a:xfrm>
          <a:off x="0" y="0"/>
          <a:ext cx="0" cy="0"/>
          <a:chOff x="0" y="0"/>
          <a:chExt cx="0" cy="0"/>
        </a:xfrm>
      </p:grpSpPr>
      <p:sp>
        <p:nvSpPr>
          <p:cNvPr id="1052" name="Google Shape;1052;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3" name="Google Shape;1053;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Select Title XIX Payer. You should also skip the License section; it is not required.</a:t>
            </a:r>
            <a:endParaRPr sz="1200">
              <a:latin typeface="Aptos" panose="020B0004020202020204" pitchFamily="34" charset="0"/>
              <a:sym typeface="Arial"/>
            </a:endParaRPr>
          </a:p>
          <a:p>
            <a:pPr marL="0" lvl="0" indent="0" algn="l" rtl="0">
              <a:spcBef>
                <a:spcPts val="0"/>
              </a:spcBef>
              <a:spcAft>
                <a:spcPts val="0"/>
              </a:spcAft>
              <a:buNone/>
            </a:pPr>
            <a:endParaRPr>
              <a:latin typeface="Aptos" panose="020B0004020202020204" pitchFamily="34" charset="0"/>
            </a:endParaRPr>
          </a:p>
        </p:txBody>
      </p:sp>
      <p:sp>
        <p:nvSpPr>
          <p:cNvPr id="1054" name="Google Shape;1054;p6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63</a:t>
            </a:fld>
            <a:endParaRPr sz="1200" b="0" i="0" u="none" strike="noStrike" cap="none">
              <a:solidFill>
                <a:srgbClr val="000000"/>
              </a:solidFill>
              <a:sym typeface="Arial"/>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0"/>
        <p:cNvGrpSpPr/>
        <p:nvPr/>
      </p:nvGrpSpPr>
      <p:grpSpPr>
        <a:xfrm>
          <a:off x="0" y="0"/>
          <a:ext cx="0" cy="0"/>
          <a:chOff x="0" y="0"/>
          <a:chExt cx="0" cy="0"/>
        </a:xfrm>
      </p:grpSpPr>
      <p:sp>
        <p:nvSpPr>
          <p:cNvPr id="1061" name="Google Shape;1061;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2" name="Google Shape;1062;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All doulas should fill out the certification section regardless of the pathway they are applying under. Enter “doula” as the specialty and “other” for certification type. Input the </a:t>
            </a:r>
            <a:r>
              <a:rPr lang="en-US" sz="1200">
                <a:latin typeface="Aptos" panose="020B0004020202020204" pitchFamily="34" charset="0"/>
                <a:sym typeface="Arial"/>
              </a:rPr>
              <a:t>effective start and end date of your certification or training certificate. (1) If you don’t have a certificate number, then enter 00000.</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a:p>
            <a:pPr marL="0" lvl="0" indent="0" algn="l" rtl="0">
              <a:spcBef>
                <a:spcPts val="0"/>
              </a:spcBef>
              <a:spcAft>
                <a:spcPts val="0"/>
              </a:spcAft>
              <a:buNone/>
            </a:pPr>
            <a:r>
              <a:rPr lang="en-US">
                <a:latin typeface="Aptos" panose="020B0004020202020204" pitchFamily="34" charset="0"/>
              </a:rPr>
              <a:t>Make sure to click Add to save the information to your application. </a:t>
            </a:r>
            <a:endParaRPr>
              <a:latin typeface="Aptos" panose="020B0004020202020204" pitchFamily="34" charset="0"/>
            </a:endParaRPr>
          </a:p>
        </p:txBody>
      </p:sp>
      <p:sp>
        <p:nvSpPr>
          <p:cNvPr id="1063" name="Google Shape;1063;p6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64</a:t>
            </a:fld>
            <a:endParaRPr sz="1200" b="0" i="0" u="none" strike="noStrike" cap="none">
              <a:solidFill>
                <a:srgbClr val="000000"/>
              </a:solidFill>
              <a:sym typeface="Arial"/>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9"/>
        <p:cNvGrpSpPr/>
        <p:nvPr/>
      </p:nvGrpSpPr>
      <p:grpSpPr>
        <a:xfrm>
          <a:off x="0" y="0"/>
          <a:ext cx="0" cy="0"/>
          <a:chOff x="0" y="0"/>
          <a:chExt cx="0" cy="0"/>
        </a:xfrm>
      </p:grpSpPr>
      <p:sp>
        <p:nvSpPr>
          <p:cNvPr id="1070" name="Google Shape;1070;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1" name="Google Shape;1071;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latin typeface="Aptos" panose="020B0004020202020204" pitchFamily="34" charset="0"/>
                <a:sym typeface="Arial"/>
              </a:rPr>
              <a:t>(1, 2) You don’t need to fill out information on Medicare and Managed Care Network participation.</a:t>
            </a:r>
            <a:endParaRPr sz="1800">
              <a:latin typeface="Noto Sans Symbols"/>
              <a:ea typeface="Noto Sans Symbols"/>
              <a:cs typeface="Noto Sans Symbols"/>
              <a:sym typeface="Noto Sans Symbols"/>
            </a:endParaRPr>
          </a:p>
          <a:p>
            <a:pPr marL="0" lvl="0" indent="0" algn="l" rtl="0">
              <a:spcBef>
                <a:spcPts val="600"/>
              </a:spcBef>
              <a:spcAft>
                <a:spcPts val="0"/>
              </a:spcAft>
              <a:buNone/>
            </a:pPr>
            <a:endParaRPr>
              <a:latin typeface="Aptos" panose="020B0004020202020204" pitchFamily="34" charset="0"/>
            </a:endParaRPr>
          </a:p>
        </p:txBody>
      </p:sp>
      <p:sp>
        <p:nvSpPr>
          <p:cNvPr id="1072" name="Google Shape;1072;p6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65</a:t>
            </a:fld>
            <a:endParaRPr sz="1200" b="0" i="0" u="none" strike="noStrike" cap="none">
              <a:solidFill>
                <a:srgbClr val="000000"/>
              </a:solidFill>
              <a:sym typeface="Arial"/>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8"/>
        <p:cNvGrpSpPr/>
        <p:nvPr/>
      </p:nvGrpSpPr>
      <p:grpSpPr>
        <a:xfrm>
          <a:off x="0" y="0"/>
          <a:ext cx="0" cy="0"/>
          <a:chOff x="0" y="0"/>
          <a:chExt cx="0" cy="0"/>
        </a:xfrm>
      </p:grpSpPr>
      <p:sp>
        <p:nvSpPr>
          <p:cNvPr id="1079" name="Google Shape;1079;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0" name="Google Shape;1080;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endParaRPr sz="1800">
              <a:latin typeface="Aptos" panose="020B0004020202020204" pitchFamily="34" charset="0"/>
              <a:sym typeface="Arial"/>
            </a:endParaRPr>
          </a:p>
          <a:p>
            <a:pPr marL="0" marR="0" lvl="0" indent="0" algn="l" rtl="0">
              <a:lnSpc>
                <a:spcPct val="100000"/>
              </a:lnSpc>
              <a:spcBef>
                <a:spcPts val="600"/>
              </a:spcBef>
              <a:spcAft>
                <a:spcPts val="0"/>
              </a:spcAft>
              <a:buClr>
                <a:srgbClr val="000000"/>
              </a:buClr>
              <a:buSzPts val="1800"/>
              <a:buFont typeface="Arial"/>
              <a:buNone/>
            </a:pPr>
            <a:r>
              <a:rPr lang="en-US" sz="1800">
                <a:solidFill>
                  <a:srgbClr val="000000"/>
                </a:solidFill>
                <a:latin typeface="Aptos" panose="020B0004020202020204" pitchFamily="34" charset="0"/>
                <a:sym typeface="Arial"/>
              </a:rPr>
              <a:t>(1 ) Add languages you speak on the languages page. (2) Add languages only if you speak them fluently. (3) You will need to select at least one language. </a:t>
            </a:r>
            <a:endParaRPr sz="1800">
              <a:latin typeface="Aptos" panose="020B0004020202020204" pitchFamily="34" charset="0"/>
              <a:sym typeface="Arial"/>
            </a:endParaRPr>
          </a:p>
          <a:p>
            <a:pPr marL="0" lvl="0" indent="0" algn="l" rtl="0">
              <a:spcBef>
                <a:spcPts val="0"/>
              </a:spcBef>
              <a:spcAft>
                <a:spcPts val="0"/>
              </a:spcAft>
              <a:buNone/>
            </a:pPr>
            <a:endParaRPr>
              <a:latin typeface="Aptos" panose="020B0004020202020204" pitchFamily="34" charset="0"/>
            </a:endParaRPr>
          </a:p>
        </p:txBody>
      </p:sp>
      <p:sp>
        <p:nvSpPr>
          <p:cNvPr id="1081" name="Google Shape;1081;p6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66</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9"/>
        <p:cNvGrpSpPr/>
        <p:nvPr/>
      </p:nvGrpSpPr>
      <p:grpSpPr>
        <a:xfrm>
          <a:off x="0" y="0"/>
          <a:ext cx="0" cy="0"/>
          <a:chOff x="0" y="0"/>
          <a:chExt cx="0" cy="0"/>
        </a:xfrm>
      </p:grpSpPr>
      <p:sp>
        <p:nvSpPr>
          <p:cNvPr id="1090" name="Google Shape;1090;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1" name="Google Shape;1091;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In the EFT enrollment tab, you can skip over the (1) Other Identifier, (2) Trading Partner ID, and (3) Assigning Authority boxes.</a:t>
            </a:r>
            <a:endParaRPr>
              <a:latin typeface="Aptos" panose="020B0004020202020204" pitchFamily="34" charset="0"/>
            </a:endParaRPr>
          </a:p>
        </p:txBody>
      </p:sp>
      <p:sp>
        <p:nvSpPr>
          <p:cNvPr id="1092" name="Google Shape;1092;p6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67</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6"/>
        <p:cNvGrpSpPr/>
        <p:nvPr/>
      </p:nvGrpSpPr>
      <p:grpSpPr>
        <a:xfrm>
          <a:off x="0" y="0"/>
          <a:ext cx="0" cy="0"/>
          <a:chOff x="0" y="0"/>
          <a:chExt cx="0" cy="0"/>
        </a:xfrm>
      </p:grpSpPr>
      <p:sp>
        <p:nvSpPr>
          <p:cNvPr id="1107" name="Google Shape;1107;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8" name="Google Shape;1108;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sz="1200">
                <a:latin typeface="Aptos" panose="020B0004020202020204" pitchFamily="34" charset="0"/>
                <a:sym typeface="Arial"/>
              </a:rPr>
              <a:t>Your will need to fill out bank information so you can receive automatic payment. Your NPI and tax ID will be prepopulated at the top of this page, check this information to ensure it is accurate. (1) Enter information into the Financial Institution screen at the bottom of the page to ensure payment. Make sure the information you enter matches the information in the voided check or bank letter you will need to upload later in the application. </a:t>
            </a:r>
            <a:r>
              <a:rPr lang="en-US">
                <a:latin typeface="Aptos" panose="020B0004020202020204" pitchFamily="34" charset="0"/>
              </a:rPr>
              <a:t>Please note that a direct deposit form is not an acceptable replacement for a voided check or bank letter. </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200"/>
              <a:buFont typeface="Arial"/>
              <a:buNone/>
            </a:pPr>
            <a:endParaRPr sz="12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200"/>
              <a:buFont typeface="Arial"/>
              <a:buNone/>
            </a:pPr>
            <a:r>
              <a:rPr lang="en-US" sz="1200">
                <a:latin typeface="Aptos" panose="020B0004020202020204" pitchFamily="34" charset="0"/>
                <a:sym typeface="Arial"/>
              </a:rPr>
              <a:t>Skip through the addendums page, as no additional addendums are required for doulas. Read any disclosures that appear on the disclosures page by clicking on the disclosure name, answering the accompanying questions, and then clicking add for each disclosure. </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200"/>
              <a:buFont typeface="Arial"/>
              <a:buNone/>
            </a:pPr>
            <a:endParaRPr sz="12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200"/>
              <a:buFont typeface="Arial"/>
              <a:buNone/>
            </a:pPr>
            <a:r>
              <a:rPr lang="en-US" sz="1200">
                <a:latin typeface="Aptos" panose="020B0004020202020204" pitchFamily="34" charset="0"/>
                <a:sym typeface="Arial"/>
              </a:rPr>
              <a:t>Make sure to only enter the (2) NPI number, not the (3) TIN on this screen.</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200"/>
              <a:buFont typeface="Arial"/>
              <a:buNone/>
            </a:pPr>
            <a:endParaRPr sz="1200">
              <a:latin typeface="Aptos" panose="020B0004020202020204" pitchFamily="34" charset="0"/>
              <a:sym typeface="Arial"/>
            </a:endParaRPr>
          </a:p>
          <a:p>
            <a:pPr marL="0" lvl="0" indent="0" algn="l" rtl="0">
              <a:spcBef>
                <a:spcPts val="0"/>
              </a:spcBef>
              <a:spcAft>
                <a:spcPts val="0"/>
              </a:spcAft>
              <a:buNone/>
            </a:pPr>
            <a:endParaRPr>
              <a:latin typeface="Aptos" panose="020B0004020202020204" pitchFamily="34" charset="0"/>
            </a:endParaRPr>
          </a:p>
        </p:txBody>
      </p:sp>
      <p:sp>
        <p:nvSpPr>
          <p:cNvPr id="1109" name="Google Shape;1109;p6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68</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7"/>
        <p:cNvGrpSpPr/>
        <p:nvPr/>
      </p:nvGrpSpPr>
      <p:grpSpPr>
        <a:xfrm>
          <a:off x="0" y="0"/>
          <a:ext cx="0" cy="0"/>
          <a:chOff x="0" y="0"/>
          <a:chExt cx="0" cy="0"/>
        </a:xfrm>
      </p:grpSpPr>
      <p:sp>
        <p:nvSpPr>
          <p:cNvPr id="1118" name="Google Shape;1118;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9" name="Google Shape;1119;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Enter your insurance information under the (1) other information tab. This includes your (2) carrier name, (2) policy ID, (3) insurance tyle, (4) effective and (5) expiration date. (6) As a doula you must have liability or professional insurance. </a:t>
            </a:r>
            <a:endParaRPr>
              <a:latin typeface="Aptos" panose="020B0004020202020204" pitchFamily="34" charset="0"/>
            </a:endParaRPr>
          </a:p>
        </p:txBody>
      </p:sp>
      <p:sp>
        <p:nvSpPr>
          <p:cNvPr id="1120" name="Google Shape;1120;p6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69</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(1, 2, 3) The reimbursement structure for postpartum care is the same as that of prenatal care.</a:t>
            </a:r>
            <a:endParaRPr>
              <a:latin typeface="Aptos" panose="020B0004020202020204" pitchFamily="34" charset="0"/>
            </a:endParaRPr>
          </a:p>
        </p:txBody>
      </p:sp>
      <p:sp>
        <p:nvSpPr>
          <p:cNvPr id="156" name="Google Shape;15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2"/>
        <p:cNvGrpSpPr/>
        <p:nvPr/>
      </p:nvGrpSpPr>
      <p:grpSpPr>
        <a:xfrm>
          <a:off x="0" y="0"/>
          <a:ext cx="0" cy="0"/>
          <a:chOff x="0" y="0"/>
          <a:chExt cx="0" cy="0"/>
        </a:xfrm>
      </p:grpSpPr>
      <p:sp>
        <p:nvSpPr>
          <p:cNvPr id="1133" name="Google Shape;1133;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4" name="Google Shape;1134;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Next you will complete the Medicaid Participation questions. </a:t>
            </a:r>
            <a:endParaRPr>
              <a:latin typeface="Aptos" panose="020B0004020202020204" pitchFamily="34" charset="0"/>
            </a:endParaRPr>
          </a:p>
        </p:txBody>
      </p:sp>
      <p:sp>
        <p:nvSpPr>
          <p:cNvPr id="1135" name="Google Shape;1135;p7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70</a:t>
            </a:fld>
            <a:endParaRPr sz="1200" b="0" i="0" u="none" strike="noStrike" cap="none">
              <a:solidFill>
                <a:srgbClr val="000000"/>
              </a:solidFill>
              <a:sym typeface="Arial"/>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0"/>
        <p:cNvGrpSpPr/>
        <p:nvPr/>
      </p:nvGrpSpPr>
      <p:grpSpPr>
        <a:xfrm>
          <a:off x="0" y="0"/>
          <a:ext cx="0" cy="0"/>
          <a:chOff x="0" y="0"/>
          <a:chExt cx="0" cy="0"/>
        </a:xfrm>
      </p:grpSpPr>
      <p:sp>
        <p:nvSpPr>
          <p:cNvPr id="1141" name="Google Shape;1141;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2" name="Google Shape;1142;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Click on the link for each disclosure, complete information, and click add and submit. </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a:p>
            <a:pPr marL="0" lvl="0" indent="0" algn="l" rtl="0">
              <a:spcBef>
                <a:spcPts val="0"/>
              </a:spcBef>
              <a:spcAft>
                <a:spcPts val="0"/>
              </a:spcAft>
              <a:buNone/>
            </a:pPr>
            <a:r>
              <a:rPr lang="en-US">
                <a:latin typeface="Aptos" panose="020B0004020202020204" pitchFamily="34" charset="0"/>
              </a:rPr>
              <a:t>Groups must list owners’ social security numbers, practice address, and date of birth. Once all are completed, click continue.</a:t>
            </a:r>
            <a:endParaRPr>
              <a:latin typeface="Aptos" panose="020B0004020202020204" pitchFamily="34" charset="0"/>
            </a:endParaRPr>
          </a:p>
        </p:txBody>
      </p:sp>
      <p:sp>
        <p:nvSpPr>
          <p:cNvPr id="1143" name="Google Shape;1143;p7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71</a:t>
            </a:fld>
            <a:endParaRPr sz="1200" b="0" i="0" u="none" strike="noStrike" cap="none">
              <a:solidFill>
                <a:srgbClr val="000000"/>
              </a:solidFill>
              <a:sym typeface="Arial"/>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8"/>
        <p:cNvGrpSpPr/>
        <p:nvPr/>
      </p:nvGrpSpPr>
      <p:grpSpPr>
        <a:xfrm>
          <a:off x="0" y="0"/>
          <a:ext cx="0" cy="0"/>
          <a:chOff x="0" y="0"/>
          <a:chExt cx="0" cy="0"/>
        </a:xfrm>
      </p:grpSpPr>
      <p:sp>
        <p:nvSpPr>
          <p:cNvPr id="1149" name="Google Shape;1149;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0" name="Google Shape;1150;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Complete the background check information on the next page. (1) Fingerprinting background checks are required for doulas. You will need to pay to be fingerprinted. (2) Be sure to use the code displayed on the screen when making an appointment with IdentoGO, the agency that conducts the background check. HPCF will then check to ensure that all the individuals listed in your application have received the background check. </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a:p>
            <a:pPr marL="0" lvl="0" indent="0" algn="l" rtl="0">
              <a:spcBef>
                <a:spcPts val="0"/>
              </a:spcBef>
              <a:spcAft>
                <a:spcPts val="0"/>
              </a:spcAft>
              <a:buNone/>
            </a:pPr>
            <a:r>
              <a:rPr lang="en-US">
                <a:latin typeface="Aptos" panose="020B0004020202020204" pitchFamily="34" charset="0"/>
              </a:rPr>
              <a:t>In 2025, the cost of fingerprinting was $16.50.</a:t>
            </a:r>
            <a:endParaRPr>
              <a:latin typeface="Aptos" panose="020B0004020202020204" pitchFamily="34" charset="0"/>
            </a:endParaRPr>
          </a:p>
        </p:txBody>
      </p:sp>
      <p:sp>
        <p:nvSpPr>
          <p:cNvPr id="1151" name="Google Shape;1151;p7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72</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2"/>
        <p:cNvGrpSpPr/>
        <p:nvPr/>
      </p:nvGrpSpPr>
      <p:grpSpPr>
        <a:xfrm>
          <a:off x="0" y="0"/>
          <a:ext cx="0" cy="0"/>
          <a:chOff x="0" y="0"/>
          <a:chExt cx="0" cy="0"/>
        </a:xfrm>
      </p:grpSpPr>
      <p:sp>
        <p:nvSpPr>
          <p:cNvPr id="1163" name="Google Shape;1163;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4" name="Google Shape;1164;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a:latin typeface="Aptos" panose="020B0004020202020204" pitchFamily="34" charset="0"/>
                <a:sym typeface="Arial"/>
              </a:rPr>
              <a:t>(1) Upload supporting documents on the attachments and fees page.</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a:p>
            <a:pPr marL="0" marR="0" lvl="0" indent="0" algn="l" rtl="0">
              <a:lnSpc>
                <a:spcPct val="107000"/>
              </a:lnSpc>
              <a:spcBef>
                <a:spcPts val="600"/>
              </a:spcBef>
              <a:spcAft>
                <a:spcPts val="0"/>
              </a:spcAft>
              <a:buClr>
                <a:schemeClr val="dk1"/>
              </a:buClr>
              <a:buSzPts val="1800"/>
              <a:buFont typeface="Play"/>
              <a:buNone/>
            </a:pPr>
            <a:r>
              <a:rPr lang="en-US" sz="1800">
                <a:latin typeface="Aptos" panose="020B0004020202020204" pitchFamily="34" charset="0"/>
                <a:sym typeface="Arial"/>
              </a:rPr>
              <a:t>(2) Your W9 and Voided check/bank letter should be filed as their specific attachment type. All other documents will be listed as “Other.”</a:t>
            </a:r>
            <a:endParaRPr>
              <a:latin typeface="Aptos" panose="020B0004020202020204" pitchFamily="34" charset="0"/>
            </a:endParaRPr>
          </a:p>
        </p:txBody>
      </p:sp>
      <p:sp>
        <p:nvSpPr>
          <p:cNvPr id="1165" name="Google Shape;1165;p7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73</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3"/>
        <p:cNvGrpSpPr/>
        <p:nvPr/>
      </p:nvGrpSpPr>
      <p:grpSpPr>
        <a:xfrm>
          <a:off x="0" y="0"/>
          <a:ext cx="0" cy="0"/>
          <a:chOff x="0" y="0"/>
          <a:chExt cx="0" cy="0"/>
        </a:xfrm>
      </p:grpSpPr>
      <p:sp>
        <p:nvSpPr>
          <p:cNvPr id="1174" name="Google Shape;1174;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5" name="Google Shape;1175;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a:solidFill>
                  <a:srgbClr val="000000"/>
                </a:solidFill>
                <a:latin typeface="Aptos" panose="020B0004020202020204" pitchFamily="34" charset="0"/>
                <a:sym typeface="Arial"/>
              </a:rPr>
              <a:t>(1)Read and agree to the Provider Enrollment Agreement on the agreement tab. Be sure to (2) print or save the agreement for your files or records. The final summary tab will give you a chance to (3) review the information you provided. (4) Click submit once the information is correct and you’re done! </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a:solidFill>
                <a:srgbClr val="FF0000"/>
              </a:solidFill>
              <a:latin typeface="Aptos" panose="020B0004020202020204" pitchFamily="34" charset="0"/>
              <a:sym typeface="Arial"/>
            </a:endParaRPr>
          </a:p>
          <a:p>
            <a:pPr marL="0" lvl="0" indent="0" algn="l" rtl="0">
              <a:spcBef>
                <a:spcPts val="0"/>
              </a:spcBef>
              <a:spcAft>
                <a:spcPts val="0"/>
              </a:spcAft>
              <a:buNone/>
            </a:pPr>
            <a:r>
              <a:rPr lang="en-US" sz="1800">
                <a:solidFill>
                  <a:srgbClr val="FF0000"/>
                </a:solidFill>
                <a:highlight>
                  <a:srgbClr val="FF0000"/>
                </a:highlight>
                <a:latin typeface="Aptos" panose="020B0004020202020204" pitchFamily="34" charset="0"/>
                <a:sym typeface="Arial"/>
              </a:rPr>
              <a:t>Please note that some providers of moderate-to high-risk specialties undergo a virtual site visit with the Fiscal Agent to ensure that the provider is operating as a legitimate business. However, this is NOT required for doulas. </a:t>
            </a:r>
            <a:endParaRPr sz="1800">
              <a:solidFill>
                <a:srgbClr val="FF0000"/>
              </a:solidFill>
              <a:highlight>
                <a:srgbClr val="FF0000"/>
              </a:highlight>
              <a:latin typeface="Aptos" panose="020B0004020202020204" pitchFamily="34" charset="0"/>
              <a:sym typeface="Arial"/>
            </a:endParaRPr>
          </a:p>
        </p:txBody>
      </p:sp>
      <p:sp>
        <p:nvSpPr>
          <p:cNvPr id="1176" name="Google Shape;1176;p7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74</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7"/>
        <p:cNvGrpSpPr/>
        <p:nvPr/>
      </p:nvGrpSpPr>
      <p:grpSpPr>
        <a:xfrm>
          <a:off x="0" y="0"/>
          <a:ext cx="0" cy="0"/>
          <a:chOff x="0" y="0"/>
          <a:chExt cx="0" cy="0"/>
        </a:xfrm>
      </p:grpSpPr>
      <p:sp>
        <p:nvSpPr>
          <p:cNvPr id="1198" name="Google Shape;1198;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9" name="Google Shape;1199;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Let’s move on to how you bill for services. </a:t>
            </a:r>
            <a:endParaRPr>
              <a:latin typeface="Aptos" panose="020B0004020202020204" pitchFamily="34" charset="0"/>
            </a:endParaRPr>
          </a:p>
        </p:txBody>
      </p:sp>
      <p:sp>
        <p:nvSpPr>
          <p:cNvPr id="1200" name="Google Shape;1200;p7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75</a:t>
            </a:fld>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7"/>
        <p:cNvGrpSpPr/>
        <p:nvPr/>
      </p:nvGrpSpPr>
      <p:grpSpPr>
        <a:xfrm>
          <a:off x="0" y="0"/>
          <a:ext cx="0" cy="0"/>
          <a:chOff x="0" y="0"/>
          <a:chExt cx="0" cy="0"/>
        </a:xfrm>
      </p:grpSpPr>
      <p:sp>
        <p:nvSpPr>
          <p:cNvPr id="1208" name="Google Shape;1208;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9" name="Google Shape;1209;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a:latin typeface="Aptos" panose="020B0004020202020204" pitchFamily="34" charset="0"/>
              </a:rPr>
              <a:t>Once you are registered in the Medicaid Provider Web Portal and begin to provide services, you will submit electronic claims directly through the portal to be reimbursed for services to the bank account provided. The claim will include information on the services you provided and will be reimbursed on a fee-for-service basis, meaning that you get paid for exactly whatever services you rendered. </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200"/>
              <a:buFont typeface="Arial"/>
              <a:buNone/>
            </a:pPr>
            <a:endParaRPr>
              <a:latin typeface="Aptos" panose="020B0004020202020204" pitchFamily="34" charset="0"/>
            </a:endParaRPr>
          </a:p>
          <a:p>
            <a:pPr marL="0" marR="0" lvl="0" indent="0" algn="l" rtl="0">
              <a:lnSpc>
                <a:spcPct val="100000"/>
              </a:lnSpc>
              <a:spcBef>
                <a:spcPts val="0"/>
              </a:spcBef>
              <a:spcAft>
                <a:spcPts val="0"/>
              </a:spcAft>
              <a:buClr>
                <a:schemeClr val="dk1"/>
              </a:buClr>
              <a:buSzPts val="1200"/>
              <a:buFont typeface="Arial"/>
              <a:buNone/>
            </a:pPr>
            <a:r>
              <a:rPr lang="en-US">
                <a:latin typeface="Aptos" panose="020B0004020202020204" pitchFamily="34" charset="0"/>
              </a:rPr>
              <a:t>It is your responsibility to submit billing information. You will have up to 365 days from the date of service to submit your claim; after 365 days from the date of service, a claim is no longer eligible to be paid. </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200"/>
              <a:buFont typeface="Arial"/>
              <a:buNone/>
            </a:pPr>
            <a:endParaRPr>
              <a:latin typeface="Aptos" panose="020B0004020202020204" pitchFamily="34" charset="0"/>
            </a:endParaRPr>
          </a:p>
        </p:txBody>
      </p:sp>
      <p:sp>
        <p:nvSpPr>
          <p:cNvPr id="1210" name="Google Shape;1210;p7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76</a:t>
            </a:fld>
            <a:endParaRPr sz="1200" b="0" i="0" u="none" strike="noStrike" cap="none">
              <a:solidFill>
                <a:srgbClr val="000000"/>
              </a:solidFill>
              <a:sym typeface="Arial"/>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3"/>
        <p:cNvGrpSpPr/>
        <p:nvPr/>
      </p:nvGrpSpPr>
      <p:grpSpPr>
        <a:xfrm>
          <a:off x="0" y="0"/>
          <a:ext cx="0" cy="0"/>
          <a:chOff x="0" y="0"/>
          <a:chExt cx="0" cy="0"/>
        </a:xfrm>
      </p:grpSpPr>
      <p:sp>
        <p:nvSpPr>
          <p:cNvPr id="1224" name="Google Shape;1224;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5" name="Google Shape;1225;p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(1) For prenatal and postpartum care, you will bill time in 15-minute increments up to a maximum of 180 minutes each. The number and length of visits is at your discretion (for example, three hour-long visits and six 30-minute visits are both equivalent to 12 units). For attending labor and delivery, you will bill one unit of service. </a:t>
            </a:r>
            <a:endParaRPr>
              <a:latin typeface="Aptos" panose="020B0004020202020204" pitchFamily="34" charset="0"/>
            </a:endParaRPr>
          </a:p>
        </p:txBody>
      </p:sp>
      <p:sp>
        <p:nvSpPr>
          <p:cNvPr id="1226" name="Google Shape;1226;p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77</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4"/>
        <p:cNvGrpSpPr/>
        <p:nvPr/>
      </p:nvGrpSpPr>
      <p:grpSpPr>
        <a:xfrm>
          <a:off x="0" y="0"/>
          <a:ext cx="0" cy="0"/>
          <a:chOff x="0" y="0"/>
          <a:chExt cx="0" cy="0"/>
        </a:xfrm>
      </p:grpSpPr>
      <p:sp>
        <p:nvSpPr>
          <p:cNvPr id="1235" name="Google Shape;1235;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6" name="Google Shape;1236;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The Following information is required to submit a successful claim:</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(1) First, your Medicaid Provider ID. You will be provided this number once you are enrolled in Health First Colorado. </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p:txBody>
      </p:sp>
      <p:sp>
        <p:nvSpPr>
          <p:cNvPr id="1237" name="Google Shape;1237;p7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78</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p:cNvGrpSpPr/>
        <p:nvPr/>
      </p:nvGrpSpPr>
      <p:grpSpPr>
        <a:xfrm>
          <a:off x="0" y="0"/>
          <a:ext cx="0" cy="0"/>
          <a:chOff x="0" y="0"/>
          <a:chExt cx="0" cy="0"/>
        </a:xfrm>
      </p:grpSpPr>
      <p:sp>
        <p:nvSpPr>
          <p:cNvPr id="1244" name="Google Shape;1244;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5" name="Google Shape;1245;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You will also need your provider NPI number: You included this code as part of your Health First Colorado application. See the Preparing Your Business for Health First Colorado training for more information. </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p:txBody>
      </p:sp>
      <p:sp>
        <p:nvSpPr>
          <p:cNvPr id="1246" name="Google Shape;1246;p7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 name="Google Shape;16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latin typeface="Aptos" panose="020B0004020202020204" pitchFamily="34" charset="0"/>
                <a:sym typeface="Arial"/>
              </a:rPr>
              <a:t>The doula benefit is meant to offer doulas and their clients flexibility, so services can best meet member needs. </a:t>
            </a:r>
            <a:endParaRPr>
              <a:latin typeface="Aptos" panose="020B0004020202020204" pitchFamily="34" charset="0"/>
            </a:endParaRPr>
          </a:p>
          <a:p>
            <a:pPr marL="0" marR="0" lvl="0" indent="0" algn="l" rtl="0">
              <a:lnSpc>
                <a:spcPct val="107000"/>
              </a:lnSpc>
              <a:spcBef>
                <a:spcPts val="600"/>
              </a:spcBef>
              <a:spcAft>
                <a:spcPts val="0"/>
              </a:spcAft>
              <a:buNone/>
            </a:pPr>
            <a:endParaRPr sz="1800">
              <a:latin typeface="Aptos" panose="020B0004020202020204" pitchFamily="34" charset="0"/>
              <a:sym typeface="Arial"/>
            </a:endParaRPr>
          </a:p>
          <a:p>
            <a:pPr marL="0" marR="0" lvl="0" indent="0" algn="l" rtl="0">
              <a:lnSpc>
                <a:spcPct val="107000"/>
              </a:lnSpc>
              <a:spcBef>
                <a:spcPts val="600"/>
              </a:spcBef>
              <a:spcAft>
                <a:spcPts val="0"/>
              </a:spcAft>
              <a:buNone/>
            </a:pPr>
            <a:r>
              <a:rPr lang="en-US" sz="1800">
                <a:latin typeface="Aptos" panose="020B0004020202020204" pitchFamily="34" charset="0"/>
                <a:sym typeface="Arial"/>
              </a:rPr>
              <a:t>(1,2) For example, one member may prefer to use benefits equally in the prenatal and postpartum period. </a:t>
            </a:r>
            <a:endParaRPr>
              <a:latin typeface="Aptos" panose="020B0004020202020204" pitchFamily="34" charset="0"/>
            </a:endParaRPr>
          </a:p>
          <a:p>
            <a:pPr marL="0" marR="0" lvl="0" indent="0" algn="l" rtl="0">
              <a:lnSpc>
                <a:spcPct val="107000"/>
              </a:lnSpc>
              <a:spcBef>
                <a:spcPts val="600"/>
              </a:spcBef>
              <a:spcAft>
                <a:spcPts val="0"/>
              </a:spcAft>
              <a:buNone/>
            </a:pPr>
            <a:endParaRPr sz="1800">
              <a:latin typeface="Aptos" panose="020B0004020202020204" pitchFamily="34" charset="0"/>
              <a:sym typeface="Arial"/>
            </a:endParaRPr>
          </a:p>
          <a:p>
            <a:pPr marL="0" marR="0" lvl="0" indent="0" algn="l" rtl="0">
              <a:lnSpc>
                <a:spcPct val="107000"/>
              </a:lnSpc>
              <a:spcBef>
                <a:spcPts val="600"/>
              </a:spcBef>
              <a:spcAft>
                <a:spcPts val="0"/>
              </a:spcAft>
              <a:buNone/>
            </a:pPr>
            <a:r>
              <a:rPr lang="en-US" sz="1800">
                <a:latin typeface="Aptos" panose="020B0004020202020204" pitchFamily="34" charset="0"/>
                <a:sym typeface="Arial"/>
              </a:rPr>
              <a:t>(3,4) Another may want more frequent, shorter visits during the postpartum period.</a:t>
            </a:r>
            <a:endParaRPr>
              <a:latin typeface="Aptos" panose="020B0004020202020204" pitchFamily="34" charset="0"/>
            </a:endParaRPr>
          </a:p>
          <a:p>
            <a:pPr marL="0" marR="0" lvl="0" indent="0" algn="l" rtl="0">
              <a:lnSpc>
                <a:spcPct val="107000"/>
              </a:lnSpc>
              <a:spcBef>
                <a:spcPts val="1400"/>
              </a:spcBef>
              <a:spcAft>
                <a:spcPts val="0"/>
              </a:spcAft>
              <a:buNone/>
            </a:pPr>
            <a:endParaRPr sz="1800" b="1" u="sng">
              <a:solidFill>
                <a:srgbClr val="0F4761"/>
              </a:solidFill>
              <a:latin typeface="Aptos" panose="020B0004020202020204" pitchFamily="34" charset="0"/>
              <a:sym typeface="Arial"/>
            </a:endParaRPr>
          </a:p>
          <a:p>
            <a:pPr marL="0" marR="0" lvl="0" indent="0" algn="l" rtl="0">
              <a:lnSpc>
                <a:spcPct val="107000"/>
              </a:lnSpc>
              <a:spcBef>
                <a:spcPts val="400"/>
              </a:spcBef>
              <a:spcAft>
                <a:spcPts val="0"/>
              </a:spcAft>
              <a:buNone/>
            </a:pPr>
            <a:r>
              <a:rPr lang="en-US" sz="1800">
                <a:latin typeface="Aptos" panose="020B0004020202020204" pitchFamily="34" charset="0"/>
                <a:sym typeface="Arial"/>
              </a:rPr>
              <a:t>(5,6) Finally, a member may start accessing services after delivery and just receive postpartum doula care.</a:t>
            </a:r>
            <a:endParaRPr>
              <a:latin typeface="Aptos" panose="020B0004020202020204" pitchFamily="34" charset="0"/>
            </a:endParaRPr>
          </a:p>
        </p:txBody>
      </p:sp>
      <p:sp>
        <p:nvSpPr>
          <p:cNvPr id="168" name="Google Shape;16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8</a:t>
            </a:fld>
            <a:endParaRPr sz="1200" b="0" i="0" u="none" strike="noStrike" cap="none">
              <a:solidFill>
                <a:srgbClr val="000000"/>
              </a:solidFill>
              <a:sym typeface="Arial"/>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2"/>
        <p:cNvGrpSpPr/>
        <p:nvPr/>
      </p:nvGrpSpPr>
      <p:grpSpPr>
        <a:xfrm>
          <a:off x="0" y="0"/>
          <a:ext cx="0" cy="0"/>
          <a:chOff x="0" y="0"/>
          <a:chExt cx="0" cy="0"/>
        </a:xfrm>
      </p:grpSpPr>
      <p:sp>
        <p:nvSpPr>
          <p:cNvPr id="1253" name="Google Shape;1253;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4" name="Google Shape;1254;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You will also need the NPI number of the client’s recommending provider. See the Establishing Good Processes for Doula Practices section for more information. </a:t>
            </a:r>
            <a:endParaRPr>
              <a:latin typeface="Aptos" panose="020B0004020202020204" pitchFamily="34" charset="0"/>
            </a:endParaRPr>
          </a:p>
        </p:txBody>
      </p:sp>
      <p:sp>
        <p:nvSpPr>
          <p:cNvPr id="1255" name="Google Shape;1255;p8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80</a:t>
            </a:fld>
            <a:endParaRPr sz="1200" b="0" i="0" u="none" strike="noStrike" cap="none">
              <a:solidFill>
                <a:srgbClr val="000000"/>
              </a:solidFill>
              <a:sym typeface="Arial"/>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1"/>
        <p:cNvGrpSpPr/>
        <p:nvPr/>
      </p:nvGrpSpPr>
      <p:grpSpPr>
        <a:xfrm>
          <a:off x="0" y="0"/>
          <a:ext cx="0" cy="0"/>
          <a:chOff x="0" y="0"/>
          <a:chExt cx="0" cy="0"/>
        </a:xfrm>
      </p:grpSpPr>
      <p:sp>
        <p:nvSpPr>
          <p:cNvPr id="1262" name="Google Shape;1262;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3" name="Google Shape;1263;p8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Make sure you include your member Medicaid ID: This code is assigned to people who are covered by Medicaid.</a:t>
            </a:r>
          </a:p>
          <a:p>
            <a:pPr marL="0" marR="0" lvl="0" indent="0" algn="l" rtl="0">
              <a:lnSpc>
                <a:spcPct val="100000"/>
              </a:lnSpc>
              <a:spcBef>
                <a:spcPts val="0"/>
              </a:spcBef>
              <a:spcAft>
                <a:spcPts val="0"/>
              </a:spcAft>
              <a:buClr>
                <a:schemeClr val="dk1"/>
              </a:buClr>
              <a:buSzPts val="1800"/>
              <a:buFont typeface="Arial"/>
              <a:buNone/>
            </a:pPr>
            <a:endParaRPr lang="en-US"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r>
              <a:rPr lang="en-US" sz="1800">
                <a:effectLst/>
                <a:latin typeface="Aptos" panose="020B0004020202020204" pitchFamily="34" charset="0"/>
              </a:rPr>
              <a:t>Note that clients enrolled in CHP+ are eligible for doula services, but t</a:t>
            </a:r>
            <a:r>
              <a:rPr lang="en-US" sz="1800">
                <a:latin typeface="Aptos" panose="020B0004020202020204" pitchFamily="34" charset="0"/>
              </a:rPr>
              <a:t>he doula billing manual applies to both Health First Colorado and CHP+ enrollees. </a:t>
            </a:r>
            <a:endParaRPr>
              <a:latin typeface="Aptos" panose="020B0004020202020204" pitchFamily="34" charset="0"/>
            </a:endParaRPr>
          </a:p>
        </p:txBody>
      </p:sp>
      <p:sp>
        <p:nvSpPr>
          <p:cNvPr id="1264" name="Google Shape;1264;p8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81</a:t>
            </a:fld>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0"/>
        <p:cNvGrpSpPr/>
        <p:nvPr/>
      </p:nvGrpSpPr>
      <p:grpSpPr>
        <a:xfrm>
          <a:off x="0" y="0"/>
          <a:ext cx="0" cy="0"/>
          <a:chOff x="0" y="0"/>
          <a:chExt cx="0" cy="0"/>
        </a:xfrm>
      </p:grpSpPr>
      <p:sp>
        <p:nvSpPr>
          <p:cNvPr id="1271" name="Google Shape;1271;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2" name="Google Shape;1272;p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(1) Remember to check Health First Colorado eligibility and document the client’s Medicaid ID </a:t>
            </a:r>
            <a:r>
              <a:rPr lang="en-US" sz="1800" u="sng">
                <a:latin typeface="Aptos" panose="020B0004020202020204" pitchFamily="34" charset="0"/>
                <a:sym typeface="Arial"/>
              </a:rPr>
              <a:t>before</a:t>
            </a:r>
            <a:r>
              <a:rPr lang="en-US" sz="1800">
                <a:latin typeface="Aptos" panose="020B0004020202020204" pitchFamily="34" charset="0"/>
                <a:sym typeface="Arial"/>
              </a:rPr>
              <a:t> providing services. The person must be eligible for Medicaid at the time services are rendered for you to be reimbursed. </a:t>
            </a:r>
            <a:endParaRPr>
              <a:latin typeface="Aptos" panose="020B0004020202020204" pitchFamily="34" charset="0"/>
            </a:endParaRPr>
          </a:p>
        </p:txBody>
      </p:sp>
      <p:sp>
        <p:nvSpPr>
          <p:cNvPr id="1273" name="Google Shape;1273;p8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82</a:t>
            </a:fld>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1"/>
        <p:cNvGrpSpPr/>
        <p:nvPr/>
      </p:nvGrpSpPr>
      <p:grpSpPr>
        <a:xfrm>
          <a:off x="0" y="0"/>
          <a:ext cx="0" cy="0"/>
          <a:chOff x="0" y="0"/>
          <a:chExt cx="0" cy="0"/>
        </a:xfrm>
      </p:grpSpPr>
      <p:sp>
        <p:nvSpPr>
          <p:cNvPr id="1282" name="Google Shape;1282;p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3" name="Google Shape;1283;p8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Include the member information such as their name, address, and date of birth. </a:t>
            </a:r>
            <a:endParaRPr>
              <a:latin typeface="Aptos" panose="020B0004020202020204" pitchFamily="34" charset="0"/>
            </a:endParaRPr>
          </a:p>
        </p:txBody>
      </p:sp>
      <p:sp>
        <p:nvSpPr>
          <p:cNvPr id="1284" name="Google Shape;1284;p8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83</a:t>
            </a:fld>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0"/>
        <p:cNvGrpSpPr/>
        <p:nvPr/>
      </p:nvGrpSpPr>
      <p:grpSpPr>
        <a:xfrm>
          <a:off x="0" y="0"/>
          <a:ext cx="0" cy="0"/>
          <a:chOff x="0" y="0"/>
          <a:chExt cx="0" cy="0"/>
        </a:xfrm>
      </p:grpSpPr>
      <p:sp>
        <p:nvSpPr>
          <p:cNvPr id="1291" name="Google Shape;1291;p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2" name="Google Shape;1292;p8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You will also need a diagnosis code. These diagnostic codes communicate the condition being treated. </a:t>
            </a:r>
            <a:endParaRPr>
              <a:latin typeface="Aptos" panose="020B0004020202020204" pitchFamily="34" charset="0"/>
            </a:endParaRPr>
          </a:p>
        </p:txBody>
      </p:sp>
      <p:sp>
        <p:nvSpPr>
          <p:cNvPr id="1293" name="Google Shape;1293;p8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84</a:t>
            </a:fld>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9"/>
        <p:cNvGrpSpPr/>
        <p:nvPr/>
      </p:nvGrpSpPr>
      <p:grpSpPr>
        <a:xfrm>
          <a:off x="0" y="0"/>
          <a:ext cx="0" cy="0"/>
          <a:chOff x="0" y="0"/>
          <a:chExt cx="0" cy="0"/>
        </a:xfrm>
      </p:grpSpPr>
      <p:sp>
        <p:nvSpPr>
          <p:cNvPr id="1300" name="Google Shape;1300;p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1" name="Google Shape;1301;p8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latin typeface="Aptos" panose="020B0004020202020204" pitchFamily="34" charset="0"/>
                <a:sym typeface="Arial"/>
              </a:rPr>
              <a:t>Report a diagnosis code of Z33.1 indicating “pregnant state” for prenatal visits and labor and delivery. (1) Report Z39.2 for “routine postpartum follow up” for postpartum visits. </a:t>
            </a:r>
            <a:endParaRPr>
              <a:latin typeface="Aptos" panose="020B0004020202020204" pitchFamily="34" charset="0"/>
            </a:endParaRPr>
          </a:p>
        </p:txBody>
      </p:sp>
      <p:sp>
        <p:nvSpPr>
          <p:cNvPr id="1302" name="Google Shape;1302;p8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85</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0"/>
        <p:cNvGrpSpPr/>
        <p:nvPr/>
      </p:nvGrpSpPr>
      <p:grpSpPr>
        <a:xfrm>
          <a:off x="0" y="0"/>
          <a:ext cx="0" cy="0"/>
          <a:chOff x="0" y="0"/>
          <a:chExt cx="0" cy="0"/>
        </a:xfrm>
      </p:grpSpPr>
      <p:sp>
        <p:nvSpPr>
          <p:cNvPr id="1311" name="Google Shape;1311;p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2" name="Google Shape;1312;p8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Noto Sans Symbols"/>
              <a:buNone/>
            </a:pPr>
            <a:r>
              <a:rPr lang="en-US" sz="1800">
                <a:latin typeface="Aptos" panose="020B0004020202020204" pitchFamily="34" charset="0"/>
                <a:sym typeface="Arial"/>
              </a:rPr>
              <a:t>Include the (pronunciation: hick-picks) HCPCS Code. These procedure codes communicate what services were delivered. </a:t>
            </a:r>
            <a:endParaRPr>
              <a:latin typeface="Aptos" panose="020B0004020202020204" pitchFamily="34" charset="0"/>
            </a:endParaRPr>
          </a:p>
        </p:txBody>
      </p:sp>
      <p:sp>
        <p:nvSpPr>
          <p:cNvPr id="1313" name="Google Shape;1313;p8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86</a:t>
            </a:fld>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9"/>
        <p:cNvGrpSpPr/>
        <p:nvPr/>
      </p:nvGrpSpPr>
      <p:grpSpPr>
        <a:xfrm>
          <a:off x="0" y="0"/>
          <a:ext cx="0" cy="0"/>
          <a:chOff x="0" y="0"/>
          <a:chExt cx="0" cy="0"/>
        </a:xfrm>
      </p:grpSpPr>
      <p:sp>
        <p:nvSpPr>
          <p:cNvPr id="1320" name="Google Shape;1320;p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1" name="Google Shape;1321;p8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latin typeface="Aptos" panose="020B0004020202020204" pitchFamily="34" charset="0"/>
                <a:sym typeface="Arial"/>
              </a:rPr>
              <a:t>Report a HCPCS code of T1032 indicating doula birth worker services for prenatal and postpartum visits. </a:t>
            </a:r>
            <a:endParaRPr>
              <a:latin typeface="Aptos" panose="020B0004020202020204" pitchFamily="34" charset="0"/>
            </a:endParaRPr>
          </a:p>
        </p:txBody>
      </p:sp>
      <p:sp>
        <p:nvSpPr>
          <p:cNvPr id="1322" name="Google Shape;1322;p8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87</a:t>
            </a:fld>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9"/>
        <p:cNvGrpSpPr/>
        <p:nvPr/>
      </p:nvGrpSpPr>
      <p:grpSpPr>
        <a:xfrm>
          <a:off x="0" y="0"/>
          <a:ext cx="0" cy="0"/>
          <a:chOff x="0" y="0"/>
          <a:chExt cx="0" cy="0"/>
        </a:xfrm>
      </p:grpSpPr>
      <p:sp>
        <p:nvSpPr>
          <p:cNvPr id="1330" name="Google Shape;1330;p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1" name="Google Shape;1331;p8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latin typeface="Aptos" panose="020B0004020202020204" pitchFamily="34" charset="0"/>
                <a:sym typeface="Arial"/>
              </a:rPr>
              <a:t>Report a HCPCS code of T1033 indicating doula birth worker services for labor and delivery.</a:t>
            </a:r>
            <a:endParaRPr>
              <a:latin typeface="Aptos" panose="020B0004020202020204" pitchFamily="34" charset="0"/>
            </a:endParaRPr>
          </a:p>
        </p:txBody>
      </p:sp>
      <p:sp>
        <p:nvSpPr>
          <p:cNvPr id="1332" name="Google Shape;1332;p8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88</a:t>
            </a:fld>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0"/>
        <p:cNvGrpSpPr/>
        <p:nvPr/>
      </p:nvGrpSpPr>
      <p:grpSpPr>
        <a:xfrm>
          <a:off x="0" y="0"/>
          <a:ext cx="0" cy="0"/>
          <a:chOff x="0" y="0"/>
          <a:chExt cx="0" cy="0"/>
        </a:xfrm>
      </p:grpSpPr>
      <p:sp>
        <p:nvSpPr>
          <p:cNvPr id="1341" name="Google Shape;1341;p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2" name="Google Shape;1342;p8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Units indicate the number of services represented in the claim. </a:t>
            </a:r>
            <a:endParaRPr>
              <a:latin typeface="Aptos" panose="020B0004020202020204" pitchFamily="34" charset="0"/>
            </a:endParaRPr>
          </a:p>
        </p:txBody>
      </p:sp>
      <p:sp>
        <p:nvSpPr>
          <p:cNvPr id="1343" name="Google Shape;1343;p8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0">
                <a:latin typeface="Aptos" panose="020B0004020202020204" pitchFamily="34" charset="0"/>
                <a:sym typeface="Arial"/>
              </a:rPr>
              <a:t>Some important considerations.</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b="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r>
              <a:rPr lang="en-US" sz="1800" b="0">
                <a:latin typeface="Aptos" panose="020B0004020202020204" pitchFamily="34" charset="0"/>
                <a:sym typeface="Arial"/>
              </a:rPr>
              <a:t>Both prenatal care and postpartum care have individual caps. So, a member cannot forfeit prenatal care for more postpartum care beyond the $300 postpartum cap.</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b="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r>
              <a:rPr lang="en-US" sz="1800" b="0">
                <a:latin typeface="Aptos" panose="020B0004020202020204" pitchFamily="34" charset="0"/>
                <a:sym typeface="Arial"/>
              </a:rPr>
              <a:t>All benefits relate to the member. If more than one doula supports the member, then the combined time across those doulas cannot exceed the caps. </a:t>
            </a:r>
            <a:endParaRPr sz="1800" b="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200"/>
              <a:buFont typeface="Arial"/>
              <a:buNone/>
            </a:pPr>
            <a:endParaRPr sz="1200" b="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200"/>
              <a:buFont typeface="Arial"/>
              <a:buNone/>
            </a:pPr>
            <a:r>
              <a:rPr lang="en-US" sz="1200" b="0">
                <a:latin typeface="Aptos" panose="020B0004020202020204" pitchFamily="34" charset="0"/>
                <a:sym typeface="Arial"/>
              </a:rPr>
              <a:t>The reimbursement per delivery is $900 regardless of how long labor and delivery lasts. The doula and member should discuss expectations and processes should the labor and delivery exceed the time that the doula is able to assist.</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200"/>
              <a:buFont typeface="Arial"/>
              <a:buNone/>
            </a:pPr>
            <a:endParaRPr sz="1200" b="0">
              <a:latin typeface="Aptos" panose="020B0004020202020204" pitchFamily="34" charset="0"/>
              <a:sym typeface="Arial"/>
            </a:endParaRPr>
          </a:p>
          <a:p>
            <a:pPr marL="0" lvl="0" indent="0" algn="l" rtl="0">
              <a:spcBef>
                <a:spcPts val="0"/>
              </a:spcBef>
              <a:spcAft>
                <a:spcPts val="0"/>
              </a:spcAft>
              <a:buNone/>
            </a:pPr>
            <a:endParaRPr>
              <a:latin typeface="Aptos" panose="020B0004020202020204" pitchFamily="34" charset="0"/>
            </a:endParaRPr>
          </a:p>
        </p:txBody>
      </p:sp>
      <p:sp>
        <p:nvSpPr>
          <p:cNvPr id="207" name="Google Shape;207;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9</a:t>
            </a:fld>
            <a:endParaRPr sz="1200" b="0" i="0" u="none" strike="noStrike" cap="none">
              <a:solidFill>
                <a:srgbClr val="000000"/>
              </a:solidFill>
              <a:sym typeface="Arial"/>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p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1" name="Google Shape;1351;p9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latin typeface="Aptos" panose="020B0004020202020204" pitchFamily="34" charset="0"/>
                <a:sym typeface="Arial"/>
              </a:rPr>
              <a:t>Report one unit for </a:t>
            </a:r>
            <a:r>
              <a:rPr lang="en-US" sz="1200" u="sng">
                <a:latin typeface="Aptos" panose="020B0004020202020204" pitchFamily="34" charset="0"/>
                <a:sym typeface="Arial"/>
              </a:rPr>
              <a:t>each 15 minutes</a:t>
            </a:r>
            <a:r>
              <a:rPr lang="en-US" sz="1200">
                <a:latin typeface="Aptos" panose="020B0004020202020204" pitchFamily="34" charset="0"/>
                <a:sym typeface="Arial"/>
              </a:rPr>
              <a:t> of a prenatal or postpartum visit. For example, an hour-long visit is 4 units of 15 minutes. </a:t>
            </a:r>
            <a:endParaRPr>
              <a:latin typeface="Aptos" panose="020B0004020202020204" pitchFamily="34" charset="0"/>
            </a:endParaRPr>
          </a:p>
        </p:txBody>
      </p:sp>
      <p:sp>
        <p:nvSpPr>
          <p:cNvPr id="1352" name="Google Shape;1352;p9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90</a:t>
            </a:fld>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9"/>
        <p:cNvGrpSpPr/>
        <p:nvPr/>
      </p:nvGrpSpPr>
      <p:grpSpPr>
        <a:xfrm>
          <a:off x="0" y="0"/>
          <a:ext cx="0" cy="0"/>
          <a:chOff x="0" y="0"/>
          <a:chExt cx="0" cy="0"/>
        </a:xfrm>
      </p:grpSpPr>
      <p:sp>
        <p:nvSpPr>
          <p:cNvPr id="1360" name="Google Shape;1360;p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1" name="Google Shape;1361;p9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latin typeface="Aptos" panose="020B0004020202020204" pitchFamily="34" charset="0"/>
                <a:sym typeface="Arial"/>
              </a:rPr>
              <a:t>Report one unit for labor and delivery. </a:t>
            </a:r>
            <a:endParaRPr>
              <a:latin typeface="Aptos" panose="020B0004020202020204" pitchFamily="34" charset="0"/>
            </a:endParaRPr>
          </a:p>
        </p:txBody>
      </p:sp>
      <p:sp>
        <p:nvSpPr>
          <p:cNvPr id="1362" name="Google Shape;1362;p9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91</a:t>
            </a:fld>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0"/>
        <p:cNvGrpSpPr/>
        <p:nvPr/>
      </p:nvGrpSpPr>
      <p:grpSpPr>
        <a:xfrm>
          <a:off x="0" y="0"/>
          <a:ext cx="0" cy="0"/>
          <a:chOff x="0" y="0"/>
          <a:chExt cx="0" cy="0"/>
        </a:xfrm>
      </p:grpSpPr>
      <p:sp>
        <p:nvSpPr>
          <p:cNvPr id="1371" name="Google Shape;1371;p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2" name="Google Shape;1372;p9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For labor and delivery services that occur on multiple dates, report only the first day of labor in the claim. </a:t>
            </a:r>
            <a:endParaRPr>
              <a:latin typeface="Aptos" panose="020B0004020202020204" pitchFamily="34" charset="0"/>
            </a:endParaRPr>
          </a:p>
        </p:txBody>
      </p:sp>
      <p:sp>
        <p:nvSpPr>
          <p:cNvPr id="1373" name="Google Shape;1373;p9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92</a:t>
            </a:fld>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1"/>
        <p:cNvGrpSpPr/>
        <p:nvPr/>
      </p:nvGrpSpPr>
      <p:grpSpPr>
        <a:xfrm>
          <a:off x="0" y="0"/>
          <a:ext cx="0" cy="0"/>
          <a:chOff x="0" y="0"/>
          <a:chExt cx="0" cy="0"/>
        </a:xfrm>
      </p:grpSpPr>
      <p:sp>
        <p:nvSpPr>
          <p:cNvPr id="1382" name="Google Shape;1382;p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3" name="Google Shape;1383;p9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The steps to submitting a claim include:</a:t>
            </a:r>
            <a:endParaRPr>
              <a:latin typeface="Aptos" panose="020B0004020202020204" pitchFamily="34" charset="0"/>
            </a:endParaRPr>
          </a:p>
          <a:p>
            <a:pPr marL="0" lvl="0" indent="0" algn="l" rtl="0">
              <a:spcBef>
                <a:spcPts val="0"/>
              </a:spcBef>
              <a:spcAft>
                <a:spcPts val="0"/>
              </a:spcAft>
              <a:buNone/>
            </a:pPr>
            <a:r>
              <a:rPr lang="en-US">
                <a:latin typeface="Aptos" panose="020B0004020202020204" pitchFamily="34" charset="0"/>
              </a:rPr>
              <a:t>	- (1, 2) Logging into the system</a:t>
            </a:r>
            <a:endParaRPr>
              <a:latin typeface="Aptos" panose="020B0004020202020204" pitchFamily="34" charset="0"/>
            </a:endParaRPr>
          </a:p>
          <a:p>
            <a:pPr marL="0" lvl="0" indent="0" algn="l" rtl="0">
              <a:spcBef>
                <a:spcPts val="0"/>
              </a:spcBef>
              <a:spcAft>
                <a:spcPts val="0"/>
              </a:spcAft>
              <a:buNone/>
            </a:pPr>
            <a:r>
              <a:rPr lang="en-US">
                <a:latin typeface="Aptos" panose="020B0004020202020204" pitchFamily="34" charset="0"/>
              </a:rPr>
              <a:t>	- (3, 4) Filling out necessary information</a:t>
            </a:r>
            <a:endParaRPr>
              <a:latin typeface="Aptos" panose="020B0004020202020204" pitchFamily="34" charset="0"/>
            </a:endParaRPr>
          </a:p>
          <a:p>
            <a:pPr marL="0" lvl="0" indent="0" algn="l" rtl="0">
              <a:spcBef>
                <a:spcPts val="0"/>
              </a:spcBef>
              <a:spcAft>
                <a:spcPts val="0"/>
              </a:spcAft>
              <a:buNone/>
            </a:pPr>
            <a:r>
              <a:rPr lang="en-US">
                <a:latin typeface="Aptos" panose="020B0004020202020204" pitchFamily="34" charset="0"/>
              </a:rPr>
              <a:t>	- (5, 6) Navigating between pages of the form</a:t>
            </a:r>
            <a:endParaRPr>
              <a:latin typeface="Aptos" panose="020B0004020202020204" pitchFamily="34" charset="0"/>
            </a:endParaRPr>
          </a:p>
          <a:p>
            <a:pPr marL="0" lvl="0" indent="0" algn="l" rtl="0">
              <a:spcBef>
                <a:spcPts val="0"/>
              </a:spcBef>
              <a:spcAft>
                <a:spcPts val="0"/>
              </a:spcAft>
              <a:buNone/>
            </a:pPr>
            <a:r>
              <a:rPr lang="en-US">
                <a:latin typeface="Aptos" panose="020B0004020202020204" pitchFamily="34" charset="0"/>
              </a:rPr>
              <a:t>	- (7, 8) and submitting the claim </a:t>
            </a:r>
            <a:endParaRPr>
              <a:latin typeface="Aptos" panose="020B0004020202020204" pitchFamily="34" charset="0"/>
            </a:endParaRPr>
          </a:p>
        </p:txBody>
      </p:sp>
      <p:sp>
        <p:nvSpPr>
          <p:cNvPr id="1384" name="Google Shape;1384;p9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93</a:t>
            </a:fld>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7"/>
        <p:cNvGrpSpPr/>
        <p:nvPr/>
      </p:nvGrpSpPr>
      <p:grpSpPr>
        <a:xfrm>
          <a:off x="0" y="0"/>
          <a:ext cx="0" cy="0"/>
          <a:chOff x="0" y="0"/>
          <a:chExt cx="0" cy="0"/>
        </a:xfrm>
      </p:grpSpPr>
      <p:sp>
        <p:nvSpPr>
          <p:cNvPr id="1398" name="Google Shape;1398;p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9" name="Google Shape;1399;p9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latin typeface="Aptos" panose="020B0004020202020204" pitchFamily="34" charset="0"/>
                <a:sym typeface="Arial"/>
              </a:rPr>
              <a:t>After submission you will receive immediate feedback on whether your claim is accepted directly in the Medicaid Provider Web Portal. </a:t>
            </a:r>
            <a:endParaRPr>
              <a:latin typeface="Aptos" panose="020B0004020202020204" pitchFamily="34" charset="0"/>
            </a:endParaRPr>
          </a:p>
        </p:txBody>
      </p:sp>
      <p:sp>
        <p:nvSpPr>
          <p:cNvPr id="1400" name="Google Shape;1400;p9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94</a:t>
            </a:fld>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5"/>
        <p:cNvGrpSpPr/>
        <p:nvPr/>
      </p:nvGrpSpPr>
      <p:grpSpPr>
        <a:xfrm>
          <a:off x="0" y="0"/>
          <a:ext cx="0" cy="0"/>
          <a:chOff x="0" y="0"/>
          <a:chExt cx="0" cy="0"/>
        </a:xfrm>
      </p:grpSpPr>
      <p:sp>
        <p:nvSpPr>
          <p:cNvPr id="1406" name="Google Shape;1406;p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7" name="Google Shape;1407;p9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latin typeface="Aptos" panose="020B0004020202020204" pitchFamily="34" charset="0"/>
                <a:sym typeface="Arial"/>
              </a:rPr>
              <a:t>A </a:t>
            </a:r>
            <a:r>
              <a:rPr lang="en-US" sz="1800" i="1">
                <a:latin typeface="Aptos" panose="020B0004020202020204" pitchFamily="34" charset="0"/>
                <a:sym typeface="Arial"/>
              </a:rPr>
              <a:t>paid</a:t>
            </a:r>
            <a:r>
              <a:rPr lang="en-US" sz="1800">
                <a:latin typeface="Aptos" panose="020B0004020202020204" pitchFamily="34" charset="0"/>
                <a:sym typeface="Arial"/>
              </a:rPr>
              <a:t> status indicates that the claim is complete, does not require additional review, and no further action is necessary on your part. Claims will generally be paid within two weeks of receipt. </a:t>
            </a:r>
            <a:endParaRPr>
              <a:latin typeface="Aptos" panose="020B0004020202020204" pitchFamily="34" charset="0"/>
            </a:endParaRPr>
          </a:p>
        </p:txBody>
      </p:sp>
      <p:sp>
        <p:nvSpPr>
          <p:cNvPr id="1408" name="Google Shape;1408;p9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95</a:t>
            </a:fld>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4"/>
        <p:cNvGrpSpPr/>
        <p:nvPr/>
      </p:nvGrpSpPr>
      <p:grpSpPr>
        <a:xfrm>
          <a:off x="0" y="0"/>
          <a:ext cx="0" cy="0"/>
          <a:chOff x="0" y="0"/>
          <a:chExt cx="0" cy="0"/>
        </a:xfrm>
      </p:grpSpPr>
      <p:sp>
        <p:nvSpPr>
          <p:cNvPr id="1415" name="Google Shape;1415;p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6" name="Google Shape;1416;p9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Arial"/>
              <a:buNone/>
            </a:pPr>
            <a:r>
              <a:rPr lang="en-US" sz="1800">
                <a:latin typeface="Aptos" panose="020B0004020202020204" pitchFamily="34" charset="0"/>
                <a:sym typeface="Arial"/>
              </a:rPr>
              <a:t>A </a:t>
            </a:r>
            <a:r>
              <a:rPr lang="en-US" sz="1800" i="1">
                <a:latin typeface="Aptos" panose="020B0004020202020204" pitchFamily="34" charset="0"/>
                <a:sym typeface="Arial"/>
              </a:rPr>
              <a:t>suspended</a:t>
            </a:r>
            <a:r>
              <a:rPr lang="en-US" sz="1800">
                <a:latin typeface="Aptos" panose="020B0004020202020204" pitchFamily="34" charset="0"/>
                <a:sym typeface="Arial"/>
              </a:rPr>
              <a:t> status means that the claim needs additional manual review by the Fiscal Agent. The claim will advance to “paid” status if subsequent review finds that no additional information is needed. </a:t>
            </a:r>
            <a:endParaRPr>
              <a:latin typeface="Aptos" panose="020B0004020202020204" pitchFamily="34" charset="0"/>
            </a:endParaRPr>
          </a:p>
          <a:p>
            <a:pPr marL="0" marR="0" lvl="0" indent="0" algn="l" rtl="0">
              <a:lnSpc>
                <a:spcPct val="107000"/>
              </a:lnSpc>
              <a:spcBef>
                <a:spcPts val="600"/>
              </a:spcBef>
              <a:spcAft>
                <a:spcPts val="0"/>
              </a:spcAft>
              <a:buNone/>
            </a:pPr>
            <a:endParaRPr sz="1800">
              <a:latin typeface="Aptos" panose="020B0004020202020204" pitchFamily="34" charset="0"/>
              <a:sym typeface="Arial"/>
            </a:endParaRPr>
          </a:p>
        </p:txBody>
      </p:sp>
      <p:sp>
        <p:nvSpPr>
          <p:cNvPr id="1417" name="Google Shape;1417;p9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96</a:t>
            </a:fld>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4"/>
        <p:cNvGrpSpPr/>
        <p:nvPr/>
      </p:nvGrpSpPr>
      <p:grpSpPr>
        <a:xfrm>
          <a:off x="0" y="0"/>
          <a:ext cx="0" cy="0"/>
          <a:chOff x="0" y="0"/>
          <a:chExt cx="0" cy="0"/>
        </a:xfrm>
      </p:grpSpPr>
      <p:sp>
        <p:nvSpPr>
          <p:cNvPr id="1425" name="Google Shape;1425;p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6" name="Google Shape;1426;p9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Arial"/>
              <a:buNone/>
            </a:pPr>
            <a:r>
              <a:rPr lang="en-US" sz="1800">
                <a:latin typeface="Aptos" panose="020B0004020202020204" pitchFamily="34" charset="0"/>
                <a:sym typeface="Arial"/>
              </a:rPr>
              <a:t>A </a:t>
            </a:r>
            <a:r>
              <a:rPr lang="en-US" sz="1800" i="1">
                <a:latin typeface="Aptos" panose="020B0004020202020204" pitchFamily="34" charset="0"/>
                <a:sym typeface="Arial"/>
              </a:rPr>
              <a:t>denied</a:t>
            </a:r>
            <a:r>
              <a:rPr lang="en-US" sz="1800">
                <a:latin typeface="Aptos" panose="020B0004020202020204" pitchFamily="34" charset="0"/>
                <a:sym typeface="Arial"/>
              </a:rPr>
              <a:t> status means that the claim needs additional manual review A </a:t>
            </a:r>
            <a:r>
              <a:rPr lang="en-US" sz="1800" i="1">
                <a:latin typeface="Aptos" panose="020B0004020202020204" pitchFamily="34" charset="0"/>
                <a:sym typeface="Arial"/>
              </a:rPr>
              <a:t>denied</a:t>
            </a:r>
            <a:r>
              <a:rPr lang="en-US" sz="1800">
                <a:latin typeface="Aptos" panose="020B0004020202020204" pitchFamily="34" charset="0"/>
                <a:sym typeface="Arial"/>
              </a:rPr>
              <a:t> claim, either in the initial submission or after review, will be returned to you with the reason for denial. You may resubmit the claim the claim after addressing issues (e.g., missing or incorrect information). </a:t>
            </a:r>
            <a:endParaRPr sz="1800">
              <a:latin typeface="Aptos" panose="020B0004020202020204" pitchFamily="34" charset="0"/>
              <a:sym typeface="Arial"/>
            </a:endParaRPr>
          </a:p>
        </p:txBody>
      </p:sp>
      <p:sp>
        <p:nvSpPr>
          <p:cNvPr id="1427" name="Google Shape;1427;p9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97</a:t>
            </a:fld>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5"/>
        <p:cNvGrpSpPr/>
        <p:nvPr/>
      </p:nvGrpSpPr>
      <p:grpSpPr>
        <a:xfrm>
          <a:off x="0" y="0"/>
          <a:ext cx="0" cy="0"/>
          <a:chOff x="0" y="0"/>
          <a:chExt cx="0" cy="0"/>
        </a:xfrm>
      </p:grpSpPr>
      <p:sp>
        <p:nvSpPr>
          <p:cNvPr id="1436" name="Google Shape;1436;p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7" name="Google Shape;1437;p9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Noto Sans Symbols"/>
              <a:buNone/>
            </a:pPr>
            <a:r>
              <a:rPr lang="en-US" sz="1800" b="1">
                <a:latin typeface="Aptos" panose="020B0004020202020204" pitchFamily="34" charset="0"/>
                <a:sym typeface="Arial"/>
              </a:rPr>
              <a:t>Common reasons for denial include:</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Noto Sans Symbols"/>
              <a:buNone/>
            </a:pPr>
            <a:endParaRPr sz="1800" b="1">
              <a:latin typeface="Aptos" panose="020B0004020202020204" pitchFamily="34" charset="0"/>
              <a:sym typeface="Arial"/>
            </a:endParaRPr>
          </a:p>
          <a:p>
            <a:pPr marL="342900" marR="0" lvl="0" indent="-342900" algn="l" rtl="0">
              <a:lnSpc>
                <a:spcPct val="107000"/>
              </a:lnSpc>
              <a:spcBef>
                <a:spcPts val="600"/>
              </a:spcBef>
              <a:spcAft>
                <a:spcPts val="0"/>
              </a:spcAft>
              <a:buClr>
                <a:schemeClr val="dk1"/>
              </a:buClr>
              <a:buSzPts val="1800"/>
              <a:buFont typeface="Noto Sans Symbols"/>
              <a:buChar char="∙"/>
            </a:pPr>
            <a:r>
              <a:rPr lang="en-US" sz="1800" b="1">
                <a:latin typeface="Aptos" panose="020B0004020202020204" pitchFamily="34" charset="0"/>
                <a:sym typeface="Arial"/>
              </a:rPr>
              <a:t>The Client is not enrolled in Health First Colorado:</a:t>
            </a:r>
            <a:r>
              <a:rPr lang="en-US" sz="1800">
                <a:latin typeface="Aptos" panose="020B0004020202020204" pitchFamily="34" charset="0"/>
                <a:sym typeface="Arial"/>
              </a:rPr>
              <a:t> Check the system to make sure the member is enrolled in Health First Colorado and eligible to receive services </a:t>
            </a:r>
            <a:r>
              <a:rPr lang="en-US" sz="1800" i="1">
                <a:latin typeface="Aptos" panose="020B0004020202020204" pitchFamily="34" charset="0"/>
                <a:sym typeface="Arial"/>
              </a:rPr>
              <a:t>prior to providing services</a:t>
            </a:r>
            <a:r>
              <a:rPr lang="en-US" sz="1800">
                <a:latin typeface="Aptos" panose="020B0004020202020204" pitchFamily="34" charset="0"/>
                <a:sym typeface="Arial"/>
              </a:rPr>
              <a:t>. If the client is not enrolled in Health First Colorado, refer the client to the </a:t>
            </a:r>
            <a:r>
              <a:rPr lang="en-US" sz="1800" u="sng">
                <a:solidFill>
                  <a:srgbClr val="467886"/>
                </a:solidFill>
                <a:latin typeface="Aptos" panose="020B0004020202020204" pitchFamily="34" charset="0"/>
                <a:sym typeface="Arial"/>
                <a:hlinkClick r:id="rId3">
                  <a:extLst>
                    <a:ext uri="{A12FA001-AC4F-418D-AE19-62706E023703}">
                      <ahyp:hlinkClr xmlns:ahyp="http://schemas.microsoft.com/office/drawing/2018/hyperlinkcolor" val="tx"/>
                    </a:ext>
                  </a:extLst>
                </a:hlinkClick>
              </a:rPr>
              <a:t>Colorado PEAK system</a:t>
            </a:r>
            <a:r>
              <a:rPr lang="en-US" sz="1800">
                <a:latin typeface="Aptos" panose="020B0004020202020204" pitchFamily="34" charset="0"/>
                <a:sym typeface="Arial"/>
              </a:rPr>
              <a:t>. Clients can also contact their county government agency, which may have trained enrollment specialists.  </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p:txBody>
      </p:sp>
      <p:sp>
        <p:nvSpPr>
          <p:cNvPr id="1438" name="Google Shape;1438;p9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98</a:t>
            </a:fld>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4"/>
        <p:cNvGrpSpPr/>
        <p:nvPr/>
      </p:nvGrpSpPr>
      <p:grpSpPr>
        <a:xfrm>
          <a:off x="0" y="0"/>
          <a:ext cx="0" cy="0"/>
          <a:chOff x="0" y="0"/>
          <a:chExt cx="0" cy="0"/>
        </a:xfrm>
      </p:grpSpPr>
      <p:sp>
        <p:nvSpPr>
          <p:cNvPr id="1445" name="Google Shape;1445;p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6" name="Google Shape;1446;p9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7000"/>
              </a:lnSpc>
              <a:spcBef>
                <a:spcPts val="0"/>
              </a:spcBef>
              <a:spcAft>
                <a:spcPts val="0"/>
              </a:spcAft>
              <a:buClr>
                <a:schemeClr val="dk1"/>
              </a:buClr>
              <a:buSzPts val="1800"/>
              <a:buFont typeface="Noto Sans Symbols"/>
              <a:buChar char="∙"/>
            </a:pPr>
            <a:r>
              <a:rPr lang="en-US" sz="1800" b="1">
                <a:latin typeface="Aptos" panose="020B0004020202020204" pitchFamily="34" charset="0"/>
                <a:sym typeface="Arial"/>
              </a:rPr>
              <a:t>There may also be a Missing or incorrect Diagnosis Codes or HCPCS Codes:</a:t>
            </a:r>
            <a:r>
              <a:rPr lang="en-US" sz="1800">
                <a:latin typeface="Aptos" panose="020B0004020202020204" pitchFamily="34" charset="0"/>
                <a:sym typeface="Arial"/>
              </a:rPr>
              <a:t> Make sure you use the correct combination of Diagnosis and HCPCS Codes.</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p:txBody>
      </p:sp>
      <p:sp>
        <p:nvSpPr>
          <p:cNvPr id="1447" name="Google Shape;1447;p9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1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17" name="Google Shape;17;p1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18" name="Google Shape;18;p1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Aptos Display" panose="020B00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2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Aptos" panose="020B0004020202020204" pitchFamily="34"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76" name="Google Shape;76;p1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77" name="Google Shape;77;p1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Aptos Display" panose="020B00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Aptos" panose="020B0004020202020204" pitchFamily="34"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82" name="Google Shape;82;p1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83" name="Google Shape;83;p1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1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Aptos Display" panose="020B00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1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Aptos" panose="020B0004020202020204" pitchFamily="34"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1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23" name="Google Shape;23;p1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24" name="Google Shape;24;p1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1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Aptos Display" panose="020B00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1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28" name="Google Shape;28;p1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29" name="Google Shape;29;p1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0"/>
        <p:cNvGrpSpPr/>
        <p:nvPr/>
      </p:nvGrpSpPr>
      <p:grpSpPr>
        <a:xfrm>
          <a:off x="0" y="0"/>
          <a:ext cx="0" cy="0"/>
          <a:chOff x="0" y="0"/>
          <a:chExt cx="0" cy="0"/>
        </a:xfrm>
      </p:grpSpPr>
      <p:sp>
        <p:nvSpPr>
          <p:cNvPr id="31" name="Google Shape;31;p11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atin typeface="Aptos Display" panose="020B00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11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atin typeface="Aptos" panose="020B0004020202020204" pitchFamily="34" charset="0"/>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3" name="Google Shape;33;p1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34" name="Google Shape;34;p1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35" name="Google Shape;35;p1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6"/>
        <p:cNvGrpSpPr/>
        <p:nvPr/>
      </p:nvGrpSpPr>
      <p:grpSpPr>
        <a:xfrm>
          <a:off x="0" y="0"/>
          <a:ext cx="0" cy="0"/>
          <a:chOff x="0" y="0"/>
          <a:chExt cx="0" cy="0"/>
        </a:xfrm>
      </p:grpSpPr>
      <p:sp>
        <p:nvSpPr>
          <p:cNvPr id="37" name="Google Shape;37;p11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atin typeface="Aptos Display" panose="020B00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1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latin typeface="Aptos" panose="020B0004020202020204" pitchFamily="34" charset="0"/>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9" name="Google Shape;39;p1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40" name="Google Shape;40;p1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41" name="Google Shape;41;p1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2"/>
        <p:cNvGrpSpPr/>
        <p:nvPr/>
      </p:nvGrpSpPr>
      <p:grpSpPr>
        <a:xfrm>
          <a:off x="0" y="0"/>
          <a:ext cx="0" cy="0"/>
          <a:chOff x="0" y="0"/>
          <a:chExt cx="0" cy="0"/>
        </a:xfrm>
      </p:grpSpPr>
      <p:sp>
        <p:nvSpPr>
          <p:cNvPr id="43" name="Google Shape;43;p1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Aptos Display" panose="020B00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11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Aptos" panose="020B0004020202020204" pitchFamily="34"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11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Aptos" panose="020B0004020202020204" pitchFamily="34"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47" name="Google Shape;47;p1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48" name="Google Shape;48;p1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9"/>
        <p:cNvGrpSpPr/>
        <p:nvPr/>
      </p:nvGrpSpPr>
      <p:grpSpPr>
        <a:xfrm>
          <a:off x="0" y="0"/>
          <a:ext cx="0" cy="0"/>
          <a:chOff x="0" y="0"/>
          <a:chExt cx="0" cy="0"/>
        </a:xfrm>
      </p:grpSpPr>
      <p:sp>
        <p:nvSpPr>
          <p:cNvPr id="50" name="Google Shape;50;p11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Aptos Display" panose="020B00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1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atin typeface="Aptos" panose="020B0004020202020204" pitchFamily="34" charset="0"/>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 name="Google Shape;52;p11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Aptos" panose="020B0004020202020204" pitchFamily="34"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11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atin typeface="Aptos" panose="020B0004020202020204" pitchFamily="34" charset="0"/>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4" name="Google Shape;54;p11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Aptos" panose="020B0004020202020204" pitchFamily="34"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1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56" name="Google Shape;56;p1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57" name="Google Shape;57;p1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atin typeface="Aptos Display" panose="020B00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1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atin typeface="Aptos" panose="020B0004020202020204" pitchFamily="34" charset="0"/>
              </a:defRPr>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1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atin typeface="Aptos" panose="020B0004020202020204" pitchFamily="34" charset="0"/>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63" name="Google Shape;63;p1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64" name="Google Shape;64;p1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atin typeface="Aptos Display" panose="020B00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20"/>
          <p:cNvSpPr>
            <a:spLocks noGrp="1"/>
          </p:cNvSpPr>
          <p:nvPr>
            <p:ph type="pic" idx="2"/>
          </p:nvPr>
        </p:nvSpPr>
        <p:spPr>
          <a:xfrm>
            <a:off x="5183188" y="987425"/>
            <a:ext cx="6172200" cy="4873625"/>
          </a:xfrm>
          <a:prstGeom prst="rect">
            <a:avLst/>
          </a:prstGeom>
          <a:noFill/>
          <a:ln>
            <a:noFill/>
          </a:ln>
        </p:spPr>
      </p:sp>
      <p:sp>
        <p:nvSpPr>
          <p:cNvPr id="68" name="Google Shape;68;p12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atin typeface="Aptos" panose="020B0004020202020204" pitchFamily="34" charset="0"/>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70" name="Google Shape;70;p1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71" name="Google Shape;71;p1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1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ptos" panose="020B0004020202020204" pitchFamily="34" charset="0"/>
                <a:ea typeface="Aptos" panose="020B0004020202020204" pitchFamily="34" charset="0"/>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en-US"/>
          </a:p>
        </p:txBody>
      </p:sp>
      <p:sp>
        <p:nvSpPr>
          <p:cNvPr id="13" name="Google Shape;13;p1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ptos" panose="020B0004020202020204" pitchFamily="34" charset="0"/>
                <a:ea typeface="Aptos" panose="020B0004020202020204" pitchFamily="34" charset="0"/>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en-US"/>
          </a:p>
        </p:txBody>
      </p:sp>
      <p:sp>
        <p:nvSpPr>
          <p:cNvPr id="14" name="Google Shape;14;p1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ptos" panose="020B0004020202020204" pitchFamily="34" charset="0"/>
                <a:ea typeface="Aptos" panose="020B0004020202020204" pitchFamily="34" charset="0"/>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fld id="{00000000-1234-1234-1234-123412341234}" type="slidenum">
              <a:rPr lang="en-US" smtClean="0"/>
              <a:pPr/>
              <a:t>‹#›</a:t>
            </a:fld>
            <a:endParaRPr lang="en-US"/>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ptos Display" panose="020B0004020202020204" pitchFamily="34" charset="0"/>
          <a:ea typeface="Aptos Display" panose="020B0004020202020204" pitchFamily="34"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ptos" panose="020B0004020202020204" pitchFamily="34" charset="0"/>
          <a:ea typeface="Aptos" panose="020B0004020202020204" pitchFamily="34"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4.png"/></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104.xml"/><Relationship Id="rId2" Type="http://schemas.openxmlformats.org/officeDocument/2006/relationships/slideLayout" Target="../slideLayouts/slideLayout3.xml"/><Relationship Id="rId1" Type="http://schemas.openxmlformats.org/officeDocument/2006/relationships/tags" Target="../tags/tag39.xml"/><Relationship Id="rId5" Type="http://schemas.openxmlformats.org/officeDocument/2006/relationships/image" Target="../media/image108.png"/><Relationship Id="rId4" Type="http://schemas.openxmlformats.org/officeDocument/2006/relationships/hyperlink" Target="https://hcpf.colorado.gov/prov-maintenance" TargetMode="External"/></Relationships>
</file>

<file path=ppt/slides/_rels/slide105.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105.xml"/><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06.xml"/><Relationship Id="rId1" Type="http://schemas.openxmlformats.org/officeDocument/2006/relationships/slideLayout" Target="../slideLayouts/slideLayout3.xml"/><Relationship Id="rId4" Type="http://schemas.openxmlformats.org/officeDocument/2006/relationships/image" Target="../media/image111.png"/></Relationships>
</file>

<file path=ppt/slides/_rels/slide107.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107.xml"/><Relationship Id="rId1" Type="http://schemas.openxmlformats.org/officeDocument/2006/relationships/slideLayout" Target="../slideLayouts/slideLayout3.xml"/><Relationship Id="rId6" Type="http://schemas.openxmlformats.org/officeDocument/2006/relationships/image" Target="../media/image114.png"/><Relationship Id="rId5" Type="http://schemas.openxmlformats.org/officeDocument/2006/relationships/image" Target="../media/image18.png"/><Relationship Id="rId4" Type="http://schemas.openxmlformats.org/officeDocument/2006/relationships/image" Target="../media/image113.png"/></Relationships>
</file>

<file path=ppt/slides/_rels/slide108.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08.xml"/><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109.xml"/><Relationship Id="rId2" Type="http://schemas.openxmlformats.org/officeDocument/2006/relationships/slideLayout" Target="../slideLayouts/slideLayout3.xml"/><Relationship Id="rId1" Type="http://schemas.openxmlformats.org/officeDocument/2006/relationships/tags" Target="../tags/tag40.xml"/><Relationship Id="rId5" Type="http://schemas.openxmlformats.org/officeDocument/2006/relationships/image" Target="../media/image109.jpe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110.xml"/><Relationship Id="rId2" Type="http://schemas.openxmlformats.org/officeDocument/2006/relationships/slideLayout" Target="../slideLayouts/slideLayout3.xml"/><Relationship Id="rId1" Type="http://schemas.openxmlformats.org/officeDocument/2006/relationships/tags" Target="../tags/tag41.xml"/><Relationship Id="rId5" Type="http://schemas.openxmlformats.org/officeDocument/2006/relationships/image" Target="../media/image117.png"/><Relationship Id="rId4" Type="http://schemas.openxmlformats.org/officeDocument/2006/relationships/image" Target="../media/image11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audio" Target="../media/media1.m4a"/><Relationship Id="rId7" Type="http://schemas.openxmlformats.org/officeDocument/2006/relationships/image" Target="../media/image15.png"/><Relationship Id="rId2" Type="http://schemas.microsoft.com/office/2007/relationships/media" Target="../media/media1.m4a"/><Relationship Id="rId1" Type="http://schemas.openxmlformats.org/officeDocument/2006/relationships/tags" Target="../tags/tag9.xml"/><Relationship Id="rId6" Type="http://schemas.openxmlformats.org/officeDocument/2006/relationships/image" Target="../media/image11.png"/><Relationship Id="rId5" Type="http://schemas.openxmlformats.org/officeDocument/2006/relationships/notesSlide" Target="../notesSlides/notesSlide18.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13.xml"/><Relationship Id="rId5" Type="http://schemas.openxmlformats.org/officeDocument/2006/relationships/image" Target="../media/image11.png"/><Relationship Id="rId4" Type="http://schemas.openxmlformats.org/officeDocument/2006/relationships/hyperlink" Target="mailto:customerservice@npinumerator.com"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18.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18.xml"/><Relationship Id="rId5" Type="http://schemas.openxmlformats.org/officeDocument/2006/relationships/image" Target="../media/image18.png"/><Relationship Id="rId4" Type="http://schemas.openxmlformats.org/officeDocument/2006/relationships/image" Target="../media/image24.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30.png"/></Relationships>
</file>

<file path=ppt/slides/_rels/slide4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8.png"/><Relationship Id="rId4" Type="http://schemas.openxmlformats.org/officeDocument/2006/relationships/image" Target="../media/image32.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33.png"/></Relationships>
</file>

<file path=ppt/slides/_rels/slide43.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4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4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32.png"/></Relationships>
</file>

<file path=ppt/slides/_rels/slide46.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slideLayout" Target="../slideLayouts/slideLayout2.xml"/><Relationship Id="rId7" Type="http://schemas.openxmlformats.org/officeDocument/2006/relationships/image" Target="../media/image30.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32.png"/><Relationship Id="rId5" Type="http://schemas.openxmlformats.org/officeDocument/2006/relationships/image" Target="../media/image39.png"/><Relationship Id="rId4" Type="http://schemas.openxmlformats.org/officeDocument/2006/relationships/notesSlide" Target="../notesSlides/notesSlide46.xml"/><Relationship Id="rId9" Type="http://schemas.openxmlformats.org/officeDocument/2006/relationships/image" Target="../media/image15.png"/></Relationships>
</file>

<file path=ppt/slides/_rels/slide47.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2.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41.png"/><Relationship Id="rId4" Type="http://schemas.openxmlformats.org/officeDocument/2006/relationships/image" Target="../media/image30.png"/></Relationships>
</file>

<file path=ppt/slides/_rels/slide4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4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hyperlink" Target="https://co4kids.org/child-abuse-prevention/mandatory-reporters/" TargetMode="Externa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3.xml"/><Relationship Id="rId1" Type="http://schemas.openxmlformats.org/officeDocument/2006/relationships/tags" Target="../tags/tag21.xml"/><Relationship Id="rId4" Type="http://schemas.openxmlformats.org/officeDocument/2006/relationships/image" Target="../media/image47.png"/></Relationships>
</file>

<file path=ppt/slides/_rels/slide5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5.xml"/><Relationship Id="rId1" Type="http://schemas.openxmlformats.org/officeDocument/2006/relationships/slideLayout" Target="../slideLayouts/slideLayout3.xml"/><Relationship Id="rId4" Type="http://schemas.openxmlformats.org/officeDocument/2006/relationships/image" Target="../media/image50.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3.xml"/><Relationship Id="rId1" Type="http://schemas.openxmlformats.org/officeDocument/2006/relationships/tags" Target="../tags/tag22.xml"/><Relationship Id="rId6" Type="http://schemas.openxmlformats.org/officeDocument/2006/relationships/image" Target="../media/image49.png"/><Relationship Id="rId5" Type="http://schemas.openxmlformats.org/officeDocument/2006/relationships/image" Target="../media/image52.jpeg"/><Relationship Id="rId4" Type="http://schemas.openxmlformats.org/officeDocument/2006/relationships/image" Target="../media/image51.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7" Type="http://schemas.openxmlformats.org/officeDocument/2006/relationships/image" Target="../media/image55.png"/><Relationship Id="rId2" Type="http://schemas.openxmlformats.org/officeDocument/2006/relationships/slideLayout" Target="../slideLayouts/slideLayout3.xml"/><Relationship Id="rId1" Type="http://schemas.openxmlformats.org/officeDocument/2006/relationships/tags" Target="../tags/tag23.xml"/><Relationship Id="rId6" Type="http://schemas.openxmlformats.org/officeDocument/2006/relationships/image" Target="../media/image51.png"/><Relationship Id="rId5" Type="http://schemas.openxmlformats.org/officeDocument/2006/relationships/image" Target="../media/image54.png"/><Relationship Id="rId4" Type="http://schemas.openxmlformats.org/officeDocument/2006/relationships/image" Target="../media/image53.png"/></Relationships>
</file>

<file path=ppt/slides/_rels/slide58.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png"/><Relationship Id="rId3" Type="http://schemas.openxmlformats.org/officeDocument/2006/relationships/notesSlide" Target="../notesSlides/notesSlide58.xml"/><Relationship Id="rId7" Type="http://schemas.openxmlformats.org/officeDocument/2006/relationships/image" Target="../media/image56.png"/><Relationship Id="rId12" Type="http://schemas.openxmlformats.org/officeDocument/2006/relationships/image" Target="../media/image61.png"/><Relationship Id="rId2" Type="http://schemas.openxmlformats.org/officeDocument/2006/relationships/slideLayout" Target="../slideLayouts/slideLayout3.xml"/><Relationship Id="rId1" Type="http://schemas.openxmlformats.org/officeDocument/2006/relationships/tags" Target="../tags/tag24.xml"/><Relationship Id="rId6" Type="http://schemas.openxmlformats.org/officeDocument/2006/relationships/image" Target="../media/image49.png"/><Relationship Id="rId11" Type="http://schemas.openxmlformats.org/officeDocument/2006/relationships/image" Target="../media/image60.png"/><Relationship Id="rId5" Type="http://schemas.openxmlformats.org/officeDocument/2006/relationships/image" Target="../media/image53.png"/><Relationship Id="rId10" Type="http://schemas.openxmlformats.org/officeDocument/2006/relationships/image" Target="../media/image59.png"/><Relationship Id="rId4" Type="http://schemas.openxmlformats.org/officeDocument/2006/relationships/image" Target="../media/image52.jpeg"/><Relationship Id="rId9" Type="http://schemas.openxmlformats.org/officeDocument/2006/relationships/image" Target="../media/image58.png"/></Relationships>
</file>

<file path=ppt/slides/_rels/slide5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9.xml"/><Relationship Id="rId1" Type="http://schemas.openxmlformats.org/officeDocument/2006/relationships/slideLayout" Target="../slideLayouts/slideLayout3.xml"/><Relationship Id="rId4" Type="http://schemas.openxmlformats.org/officeDocument/2006/relationships/image" Target="../media/image64.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3.xml"/><Relationship Id="rId1" Type="http://schemas.openxmlformats.org/officeDocument/2006/relationships/tags" Target="../tags/tag25.xml"/><Relationship Id="rId5" Type="http://schemas.openxmlformats.org/officeDocument/2006/relationships/image" Target="../media/image66.png"/><Relationship Id="rId4" Type="http://schemas.openxmlformats.org/officeDocument/2006/relationships/image" Target="../media/image65.png"/></Relationships>
</file>

<file path=ppt/slides/_rels/slide61.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notesSlide" Target="../notesSlides/notesSlide61.xml"/><Relationship Id="rId7" Type="http://schemas.openxmlformats.org/officeDocument/2006/relationships/image" Target="../media/image70.png"/><Relationship Id="rId2" Type="http://schemas.openxmlformats.org/officeDocument/2006/relationships/slideLayout" Target="../slideLayouts/slideLayout3.xml"/><Relationship Id="rId1" Type="http://schemas.openxmlformats.org/officeDocument/2006/relationships/tags" Target="../tags/tag26.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 Id="rId9" Type="http://schemas.openxmlformats.org/officeDocument/2006/relationships/image" Target="../media/image72.png"/></Relationships>
</file>

<file path=ppt/slides/_rels/slide62.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notesSlide" Target="../notesSlides/notesSlide62.xml"/><Relationship Id="rId7" Type="http://schemas.openxmlformats.org/officeDocument/2006/relationships/image" Target="../media/image76.png"/><Relationship Id="rId2" Type="http://schemas.openxmlformats.org/officeDocument/2006/relationships/slideLayout" Target="../slideLayouts/slideLayout3.xml"/><Relationship Id="rId1" Type="http://schemas.openxmlformats.org/officeDocument/2006/relationships/tags" Target="../tags/tag27.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6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3.xml"/><Relationship Id="rId1" Type="http://schemas.openxmlformats.org/officeDocument/2006/relationships/tags" Target="../tags/tag28.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7" Type="http://schemas.openxmlformats.org/officeDocument/2006/relationships/image" Target="../media/image83.png"/><Relationship Id="rId2" Type="http://schemas.openxmlformats.org/officeDocument/2006/relationships/slideLayout" Target="../slideLayouts/slideLayout3.xml"/><Relationship Id="rId1" Type="http://schemas.openxmlformats.org/officeDocument/2006/relationships/tags" Target="../tags/tag29.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1.xml"/><Relationship Id="rId1" Type="http://schemas.openxmlformats.org/officeDocument/2006/relationships/tags" Target="../tags/tag30.xml"/><Relationship Id="rId4" Type="http://schemas.openxmlformats.org/officeDocument/2006/relationships/image" Target="../media/image84.pn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3.xml"/><Relationship Id="rId1" Type="http://schemas.openxmlformats.org/officeDocument/2006/relationships/tags" Target="../tags/tag31.xml"/><Relationship Id="rId5" Type="http://schemas.openxmlformats.org/officeDocument/2006/relationships/image" Target="../media/image86.png"/><Relationship Id="rId4" Type="http://schemas.openxmlformats.org/officeDocument/2006/relationships/image" Target="../media/image85.png"/></Relationships>
</file>

<file path=ppt/slides/_rels/slide69.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notesSlide" Target="../notesSlides/notesSlide69.xml"/><Relationship Id="rId7" Type="http://schemas.openxmlformats.org/officeDocument/2006/relationships/image" Target="../media/image90.png"/><Relationship Id="rId2" Type="http://schemas.openxmlformats.org/officeDocument/2006/relationships/slideLayout" Target="../slideLayouts/slideLayout3.xml"/><Relationship Id="rId1" Type="http://schemas.openxmlformats.org/officeDocument/2006/relationships/tags" Target="../tags/tag32.xml"/><Relationship Id="rId6" Type="http://schemas.openxmlformats.org/officeDocument/2006/relationships/image" Target="../media/image89.png"/><Relationship Id="rId11" Type="http://schemas.openxmlformats.org/officeDocument/2006/relationships/comments" Target="../comments/comment1.xml"/><Relationship Id="rId5" Type="http://schemas.openxmlformats.org/officeDocument/2006/relationships/image" Target="../media/image88.png"/><Relationship Id="rId10" Type="http://schemas.openxmlformats.org/officeDocument/2006/relationships/image" Target="../media/image93.png"/><Relationship Id="rId4" Type="http://schemas.openxmlformats.org/officeDocument/2006/relationships/image" Target="../media/image87.png"/><Relationship Id="rId9" Type="http://schemas.openxmlformats.org/officeDocument/2006/relationships/image" Target="../media/image9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5.png"/></Relationships>
</file>

<file path=ppt/slides/_rels/slide7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3.xml"/><Relationship Id="rId1" Type="http://schemas.openxmlformats.org/officeDocument/2006/relationships/tags" Target="../tags/tag33.xml"/><Relationship Id="rId5" Type="http://schemas.openxmlformats.org/officeDocument/2006/relationships/image" Target="../media/image97.png"/><Relationship Id="rId4" Type="http://schemas.openxmlformats.org/officeDocument/2006/relationships/image" Target="../media/image96.pn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3.xml"/><Relationship Id="rId1" Type="http://schemas.openxmlformats.org/officeDocument/2006/relationships/tags" Target="../tags/tag34.xml"/><Relationship Id="rId5" Type="http://schemas.openxmlformats.org/officeDocument/2006/relationships/image" Target="../media/image99.png"/><Relationship Id="rId4" Type="http://schemas.openxmlformats.org/officeDocument/2006/relationships/image" Target="../media/image98.png"/></Relationships>
</file>

<file path=ppt/slides/_rels/slide74.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notesSlide" Target="../notesSlides/notesSlide74.xml"/><Relationship Id="rId7" Type="http://schemas.openxmlformats.org/officeDocument/2006/relationships/image" Target="../media/image103.png"/><Relationship Id="rId2" Type="http://schemas.openxmlformats.org/officeDocument/2006/relationships/slideLayout" Target="../slideLayouts/slideLayout3.xml"/><Relationship Id="rId1" Type="http://schemas.openxmlformats.org/officeDocument/2006/relationships/tags" Target="../tags/tag35.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 Id="rId9" Type="http://schemas.openxmlformats.org/officeDocument/2006/relationships/image" Target="../media/image105.png"/></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5.png"/><Relationship Id="rId4"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5.png"/><Relationship Id="rId5" Type="http://schemas.openxmlformats.org/officeDocument/2006/relationships/image" Target="../media/image107.png"/><Relationship Id="rId4"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pic>
        <p:nvPicPr>
          <p:cNvPr id="90" name="Google Shape;90;p1" descr="A close-up of a blue and white logo&#10;&#10;Description automatically generated"/>
          <p:cNvPicPr preferRelativeResize="0"/>
          <p:nvPr/>
        </p:nvPicPr>
        <p:blipFill rotWithShape="1">
          <a:blip r:embed="rId3">
            <a:alphaModFix/>
          </a:blip>
          <a:srcRect/>
          <a:stretch/>
        </p:blipFill>
        <p:spPr>
          <a:xfrm>
            <a:off x="0" y="30996"/>
            <a:ext cx="12192000" cy="68580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27071"/>
    </mc:Choice>
    <mc:Fallback xmlns="">
      <p:transition spd="slow" advTm="27071"/>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229"/>
        <p:cNvGrpSpPr/>
        <p:nvPr/>
      </p:nvGrpSpPr>
      <p:grpSpPr>
        <a:xfrm>
          <a:off x="0" y="0"/>
          <a:ext cx="0" cy="0"/>
          <a:chOff x="0" y="0"/>
          <a:chExt cx="0" cy="0"/>
        </a:xfrm>
      </p:grpSpPr>
      <p:sp>
        <p:nvSpPr>
          <p:cNvPr id="230" name="Google Shape;230;p10"/>
          <p:cNvSpPr/>
          <p:nvPr/>
        </p:nvSpPr>
        <p:spPr>
          <a:xfrm>
            <a:off x="1537418" y="2596462"/>
            <a:ext cx="3486975" cy="348697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31" name="Google Shape;231;p10"/>
          <p:cNvSpPr/>
          <p:nvPr/>
        </p:nvSpPr>
        <p:spPr>
          <a:xfrm>
            <a:off x="7250217" y="852975"/>
            <a:ext cx="3486975" cy="348697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32" name="Google Shape;232;p10"/>
          <p:cNvSpPr txBox="1">
            <a:spLocks noGrp="1"/>
          </p:cNvSpPr>
          <p:nvPr>
            <p:ph type="title"/>
          </p:nvPr>
        </p:nvSpPr>
        <p:spPr>
          <a:xfrm>
            <a:off x="405366" y="852975"/>
            <a:ext cx="5805992" cy="151299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2800"/>
              <a:buFont typeface="Play"/>
              <a:buNone/>
            </a:pPr>
            <a:r>
              <a:rPr lang="en-US" sz="2800"/>
              <a:t>Prenatal and postpartum care can be provided via telehealth </a:t>
            </a:r>
            <a:endParaRPr/>
          </a:p>
        </p:txBody>
      </p:sp>
      <p:grpSp>
        <p:nvGrpSpPr>
          <p:cNvPr id="233" name="Google Shape;233;p10"/>
          <p:cNvGrpSpPr/>
          <p:nvPr/>
        </p:nvGrpSpPr>
        <p:grpSpPr>
          <a:xfrm>
            <a:off x="1969115" y="3405657"/>
            <a:ext cx="2623580" cy="2230534"/>
            <a:chOff x="1608528" y="2457404"/>
            <a:chExt cx="3541889" cy="3011269"/>
          </a:xfrm>
        </p:grpSpPr>
        <p:sp>
          <p:nvSpPr>
            <p:cNvPr id="234" name="Google Shape;234;p10"/>
            <p:cNvSpPr/>
            <p:nvPr/>
          </p:nvSpPr>
          <p:spPr>
            <a:xfrm>
              <a:off x="3104866" y="4876800"/>
              <a:ext cx="552734" cy="534537"/>
            </a:xfrm>
            <a:prstGeom prst="rect">
              <a:avLst/>
            </a:prstGeom>
            <a:solidFill>
              <a:srgbClr val="1A307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35" name="Google Shape;235;p10"/>
            <p:cNvSpPr/>
            <p:nvPr/>
          </p:nvSpPr>
          <p:spPr>
            <a:xfrm>
              <a:off x="1670304" y="2511552"/>
              <a:ext cx="3401568" cy="2365248"/>
            </a:xfrm>
            <a:prstGeom prst="roundRect">
              <a:avLst>
                <a:gd name="adj" fmla="val 3507"/>
              </a:avLst>
            </a:prstGeom>
            <a:solidFill>
              <a:srgbClr val="33478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36" name="Google Shape;236;p10"/>
            <p:cNvSpPr/>
            <p:nvPr/>
          </p:nvSpPr>
          <p:spPr>
            <a:xfrm>
              <a:off x="1890215" y="2747300"/>
              <a:ext cx="2988860" cy="1913410"/>
            </a:xfrm>
            <a:prstGeom prst="rect">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grpSp>
          <p:nvGrpSpPr>
            <p:cNvPr id="237" name="Google Shape;237;p10" descr="Monitor outline"/>
            <p:cNvGrpSpPr/>
            <p:nvPr/>
          </p:nvGrpSpPr>
          <p:grpSpPr>
            <a:xfrm>
              <a:off x="1608528" y="2457404"/>
              <a:ext cx="3541889" cy="3011269"/>
              <a:chOff x="1878189" y="2338563"/>
              <a:chExt cx="3541889" cy="3011269"/>
            </a:xfrm>
          </p:grpSpPr>
          <p:sp>
            <p:nvSpPr>
              <p:cNvPr id="238" name="Google Shape;238;p10"/>
              <p:cNvSpPr/>
              <p:nvPr/>
            </p:nvSpPr>
            <p:spPr>
              <a:xfrm>
                <a:off x="1878189" y="2338563"/>
                <a:ext cx="3541889" cy="3011269"/>
              </a:xfrm>
              <a:custGeom>
                <a:avLst/>
                <a:gdLst/>
                <a:ahLst/>
                <a:cxnLst/>
                <a:rect l="l" t="t" r="r" b="b"/>
                <a:pathLst>
                  <a:path w="3541889" h="3011269" extrusionOk="0">
                    <a:moveTo>
                      <a:pt x="3364795" y="0"/>
                    </a:moveTo>
                    <a:lnTo>
                      <a:pt x="177094" y="0"/>
                    </a:lnTo>
                    <a:cubicBezTo>
                      <a:pt x="79409" y="292"/>
                      <a:pt x="292" y="79409"/>
                      <a:pt x="0" y="177094"/>
                    </a:cubicBezTo>
                    <a:lnTo>
                      <a:pt x="0" y="2302892"/>
                    </a:lnTo>
                    <a:cubicBezTo>
                      <a:pt x="316" y="2400569"/>
                      <a:pt x="79419" y="2479672"/>
                      <a:pt x="177094" y="2479987"/>
                    </a:cubicBezTo>
                    <a:lnTo>
                      <a:pt x="1461029" y="2479987"/>
                    </a:lnTo>
                    <a:lnTo>
                      <a:pt x="1461029" y="2922723"/>
                    </a:lnTo>
                    <a:lnTo>
                      <a:pt x="974020" y="2922723"/>
                    </a:lnTo>
                    <a:lnTo>
                      <a:pt x="974020" y="3011270"/>
                    </a:lnTo>
                    <a:lnTo>
                      <a:pt x="2567870" y="3011270"/>
                    </a:lnTo>
                    <a:lnTo>
                      <a:pt x="2567870" y="2922723"/>
                    </a:lnTo>
                    <a:lnTo>
                      <a:pt x="2080860" y="2922723"/>
                    </a:lnTo>
                    <a:lnTo>
                      <a:pt x="2080860" y="2479987"/>
                    </a:lnTo>
                    <a:lnTo>
                      <a:pt x="3364795" y="2479987"/>
                    </a:lnTo>
                    <a:cubicBezTo>
                      <a:pt x="3462471" y="2479672"/>
                      <a:pt x="3541575" y="2400569"/>
                      <a:pt x="3541889" y="2302892"/>
                    </a:cubicBezTo>
                    <a:lnTo>
                      <a:pt x="3541889" y="177094"/>
                    </a:lnTo>
                    <a:cubicBezTo>
                      <a:pt x="3541597" y="79409"/>
                      <a:pt x="3462480" y="292"/>
                      <a:pt x="3364795" y="0"/>
                    </a:cubicBezTo>
                    <a:close/>
                    <a:moveTo>
                      <a:pt x="1992313" y="2922900"/>
                    </a:moveTo>
                    <a:lnTo>
                      <a:pt x="1549577" y="2922900"/>
                    </a:lnTo>
                    <a:lnTo>
                      <a:pt x="1549577" y="2480164"/>
                    </a:lnTo>
                    <a:lnTo>
                      <a:pt x="1992313" y="2480164"/>
                    </a:lnTo>
                    <a:close/>
                    <a:moveTo>
                      <a:pt x="3453342" y="2303069"/>
                    </a:moveTo>
                    <a:cubicBezTo>
                      <a:pt x="3453342" y="2351974"/>
                      <a:pt x="3413699" y="2391616"/>
                      <a:pt x="3364795" y="2391616"/>
                    </a:cubicBezTo>
                    <a:lnTo>
                      <a:pt x="177094" y="2391616"/>
                    </a:lnTo>
                    <a:cubicBezTo>
                      <a:pt x="128190" y="2391616"/>
                      <a:pt x="88547" y="2351974"/>
                      <a:pt x="88547" y="2303069"/>
                    </a:cubicBezTo>
                    <a:lnTo>
                      <a:pt x="88547" y="177094"/>
                    </a:lnTo>
                    <a:cubicBezTo>
                      <a:pt x="88547" y="128190"/>
                      <a:pt x="128190" y="88547"/>
                      <a:pt x="177094" y="88547"/>
                    </a:cubicBezTo>
                    <a:lnTo>
                      <a:pt x="3364795" y="88547"/>
                    </a:lnTo>
                    <a:cubicBezTo>
                      <a:pt x="3413699" y="88547"/>
                      <a:pt x="3453342" y="128190"/>
                      <a:pt x="3453342" y="177094"/>
                    </a:cubicBezTo>
                    <a:close/>
                  </a:path>
                </a:pathLst>
              </a:custGeom>
              <a:solidFill>
                <a:srgbClr val="1A307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sp>
            <p:nvSpPr>
              <p:cNvPr id="239" name="Google Shape;239;p10"/>
              <p:cNvSpPr/>
              <p:nvPr/>
            </p:nvSpPr>
            <p:spPr>
              <a:xfrm>
                <a:off x="2099557" y="2559931"/>
                <a:ext cx="3099153" cy="2037206"/>
              </a:xfrm>
              <a:custGeom>
                <a:avLst/>
                <a:gdLst/>
                <a:ahLst/>
                <a:cxnLst/>
                <a:rect l="l" t="t" r="r" b="b"/>
                <a:pathLst>
                  <a:path w="3099153" h="2037206" extrusionOk="0">
                    <a:moveTo>
                      <a:pt x="88547" y="0"/>
                    </a:moveTo>
                    <a:lnTo>
                      <a:pt x="0" y="0"/>
                    </a:lnTo>
                    <a:lnTo>
                      <a:pt x="0" y="2037206"/>
                    </a:lnTo>
                    <a:lnTo>
                      <a:pt x="3099153" y="2037206"/>
                    </a:lnTo>
                    <a:lnTo>
                      <a:pt x="3099153" y="0"/>
                    </a:lnTo>
                    <a:lnTo>
                      <a:pt x="88547" y="0"/>
                    </a:lnTo>
                    <a:close/>
                    <a:moveTo>
                      <a:pt x="3010606" y="1948659"/>
                    </a:moveTo>
                    <a:lnTo>
                      <a:pt x="88547" y="1948659"/>
                    </a:lnTo>
                    <a:lnTo>
                      <a:pt x="88547" y="88547"/>
                    </a:lnTo>
                    <a:lnTo>
                      <a:pt x="3010606" y="88547"/>
                    </a:lnTo>
                    <a:close/>
                  </a:path>
                </a:pathLst>
              </a:custGeom>
              <a:solidFill>
                <a:srgbClr val="1A307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grpSp>
      </p:grpSp>
      <p:sp>
        <p:nvSpPr>
          <p:cNvPr id="240" name="Google Shape;240;p10"/>
          <p:cNvSpPr txBox="1"/>
          <p:nvPr/>
        </p:nvSpPr>
        <p:spPr>
          <a:xfrm>
            <a:off x="6458525" y="4879564"/>
            <a:ext cx="5070358" cy="1273586"/>
          </a:xfrm>
          <a:prstGeom prst="rect">
            <a:avLst/>
          </a:prstGeom>
          <a:noFill/>
          <a:ln>
            <a:noFill/>
          </a:ln>
        </p:spPr>
        <p:txBody>
          <a:bodyPr spcFirstLastPara="1" wrap="square" lIns="91425" tIns="45700" rIns="91425" bIns="45700" anchor="ctr" anchorCtr="0">
            <a:normAutofit fontScale="97500"/>
          </a:bodyPr>
          <a:lstStyle/>
          <a:p>
            <a:pPr marL="0" marR="0" lvl="0" indent="0" algn="ctr" rtl="0">
              <a:lnSpc>
                <a:spcPct val="90000"/>
              </a:lnSpc>
              <a:spcBef>
                <a:spcPts val="0"/>
              </a:spcBef>
              <a:spcAft>
                <a:spcPts val="0"/>
              </a:spcAft>
              <a:buClr>
                <a:schemeClr val="dk1"/>
              </a:buClr>
              <a:buSzPct val="100000"/>
              <a:buFont typeface="Play"/>
              <a:buNone/>
            </a:pPr>
            <a:r>
              <a:rPr lang="en-US" sz="2800">
                <a:solidFill>
                  <a:schemeClr val="dk1"/>
                </a:solidFill>
                <a:latin typeface="Aptos Display" panose="020B0004020202020204" pitchFamily="34" charset="0"/>
                <a:ea typeface="Play"/>
                <a:cs typeface="Play"/>
                <a:sym typeface="Play"/>
              </a:rPr>
              <a:t>Labor and delivery support can only be provided in-person </a:t>
            </a:r>
            <a:endParaRPr>
              <a:latin typeface="Aptos" panose="020B0004020202020204" pitchFamily="34" charset="0"/>
            </a:endParaRPr>
          </a:p>
        </p:txBody>
      </p:sp>
      <p:pic>
        <p:nvPicPr>
          <p:cNvPr id="241" name="Google Shape;241;p10"/>
          <p:cNvPicPr preferRelativeResize="0"/>
          <p:nvPr/>
        </p:nvPicPr>
        <p:blipFill rotWithShape="1">
          <a:blip r:embed="rId4">
            <a:alphaModFix/>
          </a:blip>
          <a:srcRect/>
          <a:stretch/>
        </p:blipFill>
        <p:spPr>
          <a:xfrm>
            <a:off x="7030980" y="1220157"/>
            <a:ext cx="3949831" cy="3119793"/>
          </a:xfrm>
          <a:prstGeom prst="rect">
            <a:avLst/>
          </a:prstGeom>
          <a:noFill/>
          <a:ln>
            <a:noFill/>
          </a:ln>
        </p:spPr>
      </p:pic>
      <p:sp>
        <p:nvSpPr>
          <p:cNvPr id="242" name="Google Shape;242;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3313"/>
    </mc:Choice>
    <mc:Fallback xmlns="">
      <p:transition spd="slow" advTm="2331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2"/>
                                        </p:tgtEl>
                                        <p:attrNameLst>
                                          <p:attrName>style.visibility</p:attrName>
                                        </p:attrNameLst>
                                      </p:cBhvr>
                                      <p:to>
                                        <p:strVal val="visible"/>
                                      </p:to>
                                    </p:set>
                                    <p:animEffect transition="in" filter="fade">
                                      <p:cBhvr>
                                        <p:cTn id="7" dur="500"/>
                                        <p:tgtEl>
                                          <p:spTgt spid="232"/>
                                        </p:tgtEl>
                                      </p:cBhvr>
                                    </p:animEffect>
                                  </p:childTnLst>
                                </p:cTn>
                              </p:par>
                              <p:par>
                                <p:cTn id="8" presetID="10" presetClass="entr" presetSubtype="0" fill="hold" nodeType="withEffect">
                                  <p:stCondLst>
                                    <p:cond delay="0"/>
                                  </p:stCondLst>
                                  <p:childTnLst>
                                    <p:set>
                                      <p:cBhvr>
                                        <p:cTn id="9" dur="1" fill="hold">
                                          <p:stCondLst>
                                            <p:cond delay="0"/>
                                          </p:stCondLst>
                                        </p:cTn>
                                        <p:tgtEl>
                                          <p:spTgt spid="233"/>
                                        </p:tgtEl>
                                        <p:attrNameLst>
                                          <p:attrName>style.visibility</p:attrName>
                                        </p:attrNameLst>
                                      </p:cBhvr>
                                      <p:to>
                                        <p:strVal val="visible"/>
                                      </p:to>
                                    </p:set>
                                    <p:animEffect transition="in" filter="fade">
                                      <p:cBhvr>
                                        <p:cTn id="10" dur="500"/>
                                        <p:tgtEl>
                                          <p:spTgt spid="233"/>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0"/>
                                        </p:tgtEl>
                                        <p:attrNameLst>
                                          <p:attrName>style.visibility</p:attrName>
                                        </p:attrNameLst>
                                      </p:cBhvr>
                                      <p:to>
                                        <p:strVal val="visible"/>
                                      </p:to>
                                    </p:set>
                                  </p:childTnLst>
                                </p:cTn>
                              </p:par>
                              <p:par>
                                <p:cTn id="15" presetID="10" presetClass="entr" presetSubtype="0" fill="hold" nodeType="withEffect">
                                  <p:stCondLst>
                                    <p:cond delay="0"/>
                                  </p:stCondLst>
                                  <p:childTnLst>
                                    <p:set>
                                      <p:cBhvr>
                                        <p:cTn id="16" dur="1" fill="hold">
                                          <p:stCondLst>
                                            <p:cond delay="0"/>
                                          </p:stCondLst>
                                        </p:cTn>
                                        <p:tgtEl>
                                          <p:spTgt spid="241"/>
                                        </p:tgtEl>
                                        <p:attrNameLst>
                                          <p:attrName>style.visibility</p:attrName>
                                        </p:attrNameLst>
                                      </p:cBhvr>
                                      <p:to>
                                        <p:strVal val="visible"/>
                                      </p:to>
                                    </p:set>
                                    <p:animEffect transition="in" filter="fade">
                                      <p:cBhvr>
                                        <p:cTn id="17" dur="500"/>
                                        <p:tgtEl>
                                          <p:spTgt spid="2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457"/>
        <p:cNvGrpSpPr/>
        <p:nvPr/>
      </p:nvGrpSpPr>
      <p:grpSpPr>
        <a:xfrm>
          <a:off x="0" y="0"/>
          <a:ext cx="0" cy="0"/>
          <a:chOff x="0" y="0"/>
          <a:chExt cx="0" cy="0"/>
        </a:xfrm>
      </p:grpSpPr>
      <p:sp>
        <p:nvSpPr>
          <p:cNvPr id="1458" name="Google Shape;1458;p100"/>
          <p:cNvSpPr/>
          <p:nvPr/>
        </p:nvSpPr>
        <p:spPr>
          <a:xfrm>
            <a:off x="862071" y="2916298"/>
            <a:ext cx="10467857" cy="3675888"/>
          </a:xfrm>
          <a:prstGeom prst="roundRect">
            <a:avLst>
              <a:gd name="adj" fmla="val 6092"/>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a:solidFill>
                  <a:schemeClr val="dk1"/>
                </a:solidFill>
                <a:latin typeface="Aptos" panose="020B0004020202020204" pitchFamily="34" charset="0"/>
                <a:sym typeface="Arial"/>
              </a:rPr>
              <a:t>Common reasons for denial include:</a:t>
            </a:r>
            <a:endParaRPr>
              <a:latin typeface="Aptos" panose="020B0004020202020204" pitchFamily="34" charset="0"/>
            </a:endParaRPr>
          </a:p>
          <a:p>
            <a:pPr marL="0" marR="0" lvl="0" indent="0" algn="l" rtl="0">
              <a:spcBef>
                <a:spcPts val="0"/>
              </a:spcBef>
              <a:spcAft>
                <a:spcPts val="0"/>
              </a:spcAft>
              <a:buNone/>
            </a:pPr>
            <a:endParaRPr sz="2400">
              <a:solidFill>
                <a:schemeClr val="dk1"/>
              </a:solidFill>
              <a:latin typeface="Aptos" panose="020B0004020202020204" pitchFamily="34" charset="0"/>
              <a:sym typeface="Arial"/>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Aptos" panose="020B0004020202020204" pitchFamily="34" charset="0"/>
                <a:sym typeface="Arial"/>
              </a:rPr>
              <a:t>Client is not enrolled in Health First Colorado</a:t>
            </a:r>
            <a:endParaRPr>
              <a:latin typeface="Aptos" panose="020B0004020202020204" pitchFamily="34" charset="0"/>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Aptos" panose="020B0004020202020204" pitchFamily="34" charset="0"/>
                <a:sym typeface="Arial"/>
              </a:rPr>
              <a:t>Missing or incorrect diagnosis codes or HCPCS codes</a:t>
            </a:r>
            <a:endParaRPr>
              <a:latin typeface="Aptos" panose="020B0004020202020204" pitchFamily="34" charset="0"/>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Aptos" panose="020B0004020202020204" pitchFamily="34" charset="0"/>
                <a:sym typeface="Arial"/>
              </a:rPr>
              <a:t>Member cap exceeded</a:t>
            </a:r>
            <a:endParaRPr>
              <a:latin typeface="Aptos" panose="020B0004020202020204" pitchFamily="34" charset="0"/>
            </a:endParaRPr>
          </a:p>
          <a:p>
            <a:pPr marL="285750" marR="0" lvl="0" indent="-285750" algn="l" rtl="0">
              <a:spcBef>
                <a:spcPts val="0"/>
              </a:spcBef>
              <a:spcAft>
                <a:spcPts val="0"/>
              </a:spcAft>
              <a:buClr>
                <a:schemeClr val="lt1"/>
              </a:buClr>
              <a:buSzPts val="2000"/>
              <a:buFont typeface="Arial"/>
              <a:buChar char="•"/>
            </a:pPr>
            <a:r>
              <a:rPr lang="en-US" sz="2000">
                <a:solidFill>
                  <a:schemeClr val="lt1"/>
                </a:solidFill>
                <a:latin typeface="Aptos" panose="020B0004020202020204" pitchFamily="34" charset="0"/>
                <a:sym typeface="Arial"/>
              </a:rPr>
              <a:t>Claim does not align with approved NPI</a:t>
            </a:r>
            <a:endParaRPr>
              <a:latin typeface="Aptos" panose="020B0004020202020204" pitchFamily="34" charset="0"/>
            </a:endParaRPr>
          </a:p>
        </p:txBody>
      </p:sp>
      <p:sp>
        <p:nvSpPr>
          <p:cNvPr id="1459" name="Google Shape;1459;p100"/>
          <p:cNvSpPr txBox="1"/>
          <p:nvPr/>
        </p:nvSpPr>
        <p:spPr>
          <a:xfrm>
            <a:off x="539406" y="425209"/>
            <a:ext cx="7981974"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Submitting  a Claim:</a:t>
            </a:r>
            <a:endParaRPr>
              <a:latin typeface="Aptos" panose="020B0004020202020204" pitchFamily="34" charset="0"/>
            </a:endParaRPr>
          </a:p>
        </p:txBody>
      </p:sp>
      <p:sp>
        <p:nvSpPr>
          <p:cNvPr id="1460" name="Google Shape;1460;p100"/>
          <p:cNvSpPr/>
          <p:nvPr/>
        </p:nvSpPr>
        <p:spPr>
          <a:xfrm>
            <a:off x="862071" y="1455631"/>
            <a:ext cx="10467858" cy="1217390"/>
          </a:xfrm>
          <a:prstGeom prst="roundRect">
            <a:avLst>
              <a:gd name="adj" fmla="val 16667"/>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b="1">
                <a:solidFill>
                  <a:srgbClr val="000000"/>
                </a:solidFill>
                <a:latin typeface="Aptos" panose="020B0004020202020204" pitchFamily="34" charset="0"/>
                <a:sym typeface="Arial"/>
              </a:rPr>
              <a:t>Denied Status: </a:t>
            </a:r>
            <a:r>
              <a:rPr lang="en-US" sz="2400">
                <a:solidFill>
                  <a:srgbClr val="000000"/>
                </a:solidFill>
                <a:latin typeface="Aptos" panose="020B0004020202020204" pitchFamily="34" charset="0"/>
                <a:sym typeface="Arial"/>
              </a:rPr>
              <a:t>the claim is returned to you with the reason for denial.</a:t>
            </a:r>
            <a:endParaRPr>
              <a:latin typeface="Aptos" panose="020B0004020202020204" pitchFamily="34" charset="0"/>
            </a:endParaRPr>
          </a:p>
        </p:txBody>
      </p:sp>
      <p:sp>
        <p:nvSpPr>
          <p:cNvPr id="1461" name="Google Shape;1461;p10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100</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29169"/>
    </mc:Choice>
    <mc:Fallback xmlns="">
      <p:transition spd="slow" advTm="29169"/>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466"/>
        <p:cNvGrpSpPr/>
        <p:nvPr/>
      </p:nvGrpSpPr>
      <p:grpSpPr>
        <a:xfrm>
          <a:off x="0" y="0"/>
          <a:ext cx="0" cy="0"/>
          <a:chOff x="0" y="0"/>
          <a:chExt cx="0" cy="0"/>
        </a:xfrm>
      </p:grpSpPr>
      <p:sp>
        <p:nvSpPr>
          <p:cNvPr id="1467" name="Google Shape;1467;p101"/>
          <p:cNvSpPr/>
          <p:nvPr/>
        </p:nvSpPr>
        <p:spPr>
          <a:xfrm>
            <a:off x="862071" y="2916298"/>
            <a:ext cx="10467857" cy="3675888"/>
          </a:xfrm>
          <a:prstGeom prst="roundRect">
            <a:avLst>
              <a:gd name="adj" fmla="val 6092"/>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a:solidFill>
                  <a:schemeClr val="dk1"/>
                </a:solidFill>
                <a:latin typeface="Aptos" panose="020B0004020202020204" pitchFamily="34" charset="0"/>
                <a:sym typeface="Arial"/>
              </a:rPr>
              <a:t>Common reasons for denial include:</a:t>
            </a:r>
            <a:endParaRPr>
              <a:latin typeface="Aptos" panose="020B0004020202020204" pitchFamily="34" charset="0"/>
            </a:endParaRPr>
          </a:p>
          <a:p>
            <a:pPr marL="0" marR="0" lvl="0" indent="0" algn="l" rtl="0">
              <a:spcBef>
                <a:spcPts val="0"/>
              </a:spcBef>
              <a:spcAft>
                <a:spcPts val="0"/>
              </a:spcAft>
              <a:buNone/>
            </a:pPr>
            <a:endParaRPr sz="2400">
              <a:solidFill>
                <a:schemeClr val="dk1"/>
              </a:solidFill>
              <a:latin typeface="Aptos" panose="020B0004020202020204" pitchFamily="34" charset="0"/>
              <a:sym typeface="Arial"/>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Aptos" panose="020B0004020202020204" pitchFamily="34" charset="0"/>
                <a:sym typeface="Arial"/>
              </a:rPr>
              <a:t>Client is not enrolled in Health First Colorado</a:t>
            </a:r>
            <a:endParaRPr>
              <a:latin typeface="Aptos" panose="020B0004020202020204" pitchFamily="34" charset="0"/>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Aptos" panose="020B0004020202020204" pitchFamily="34" charset="0"/>
                <a:sym typeface="Arial"/>
              </a:rPr>
              <a:t>Missing or incorrect diagnosis codes or HCPCS codes</a:t>
            </a:r>
            <a:endParaRPr>
              <a:latin typeface="Aptos" panose="020B0004020202020204" pitchFamily="34" charset="0"/>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Aptos" panose="020B0004020202020204" pitchFamily="34" charset="0"/>
                <a:sym typeface="Arial"/>
              </a:rPr>
              <a:t>Member cap exceeded</a:t>
            </a:r>
            <a:endParaRPr>
              <a:latin typeface="Aptos" panose="020B0004020202020204" pitchFamily="34" charset="0"/>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Aptos" panose="020B0004020202020204" pitchFamily="34" charset="0"/>
                <a:sym typeface="Arial"/>
              </a:rPr>
              <a:t>Claim does not align with approved NPI</a:t>
            </a:r>
            <a:endParaRPr>
              <a:latin typeface="Aptos" panose="020B0004020202020204" pitchFamily="34" charset="0"/>
            </a:endParaRPr>
          </a:p>
        </p:txBody>
      </p:sp>
      <p:sp>
        <p:nvSpPr>
          <p:cNvPr id="1468" name="Google Shape;1468;p101"/>
          <p:cNvSpPr txBox="1"/>
          <p:nvPr/>
        </p:nvSpPr>
        <p:spPr>
          <a:xfrm>
            <a:off x="539406" y="425209"/>
            <a:ext cx="7981974"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Submitting  a Claim:</a:t>
            </a:r>
            <a:endParaRPr>
              <a:latin typeface="Aptos" panose="020B0004020202020204" pitchFamily="34" charset="0"/>
            </a:endParaRPr>
          </a:p>
        </p:txBody>
      </p:sp>
      <p:sp>
        <p:nvSpPr>
          <p:cNvPr id="1469" name="Google Shape;1469;p101"/>
          <p:cNvSpPr/>
          <p:nvPr/>
        </p:nvSpPr>
        <p:spPr>
          <a:xfrm>
            <a:off x="862071" y="1455631"/>
            <a:ext cx="10467858" cy="1217390"/>
          </a:xfrm>
          <a:prstGeom prst="roundRect">
            <a:avLst>
              <a:gd name="adj" fmla="val 16667"/>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b="1">
                <a:solidFill>
                  <a:srgbClr val="000000"/>
                </a:solidFill>
                <a:latin typeface="Aptos" panose="020B0004020202020204" pitchFamily="34" charset="0"/>
                <a:sym typeface="Arial"/>
              </a:rPr>
              <a:t>Denied Status: </a:t>
            </a:r>
            <a:r>
              <a:rPr lang="en-US" sz="2400">
                <a:solidFill>
                  <a:srgbClr val="000000"/>
                </a:solidFill>
                <a:latin typeface="Aptos" panose="020B0004020202020204" pitchFamily="34" charset="0"/>
                <a:sym typeface="Arial"/>
              </a:rPr>
              <a:t>the claim is returned to you with the reason for denial</a:t>
            </a:r>
            <a:endParaRPr>
              <a:latin typeface="Aptos" panose="020B0004020202020204" pitchFamily="34" charset="0"/>
            </a:endParaRPr>
          </a:p>
        </p:txBody>
      </p:sp>
      <p:sp>
        <p:nvSpPr>
          <p:cNvPr id="1470" name="Google Shape;1470;p10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101</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12355"/>
    </mc:Choice>
    <mc:Fallback xmlns="">
      <p:transition spd="slow" advTm="12355"/>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475"/>
        <p:cNvGrpSpPr/>
        <p:nvPr/>
      </p:nvGrpSpPr>
      <p:grpSpPr>
        <a:xfrm>
          <a:off x="0" y="0"/>
          <a:ext cx="0" cy="0"/>
          <a:chOff x="0" y="0"/>
          <a:chExt cx="0" cy="0"/>
        </a:xfrm>
      </p:grpSpPr>
      <p:sp>
        <p:nvSpPr>
          <p:cNvPr id="1476" name="Google Shape;1476;p102"/>
          <p:cNvSpPr/>
          <p:nvPr/>
        </p:nvSpPr>
        <p:spPr>
          <a:xfrm>
            <a:off x="862071" y="2916298"/>
            <a:ext cx="10467857" cy="3675888"/>
          </a:xfrm>
          <a:prstGeom prst="roundRect">
            <a:avLst>
              <a:gd name="adj" fmla="val 6092"/>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ptos" panose="020B0004020202020204" pitchFamily="34" charset="0"/>
                <a:sym typeface="Arial"/>
              </a:rPr>
              <a:t>Common reasons for denial include:</a:t>
            </a:r>
            <a:endParaRPr>
              <a:latin typeface="Aptos" panose="020B0004020202020204" pitchFamily="34" charset="0"/>
            </a:endParaRPr>
          </a:p>
          <a:p>
            <a:pPr marL="0" marR="0" lvl="0" indent="0" algn="l" rtl="0">
              <a:lnSpc>
                <a:spcPct val="100000"/>
              </a:lnSpc>
              <a:spcBef>
                <a:spcPts val="0"/>
              </a:spcBef>
              <a:spcAft>
                <a:spcPts val="0"/>
              </a:spcAft>
              <a:buClr>
                <a:schemeClr val="lt1"/>
              </a:buClr>
              <a:buSzPts val="2400"/>
              <a:buFont typeface="Arial"/>
              <a:buNone/>
            </a:pPr>
            <a:endParaRPr sz="2400" b="0" i="0" u="none" strike="noStrike" cap="none">
              <a:solidFill>
                <a:srgbClr val="000000"/>
              </a:solidFill>
              <a:latin typeface="Aptos" panose="020B0004020202020204" pitchFamily="34" charset="0"/>
              <a:sym typeface="Arial"/>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Aptos" panose="020B0004020202020204" pitchFamily="34" charset="0"/>
                <a:sym typeface="Arial"/>
              </a:rPr>
              <a:t>Client is not enrolled in Health First Colorado</a:t>
            </a:r>
            <a:endParaRPr>
              <a:latin typeface="Aptos" panose="020B0004020202020204" pitchFamily="34" charset="0"/>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Aptos" panose="020B0004020202020204" pitchFamily="34" charset="0"/>
                <a:sym typeface="Arial"/>
              </a:rPr>
              <a:t>Missing or incorrect diagnosis codes or HCPCS codes</a:t>
            </a:r>
            <a:endParaRPr>
              <a:latin typeface="Aptos" panose="020B0004020202020204" pitchFamily="34" charset="0"/>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Aptos" panose="020B0004020202020204" pitchFamily="34" charset="0"/>
                <a:sym typeface="Arial"/>
              </a:rPr>
              <a:t>Member cap exceeded</a:t>
            </a:r>
            <a:endParaRPr>
              <a:latin typeface="Aptos" panose="020B0004020202020204" pitchFamily="34" charset="0"/>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Aptos" panose="020B0004020202020204" pitchFamily="34" charset="0"/>
                <a:sym typeface="Arial"/>
              </a:rPr>
              <a:t>Claim does not align with approved NPI</a:t>
            </a:r>
            <a:endParaRPr>
              <a:latin typeface="Aptos" panose="020B0004020202020204" pitchFamily="34" charset="0"/>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Aptos" panose="020B0004020202020204" pitchFamily="34" charset="0"/>
                <a:sym typeface="Arial"/>
              </a:rPr>
              <a:t>Claim does not have NPI of referring clinician</a:t>
            </a:r>
            <a:endParaRPr>
              <a:latin typeface="Aptos" panose="020B0004020202020204" pitchFamily="34" charset="0"/>
            </a:endParaRPr>
          </a:p>
        </p:txBody>
      </p:sp>
      <p:sp>
        <p:nvSpPr>
          <p:cNvPr id="1477" name="Google Shape;1477;p102"/>
          <p:cNvSpPr txBox="1"/>
          <p:nvPr/>
        </p:nvSpPr>
        <p:spPr>
          <a:xfrm>
            <a:off x="539406" y="425209"/>
            <a:ext cx="7981974"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4000"/>
              <a:buFont typeface="Play"/>
              <a:buNone/>
            </a:pPr>
            <a:r>
              <a:rPr lang="en-US" sz="4000" b="0" i="0" u="none" strike="noStrike" cap="none">
                <a:solidFill>
                  <a:srgbClr val="000000"/>
                </a:solidFill>
                <a:latin typeface="Aptos Display" panose="020B0004020202020204" pitchFamily="34" charset="0"/>
                <a:ea typeface="Play"/>
                <a:cs typeface="Play"/>
                <a:sym typeface="Play"/>
              </a:rPr>
              <a:t>Submitting  a Claim:</a:t>
            </a:r>
            <a:endParaRPr>
              <a:latin typeface="Aptos" panose="020B0004020202020204" pitchFamily="34" charset="0"/>
            </a:endParaRPr>
          </a:p>
        </p:txBody>
      </p:sp>
      <p:sp>
        <p:nvSpPr>
          <p:cNvPr id="1478" name="Google Shape;1478;p102"/>
          <p:cNvSpPr/>
          <p:nvPr/>
        </p:nvSpPr>
        <p:spPr>
          <a:xfrm>
            <a:off x="862071" y="1455631"/>
            <a:ext cx="10467858" cy="1217390"/>
          </a:xfrm>
          <a:prstGeom prst="roundRect">
            <a:avLst>
              <a:gd name="adj" fmla="val 16667"/>
            </a:avLst>
          </a:pr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00"/>
                </a:solidFill>
                <a:latin typeface="Aptos" panose="020B0004020202020204" pitchFamily="34" charset="0"/>
                <a:sym typeface="Arial"/>
              </a:rPr>
              <a:t>Denied Status: </a:t>
            </a:r>
            <a:r>
              <a:rPr lang="en-US" sz="2400" b="0" i="0" u="none" strike="noStrike" cap="none">
                <a:solidFill>
                  <a:srgbClr val="000000"/>
                </a:solidFill>
                <a:latin typeface="Aptos" panose="020B0004020202020204" pitchFamily="34" charset="0"/>
                <a:sym typeface="Arial"/>
              </a:rPr>
              <a:t>the claim is returned to you with the reason for denial</a:t>
            </a:r>
            <a:endParaRPr>
              <a:latin typeface="Aptos" panose="020B0004020202020204" pitchFamily="34" charset="0"/>
            </a:endParaRPr>
          </a:p>
        </p:txBody>
      </p:sp>
      <p:sp>
        <p:nvSpPr>
          <p:cNvPr id="1479" name="Google Shape;1479;p10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757575"/>
              </a:buClr>
              <a:buSzPts val="1200"/>
              <a:buFont typeface="Arial"/>
              <a:buNone/>
            </a:pPr>
            <a:fld id="{00000000-1234-1234-1234-123412341234}" type="slidenum">
              <a:rPr lang="en-US" sz="1200" b="0" i="0" u="none" strike="noStrike" cap="none">
                <a:solidFill>
                  <a:srgbClr val="757575"/>
                </a:solidFill>
                <a:ea typeface="Arial"/>
                <a:sym typeface="Arial"/>
              </a:rPr>
              <a:t>102</a:t>
            </a:fld>
            <a:endParaRPr sz="1200" b="0" i="0" u="none" strike="noStrike" cap="none">
              <a:solidFill>
                <a:srgbClr val="757575"/>
              </a:solidFill>
              <a:ea typeface="Arial"/>
              <a:sym typeface="Arial"/>
            </a:endParaRPr>
          </a:p>
        </p:txBody>
      </p:sp>
      <p:sp>
        <p:nvSpPr>
          <p:cNvPr id="2" name="Rectangle: Rounded Corners 1">
            <a:extLst>
              <a:ext uri="{FF2B5EF4-FFF2-40B4-BE49-F238E27FC236}">
                <a16:creationId xmlns:a16="http://schemas.microsoft.com/office/drawing/2014/main" id="{DEE26093-9F0C-B48E-B357-4BE0DE9887EF}"/>
              </a:ext>
            </a:extLst>
          </p:cNvPr>
          <p:cNvSpPr/>
          <p:nvPr/>
        </p:nvSpPr>
        <p:spPr>
          <a:xfrm>
            <a:off x="7740869" y="3954142"/>
            <a:ext cx="3216165" cy="1600200"/>
          </a:xfrm>
          <a:prstGeom prst="roundRect">
            <a:avLst/>
          </a:prstGeom>
          <a:solidFill>
            <a:srgbClr val="D7E0E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Aptos" panose="020B0004020202020204" pitchFamily="34" charset="0"/>
              </a:rPr>
              <a:t>Provider Service Call Center:</a:t>
            </a:r>
          </a:p>
          <a:p>
            <a:pPr algn="ctr"/>
            <a:r>
              <a:rPr lang="en-US" sz="2000">
                <a:solidFill>
                  <a:schemeClr val="tx1"/>
                </a:solidFill>
                <a:latin typeface="Aptos" panose="020B0004020202020204" pitchFamily="34" charset="0"/>
              </a:rPr>
              <a:t>1-833-468-0362</a:t>
            </a:r>
          </a:p>
        </p:txBody>
      </p:sp>
    </p:spTree>
  </p:cSld>
  <p:clrMapOvr>
    <a:masterClrMapping/>
  </p:clrMapOvr>
  <mc:AlternateContent xmlns:mc="http://schemas.openxmlformats.org/markup-compatibility/2006" xmlns:p14="http://schemas.microsoft.com/office/powerpoint/2010/main">
    <mc:Choice Requires="p14">
      <p:transition spd="slow" p14:dur="2000" advTm="24513"/>
    </mc:Choice>
    <mc:Fallback xmlns="">
      <p:transition spd="slow" advTm="24513"/>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bg>
      <p:bgPr>
        <a:solidFill>
          <a:srgbClr val="A7BEAF"/>
        </a:solidFill>
        <a:effectLst/>
      </p:bgPr>
    </p:bg>
    <p:spTree>
      <p:nvGrpSpPr>
        <p:cNvPr id="1" name="Shape 1484"/>
        <p:cNvGrpSpPr/>
        <p:nvPr/>
      </p:nvGrpSpPr>
      <p:grpSpPr>
        <a:xfrm>
          <a:off x="0" y="0"/>
          <a:ext cx="0" cy="0"/>
          <a:chOff x="0" y="0"/>
          <a:chExt cx="0" cy="0"/>
        </a:xfrm>
      </p:grpSpPr>
      <p:sp>
        <p:nvSpPr>
          <p:cNvPr id="1485" name="Google Shape;1485;p103"/>
          <p:cNvSpPr/>
          <p:nvPr/>
        </p:nvSpPr>
        <p:spPr>
          <a:xfrm>
            <a:off x="2876550" y="246518"/>
            <a:ext cx="6438900" cy="6364964"/>
          </a:xfrm>
          <a:prstGeom prst="ellipse">
            <a:avLst/>
          </a:prstGeom>
          <a:solidFill>
            <a:srgbClr val="BDCE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486" name="Google Shape;1486;p103"/>
          <p:cNvSpPr/>
          <p:nvPr/>
        </p:nvSpPr>
        <p:spPr>
          <a:xfrm>
            <a:off x="2876550" y="246518"/>
            <a:ext cx="6172200" cy="6101326"/>
          </a:xfrm>
          <a:prstGeom prst="ellipse">
            <a:avLst/>
          </a:prstGeom>
          <a:solidFill>
            <a:srgbClr val="D3DFD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487" name="Google Shape;1487;p103"/>
          <p:cNvSpPr/>
          <p:nvPr/>
        </p:nvSpPr>
        <p:spPr>
          <a:xfrm>
            <a:off x="3143250" y="510156"/>
            <a:ext cx="5905500" cy="5837688"/>
          </a:xfrm>
          <a:prstGeom prst="ellipse">
            <a:avLst/>
          </a:prstGeom>
          <a:solidFill>
            <a:srgbClr val="E9EFE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488" name="Google Shape;1488;p103"/>
          <p:cNvSpPr txBox="1">
            <a:spLocks noGrp="1"/>
          </p:cNvSpPr>
          <p:nvPr>
            <p:ph type="title"/>
          </p:nvPr>
        </p:nvSpPr>
        <p:spPr>
          <a:xfrm>
            <a:off x="3304725" y="2766218"/>
            <a:ext cx="5582549"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000"/>
              <a:buFont typeface="Play"/>
              <a:buNone/>
            </a:pPr>
            <a:r>
              <a:rPr lang="en-US" sz="4000"/>
              <a:t>Provider Maintenance and Revalidation</a:t>
            </a:r>
            <a:endParaRPr/>
          </a:p>
        </p:txBody>
      </p:sp>
      <p:sp>
        <p:nvSpPr>
          <p:cNvPr id="1489" name="Google Shape;1489;p10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103</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31341"/>
    </mc:Choice>
    <mc:Fallback xmlns="">
      <p:transition spd="slow" advTm="31341"/>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1494"/>
        <p:cNvGrpSpPr/>
        <p:nvPr/>
      </p:nvGrpSpPr>
      <p:grpSpPr>
        <a:xfrm>
          <a:off x="0" y="0"/>
          <a:ext cx="0" cy="0"/>
          <a:chOff x="0" y="0"/>
          <a:chExt cx="0" cy="0"/>
        </a:xfrm>
      </p:grpSpPr>
      <p:sp>
        <p:nvSpPr>
          <p:cNvPr id="1495" name="Google Shape;1495;p10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Provider Maintenance: General Information </a:t>
            </a:r>
            <a:endParaRPr/>
          </a:p>
        </p:txBody>
      </p:sp>
      <p:sp>
        <p:nvSpPr>
          <p:cNvPr id="1496" name="Google Shape;1496;p104"/>
          <p:cNvSpPr/>
          <p:nvPr/>
        </p:nvSpPr>
        <p:spPr>
          <a:xfrm>
            <a:off x="1231669" y="1812947"/>
            <a:ext cx="3175221" cy="82317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Specialty</a:t>
            </a:r>
            <a:endParaRPr>
              <a:latin typeface="Aptos" panose="020B0004020202020204" pitchFamily="34" charset="0"/>
            </a:endParaRPr>
          </a:p>
        </p:txBody>
      </p:sp>
      <p:sp>
        <p:nvSpPr>
          <p:cNvPr id="1497" name="Google Shape;1497;p104"/>
          <p:cNvSpPr/>
          <p:nvPr/>
        </p:nvSpPr>
        <p:spPr>
          <a:xfrm>
            <a:off x="838200" y="5353498"/>
            <a:ext cx="10903504" cy="1164366"/>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For more info on Provider Maintenance Requests, go to: </a:t>
            </a:r>
            <a:endParaRPr>
              <a:latin typeface="Aptos" panose="020B0004020202020204" pitchFamily="34" charset="0"/>
            </a:endParaRPr>
          </a:p>
          <a:p>
            <a:pPr marL="0" marR="0" lvl="0" indent="0" algn="ctr" rtl="0">
              <a:spcBef>
                <a:spcPts val="0"/>
              </a:spcBef>
              <a:spcAft>
                <a:spcPts val="0"/>
              </a:spcAft>
              <a:buNone/>
            </a:pPr>
            <a:r>
              <a:rPr lang="en-US" sz="2400" u="sng">
                <a:solidFill>
                  <a:schemeClr val="dk1"/>
                </a:solidFill>
                <a:latin typeface="Aptos" panose="020B0004020202020204" pitchFamily="34" charset="0"/>
                <a:sym typeface="Arial"/>
                <a:hlinkClick r:id="rId4">
                  <a:extLst>
                    <a:ext uri="{A12FA001-AC4F-418D-AE19-62706E023703}">
                      <ahyp:hlinkClr xmlns:ahyp="http://schemas.microsoft.com/office/drawing/2018/hyperlinkcolor" val="tx"/>
                    </a:ext>
                  </a:extLst>
                </a:hlinkClick>
              </a:rPr>
              <a:t>Provider Web Portal quick guide</a:t>
            </a:r>
            <a:endParaRPr sz="2400">
              <a:solidFill>
                <a:schemeClr val="dk1"/>
              </a:solidFill>
              <a:latin typeface="Aptos" panose="020B0004020202020204" pitchFamily="34" charset="0"/>
              <a:sym typeface="Arial"/>
            </a:endParaRPr>
          </a:p>
        </p:txBody>
      </p:sp>
      <p:sp>
        <p:nvSpPr>
          <p:cNvPr id="1498" name="Google Shape;1498;p104"/>
          <p:cNvSpPr/>
          <p:nvPr/>
        </p:nvSpPr>
        <p:spPr>
          <a:xfrm>
            <a:off x="1231668" y="2811623"/>
            <a:ext cx="3175221" cy="82317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Address Change</a:t>
            </a:r>
            <a:endParaRPr>
              <a:latin typeface="Aptos" panose="020B0004020202020204" pitchFamily="34" charset="0"/>
            </a:endParaRPr>
          </a:p>
        </p:txBody>
      </p:sp>
      <p:sp>
        <p:nvSpPr>
          <p:cNvPr id="1499" name="Google Shape;1499;p104"/>
          <p:cNvSpPr/>
          <p:nvPr/>
        </p:nvSpPr>
        <p:spPr>
          <a:xfrm>
            <a:off x="1231667" y="3803459"/>
            <a:ext cx="3175221" cy="82317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Insurance</a:t>
            </a:r>
            <a:endParaRPr>
              <a:latin typeface="Aptos" panose="020B0004020202020204" pitchFamily="34" charset="0"/>
            </a:endParaRPr>
          </a:p>
        </p:txBody>
      </p:sp>
      <p:pic>
        <p:nvPicPr>
          <p:cNvPr id="1500" name="Google Shape;1500;p104"/>
          <p:cNvPicPr preferRelativeResize="0"/>
          <p:nvPr/>
        </p:nvPicPr>
        <p:blipFill rotWithShape="1">
          <a:blip r:embed="rId5">
            <a:alphaModFix/>
          </a:blip>
          <a:srcRect/>
          <a:stretch/>
        </p:blipFill>
        <p:spPr>
          <a:xfrm>
            <a:off x="5772444" y="1438994"/>
            <a:ext cx="4876800" cy="3715657"/>
          </a:xfrm>
          <a:prstGeom prst="roundRect">
            <a:avLst>
              <a:gd name="adj" fmla="val 3337"/>
            </a:avLst>
          </a:prstGeom>
          <a:noFill/>
          <a:ln>
            <a:noFill/>
          </a:ln>
        </p:spPr>
      </p:pic>
      <p:sp>
        <p:nvSpPr>
          <p:cNvPr id="1501" name="Google Shape;1501;p10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104</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9736"/>
    </mc:Choice>
    <mc:Fallback xmlns="">
      <p:transition spd="slow" advTm="2973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97"/>
                                        </p:tgtEl>
                                        <p:attrNameLst>
                                          <p:attrName>style.visibility</p:attrName>
                                        </p:attrNameLst>
                                      </p:cBhvr>
                                      <p:to>
                                        <p:strVal val="visible"/>
                                      </p:to>
                                    </p:set>
                                    <p:animEffect transition="in" filter="fade">
                                      <p:cBhvr>
                                        <p:cTn id="7" dur="500"/>
                                        <p:tgtEl>
                                          <p:spTgt spid="1497"/>
                                        </p:tgtEl>
                                      </p:cBhvr>
                                    </p:animEffect>
                                  </p:childTnLst>
                                </p:cTn>
                              </p:par>
                              <p:par>
                                <p:cTn id="8" presetID="10" presetClass="entr" presetSubtype="0" fill="hold" nodeType="withEffect">
                                  <p:stCondLst>
                                    <p:cond delay="0"/>
                                  </p:stCondLst>
                                  <p:childTnLst>
                                    <p:set>
                                      <p:cBhvr>
                                        <p:cTn id="9" dur="1" fill="hold">
                                          <p:stCondLst>
                                            <p:cond delay="0"/>
                                          </p:stCondLst>
                                        </p:cTn>
                                        <p:tgtEl>
                                          <p:spTgt spid="1500"/>
                                        </p:tgtEl>
                                        <p:attrNameLst>
                                          <p:attrName>style.visibility</p:attrName>
                                        </p:attrNameLst>
                                      </p:cBhvr>
                                      <p:to>
                                        <p:strVal val="visible"/>
                                      </p:to>
                                    </p:set>
                                    <p:animEffect transition="in" filter="fade">
                                      <p:cBhvr>
                                        <p:cTn id="10" dur="500"/>
                                        <p:tgtEl>
                                          <p:spTgt spid="15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1506"/>
        <p:cNvGrpSpPr/>
        <p:nvPr/>
      </p:nvGrpSpPr>
      <p:grpSpPr>
        <a:xfrm>
          <a:off x="0" y="0"/>
          <a:ext cx="0" cy="0"/>
          <a:chOff x="0" y="0"/>
          <a:chExt cx="0" cy="0"/>
        </a:xfrm>
      </p:grpSpPr>
      <p:sp>
        <p:nvSpPr>
          <p:cNvPr id="1507" name="Google Shape;1507;p10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Provider Maintenance: Maintaining Current Doula Documentation</a:t>
            </a:r>
            <a:endParaRPr/>
          </a:p>
        </p:txBody>
      </p:sp>
      <p:sp>
        <p:nvSpPr>
          <p:cNvPr id="1508" name="Google Shape;1508;p105"/>
          <p:cNvSpPr/>
          <p:nvPr/>
        </p:nvSpPr>
        <p:spPr>
          <a:xfrm>
            <a:off x="1139483" y="2236310"/>
            <a:ext cx="4844222" cy="103572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Doula Training Certification</a:t>
            </a:r>
            <a:endParaRPr>
              <a:latin typeface="Aptos" panose="020B0004020202020204" pitchFamily="34" charset="0"/>
            </a:endParaRPr>
          </a:p>
        </p:txBody>
      </p:sp>
      <p:sp>
        <p:nvSpPr>
          <p:cNvPr id="1509" name="Google Shape;1509;p105"/>
          <p:cNvSpPr/>
          <p:nvPr/>
        </p:nvSpPr>
        <p:spPr>
          <a:xfrm>
            <a:off x="6208297" y="2236310"/>
            <a:ext cx="4736368" cy="103572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CPR Certification</a:t>
            </a:r>
            <a:endParaRPr>
              <a:latin typeface="Aptos" panose="020B0004020202020204" pitchFamily="34" charset="0"/>
            </a:endParaRPr>
          </a:p>
        </p:txBody>
      </p:sp>
      <p:grpSp>
        <p:nvGrpSpPr>
          <p:cNvPr id="1510" name="Google Shape;1510;p105"/>
          <p:cNvGrpSpPr/>
          <p:nvPr/>
        </p:nvGrpSpPr>
        <p:grpSpPr>
          <a:xfrm>
            <a:off x="2158264" y="3429000"/>
            <a:ext cx="7875471" cy="2927350"/>
            <a:chOff x="2222500" y="3429000"/>
            <a:chExt cx="7875471" cy="2927350"/>
          </a:xfrm>
        </p:grpSpPr>
        <p:sp>
          <p:nvSpPr>
            <p:cNvPr id="1511" name="Google Shape;1511;p105"/>
            <p:cNvSpPr/>
            <p:nvPr/>
          </p:nvSpPr>
          <p:spPr>
            <a:xfrm>
              <a:off x="2222500" y="3429000"/>
              <a:ext cx="7875471" cy="2927350"/>
            </a:xfrm>
            <a:prstGeom prst="roundRect">
              <a:avLst>
                <a:gd name="adj" fmla="val 9726"/>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pic>
          <p:nvPicPr>
            <p:cNvPr id="1512" name="Google Shape;1512;p105" descr="A screenshot of a computer&#10;&#10;Description automatically generated"/>
            <p:cNvPicPr preferRelativeResize="0"/>
            <p:nvPr/>
          </p:nvPicPr>
          <p:blipFill rotWithShape="1">
            <a:blip r:embed="rId3">
              <a:alphaModFix/>
            </a:blip>
            <a:srcRect l="1117" t="4577" r="32700" b="17697"/>
            <a:stretch/>
          </p:blipFill>
          <p:spPr>
            <a:xfrm>
              <a:off x="2349500" y="3585963"/>
              <a:ext cx="7621471" cy="2665208"/>
            </a:xfrm>
            <a:prstGeom prst="rect">
              <a:avLst/>
            </a:prstGeom>
            <a:solidFill>
              <a:schemeClr val="lt1"/>
            </a:solidFill>
            <a:ln>
              <a:noFill/>
            </a:ln>
          </p:spPr>
        </p:pic>
      </p:grpSp>
      <p:sp>
        <p:nvSpPr>
          <p:cNvPr id="1513" name="Google Shape;1513;p10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105</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28905"/>
    </mc:Choice>
    <mc:Fallback xmlns="">
      <p:transition spd="slow" advTm="28905"/>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1518"/>
        <p:cNvGrpSpPr/>
        <p:nvPr/>
      </p:nvGrpSpPr>
      <p:grpSpPr>
        <a:xfrm>
          <a:off x="0" y="0"/>
          <a:ext cx="0" cy="0"/>
          <a:chOff x="0" y="0"/>
          <a:chExt cx="0" cy="0"/>
        </a:xfrm>
      </p:grpSpPr>
      <p:sp>
        <p:nvSpPr>
          <p:cNvPr id="1519" name="Google Shape;1519;p10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Revalidation: Every Five Years</a:t>
            </a:r>
            <a:endParaRPr/>
          </a:p>
        </p:txBody>
      </p:sp>
      <p:sp>
        <p:nvSpPr>
          <p:cNvPr id="1520" name="Google Shape;1520;p106"/>
          <p:cNvSpPr/>
          <p:nvPr/>
        </p:nvSpPr>
        <p:spPr>
          <a:xfrm>
            <a:off x="367403" y="4120024"/>
            <a:ext cx="3657600" cy="82317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Keeps enrollment information current</a:t>
            </a:r>
            <a:endParaRPr>
              <a:latin typeface="Aptos" panose="020B0004020202020204" pitchFamily="34" charset="0"/>
            </a:endParaRPr>
          </a:p>
        </p:txBody>
      </p:sp>
      <p:sp>
        <p:nvSpPr>
          <p:cNvPr id="1521" name="Google Shape;1521;p106"/>
          <p:cNvSpPr/>
          <p:nvPr/>
        </p:nvSpPr>
        <p:spPr>
          <a:xfrm>
            <a:off x="8166997" y="5141912"/>
            <a:ext cx="3657600" cy="82317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Removes ineligible and inactive providers</a:t>
            </a:r>
            <a:endParaRPr>
              <a:latin typeface="Aptos" panose="020B0004020202020204" pitchFamily="34" charset="0"/>
            </a:endParaRPr>
          </a:p>
        </p:txBody>
      </p:sp>
      <p:sp>
        <p:nvSpPr>
          <p:cNvPr id="1522" name="Google Shape;1522;p106"/>
          <p:cNvSpPr/>
          <p:nvPr/>
        </p:nvSpPr>
        <p:spPr>
          <a:xfrm>
            <a:off x="8166997" y="4121892"/>
            <a:ext cx="3657600" cy="82317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Suspends payment if incomplete</a:t>
            </a:r>
            <a:endParaRPr>
              <a:latin typeface="Aptos" panose="020B0004020202020204" pitchFamily="34" charset="0"/>
            </a:endParaRPr>
          </a:p>
        </p:txBody>
      </p:sp>
      <p:sp>
        <p:nvSpPr>
          <p:cNvPr id="1523" name="Google Shape;1523;p106"/>
          <p:cNvSpPr/>
          <p:nvPr/>
        </p:nvSpPr>
        <p:spPr>
          <a:xfrm>
            <a:off x="367403" y="5141912"/>
            <a:ext cx="3657600" cy="82317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Updates certification and attestation documents</a:t>
            </a:r>
            <a:endParaRPr>
              <a:latin typeface="Aptos" panose="020B0004020202020204" pitchFamily="34" charset="0"/>
            </a:endParaRPr>
          </a:p>
        </p:txBody>
      </p:sp>
      <p:sp>
        <p:nvSpPr>
          <p:cNvPr id="1524" name="Google Shape;1524;p106"/>
          <p:cNvSpPr/>
          <p:nvPr/>
        </p:nvSpPr>
        <p:spPr>
          <a:xfrm>
            <a:off x="367403" y="3101872"/>
            <a:ext cx="3657600" cy="823170"/>
          </a:xfrm>
          <a:prstGeom prst="roundRect">
            <a:avLst>
              <a:gd name="adj" fmla="val 16667"/>
            </a:avLst>
          </a:prstGeom>
          <a:solidFill>
            <a:srgbClr val="2C724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lt1"/>
                </a:solidFill>
                <a:latin typeface="Aptos" panose="020B0004020202020204" pitchFamily="34" charset="0"/>
                <a:sym typeface="Arial"/>
              </a:rPr>
              <a:t>Provider</a:t>
            </a:r>
            <a:endParaRPr>
              <a:latin typeface="Aptos" panose="020B0004020202020204" pitchFamily="34" charset="0"/>
            </a:endParaRPr>
          </a:p>
        </p:txBody>
      </p:sp>
      <p:sp>
        <p:nvSpPr>
          <p:cNvPr id="1525" name="Google Shape;1525;p106"/>
          <p:cNvSpPr/>
          <p:nvPr/>
        </p:nvSpPr>
        <p:spPr>
          <a:xfrm>
            <a:off x="8166997" y="3101872"/>
            <a:ext cx="3657600" cy="823170"/>
          </a:xfrm>
          <a:prstGeom prst="roundRect">
            <a:avLst>
              <a:gd name="adj" fmla="val 16667"/>
            </a:avLst>
          </a:prstGeom>
          <a:solidFill>
            <a:srgbClr val="2C724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lt1"/>
                </a:solidFill>
                <a:latin typeface="Aptos" panose="020B0004020202020204" pitchFamily="34" charset="0"/>
                <a:sym typeface="Arial"/>
              </a:rPr>
              <a:t>The Department</a:t>
            </a:r>
            <a:endParaRPr>
              <a:latin typeface="Aptos" panose="020B0004020202020204" pitchFamily="34" charset="0"/>
            </a:endParaRPr>
          </a:p>
        </p:txBody>
      </p:sp>
      <p:sp>
        <p:nvSpPr>
          <p:cNvPr id="1526" name="Google Shape;1526;p10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106</a:t>
            </a:fld>
            <a:endParaRPr/>
          </a:p>
        </p:txBody>
      </p:sp>
      <p:pic>
        <p:nvPicPr>
          <p:cNvPr id="1527" name="Google Shape;1527;p106" descr="A person sitting at a desk with a computer and a pen&#10;&#10;Description automatically generated"/>
          <p:cNvPicPr preferRelativeResize="0"/>
          <p:nvPr/>
        </p:nvPicPr>
        <p:blipFill rotWithShape="1">
          <a:blip r:embed="rId3">
            <a:alphaModFix/>
          </a:blip>
          <a:srcRect/>
          <a:stretch/>
        </p:blipFill>
        <p:spPr>
          <a:xfrm>
            <a:off x="4110267" y="1589088"/>
            <a:ext cx="3947922" cy="3734232"/>
          </a:xfrm>
          <a:prstGeom prst="rect">
            <a:avLst/>
          </a:prstGeom>
          <a:noFill/>
          <a:ln>
            <a:noFill/>
          </a:ln>
        </p:spPr>
      </p:pic>
      <p:pic>
        <p:nvPicPr>
          <p:cNvPr id="1528" name="Google Shape;1528;p106"/>
          <p:cNvPicPr preferRelativeResize="0"/>
          <p:nvPr/>
        </p:nvPicPr>
        <p:blipFill rotWithShape="1">
          <a:blip r:embed="rId4">
            <a:alphaModFix/>
          </a:blip>
          <a:srcRect/>
          <a:stretch/>
        </p:blipFill>
        <p:spPr>
          <a:xfrm>
            <a:off x="4150744" y="1589087"/>
            <a:ext cx="3916129" cy="373423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59913"/>
    </mc:Choice>
    <mc:Fallback xmlns="">
      <p:transition spd="slow" advTm="5991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28"/>
                                        </p:tgtEl>
                                        <p:attrNameLst>
                                          <p:attrName>style.visibility</p:attrName>
                                        </p:attrNameLst>
                                      </p:cBhvr>
                                      <p:to>
                                        <p:strVal val="visible"/>
                                      </p:to>
                                    </p:set>
                                    <p:animEffect transition="in" filter="fade">
                                      <p:cBhvr>
                                        <p:cTn id="7" dur="500"/>
                                        <p:tgtEl>
                                          <p:spTgt spid="1528"/>
                                        </p:tgtEl>
                                      </p:cBhvr>
                                    </p:animEffect>
                                  </p:childTnLst>
                                </p:cTn>
                              </p:par>
                              <p:par>
                                <p:cTn id="8" presetID="10" presetClass="exit" presetSubtype="0" fill="hold" nodeType="withEffect">
                                  <p:stCondLst>
                                    <p:cond delay="0"/>
                                  </p:stCondLst>
                                  <p:childTnLst>
                                    <p:animEffect transition="out" filter="fade">
                                      <p:cBhvr>
                                        <p:cTn id="9" dur="500"/>
                                        <p:tgtEl>
                                          <p:spTgt spid="1527"/>
                                        </p:tgtEl>
                                      </p:cBhvr>
                                    </p:animEffect>
                                    <p:set>
                                      <p:cBhvr>
                                        <p:cTn id="10" dur="1" fill="hold">
                                          <p:stCondLst>
                                            <p:cond delay="500"/>
                                          </p:stCondLst>
                                        </p:cTn>
                                        <p:tgtEl>
                                          <p:spTgt spid="15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1533"/>
        <p:cNvGrpSpPr/>
        <p:nvPr/>
      </p:nvGrpSpPr>
      <p:grpSpPr>
        <a:xfrm>
          <a:off x="0" y="0"/>
          <a:ext cx="0" cy="0"/>
          <a:chOff x="0" y="0"/>
          <a:chExt cx="0" cy="0"/>
        </a:xfrm>
      </p:grpSpPr>
      <p:sp>
        <p:nvSpPr>
          <p:cNvPr id="1534" name="Google Shape;1534;p10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Preparing for Revalidation</a:t>
            </a:r>
            <a:endParaRPr/>
          </a:p>
        </p:txBody>
      </p:sp>
      <p:sp>
        <p:nvSpPr>
          <p:cNvPr id="1535" name="Google Shape;1535;p107"/>
          <p:cNvSpPr/>
          <p:nvPr/>
        </p:nvSpPr>
        <p:spPr>
          <a:xfrm flipH="1">
            <a:off x="3164102" y="1548713"/>
            <a:ext cx="6882714" cy="1037967"/>
          </a:xfrm>
          <a:prstGeom prst="homePlate">
            <a:avLst>
              <a:gd name="adj" fmla="val 50000"/>
            </a:avLst>
          </a:prstGeom>
          <a:solidFill>
            <a:srgbClr val="245D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lt1"/>
                </a:solidFill>
                <a:latin typeface="Aptos" panose="020B0004020202020204" pitchFamily="34" charset="0"/>
                <a:sym typeface="Arial"/>
              </a:rPr>
              <a:t>Keep your email addresses current</a:t>
            </a:r>
            <a:endParaRPr>
              <a:latin typeface="Aptos" panose="020B0004020202020204" pitchFamily="34" charset="0"/>
            </a:endParaRPr>
          </a:p>
        </p:txBody>
      </p:sp>
      <p:sp>
        <p:nvSpPr>
          <p:cNvPr id="1536" name="Google Shape;1536;p107"/>
          <p:cNvSpPr/>
          <p:nvPr/>
        </p:nvSpPr>
        <p:spPr>
          <a:xfrm flipH="1">
            <a:off x="3164102" y="2818989"/>
            <a:ext cx="6882714" cy="1037967"/>
          </a:xfrm>
          <a:prstGeom prst="homePlate">
            <a:avLst>
              <a:gd name="adj" fmla="val 50000"/>
            </a:avLst>
          </a:prstGeom>
          <a:solidFill>
            <a:srgbClr val="245D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lt1"/>
                </a:solidFill>
                <a:latin typeface="Aptos" panose="020B0004020202020204" pitchFamily="34" charset="0"/>
                <a:sym typeface="Arial"/>
              </a:rPr>
              <a:t>Submit provider maintenance requests</a:t>
            </a:r>
            <a:endParaRPr>
              <a:latin typeface="Aptos" panose="020B0004020202020204" pitchFamily="34" charset="0"/>
            </a:endParaRPr>
          </a:p>
        </p:txBody>
      </p:sp>
      <p:sp>
        <p:nvSpPr>
          <p:cNvPr id="1537" name="Google Shape;1537;p107"/>
          <p:cNvSpPr/>
          <p:nvPr/>
        </p:nvSpPr>
        <p:spPr>
          <a:xfrm flipH="1">
            <a:off x="3164102" y="4089265"/>
            <a:ext cx="6882714" cy="1037967"/>
          </a:xfrm>
          <a:prstGeom prst="homePlate">
            <a:avLst>
              <a:gd name="adj" fmla="val 50000"/>
            </a:avLst>
          </a:prstGeom>
          <a:solidFill>
            <a:srgbClr val="245D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lt1"/>
                </a:solidFill>
                <a:latin typeface="Aptos" panose="020B0004020202020204" pitchFamily="34" charset="0"/>
                <a:sym typeface="Arial"/>
              </a:rPr>
              <a:t>Log into the Medicaid Provider Web Portal</a:t>
            </a:r>
            <a:endParaRPr>
              <a:latin typeface="Aptos" panose="020B0004020202020204" pitchFamily="34" charset="0"/>
            </a:endParaRPr>
          </a:p>
        </p:txBody>
      </p:sp>
      <p:sp>
        <p:nvSpPr>
          <p:cNvPr id="1538" name="Google Shape;1538;p107"/>
          <p:cNvSpPr/>
          <p:nvPr/>
        </p:nvSpPr>
        <p:spPr>
          <a:xfrm flipH="1">
            <a:off x="3164102" y="5359542"/>
            <a:ext cx="6882714" cy="1037967"/>
          </a:xfrm>
          <a:prstGeom prst="homePlate">
            <a:avLst>
              <a:gd name="adj" fmla="val 50000"/>
            </a:avLst>
          </a:prstGeom>
          <a:solidFill>
            <a:srgbClr val="245D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lt1"/>
                </a:solidFill>
                <a:latin typeface="Aptos" panose="020B0004020202020204" pitchFamily="34" charset="0"/>
                <a:sym typeface="Arial"/>
              </a:rPr>
              <a:t>Revalidate</a:t>
            </a:r>
            <a:endParaRPr>
              <a:latin typeface="Aptos" panose="020B0004020202020204" pitchFamily="34" charset="0"/>
            </a:endParaRPr>
          </a:p>
        </p:txBody>
      </p:sp>
      <p:sp>
        <p:nvSpPr>
          <p:cNvPr id="1539" name="Google Shape;1539;p107"/>
          <p:cNvSpPr/>
          <p:nvPr/>
        </p:nvSpPr>
        <p:spPr>
          <a:xfrm>
            <a:off x="1964101" y="1548713"/>
            <a:ext cx="1037967" cy="1037967"/>
          </a:xfrm>
          <a:prstGeom prst="ellipse">
            <a:avLst/>
          </a:prstGeom>
          <a:solidFill>
            <a:srgbClr val="507D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540" name="Google Shape;1540;p107"/>
          <p:cNvSpPr/>
          <p:nvPr/>
        </p:nvSpPr>
        <p:spPr>
          <a:xfrm>
            <a:off x="1964100" y="2819016"/>
            <a:ext cx="1037967" cy="1037967"/>
          </a:xfrm>
          <a:prstGeom prst="ellipse">
            <a:avLst/>
          </a:prstGeom>
          <a:solidFill>
            <a:srgbClr val="507D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541" name="Google Shape;1541;p107"/>
          <p:cNvSpPr/>
          <p:nvPr/>
        </p:nvSpPr>
        <p:spPr>
          <a:xfrm>
            <a:off x="1964101" y="4089265"/>
            <a:ext cx="1037967" cy="1037967"/>
          </a:xfrm>
          <a:prstGeom prst="ellipse">
            <a:avLst/>
          </a:prstGeom>
          <a:solidFill>
            <a:srgbClr val="507D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542" name="Google Shape;1542;p107"/>
          <p:cNvSpPr/>
          <p:nvPr/>
        </p:nvSpPr>
        <p:spPr>
          <a:xfrm>
            <a:off x="1964100" y="5359568"/>
            <a:ext cx="1037967" cy="1037967"/>
          </a:xfrm>
          <a:prstGeom prst="ellipse">
            <a:avLst/>
          </a:prstGeom>
          <a:solidFill>
            <a:srgbClr val="507D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pic>
        <p:nvPicPr>
          <p:cNvPr id="1543" name="Google Shape;1543;p107" descr="Star with solid fill"/>
          <p:cNvPicPr preferRelativeResize="0"/>
          <p:nvPr/>
        </p:nvPicPr>
        <p:blipFill rotWithShape="1">
          <a:blip r:embed="rId3">
            <a:alphaModFix/>
          </a:blip>
          <a:srcRect/>
          <a:stretch/>
        </p:blipFill>
        <p:spPr>
          <a:xfrm>
            <a:off x="2142609" y="5541975"/>
            <a:ext cx="668439" cy="668439"/>
          </a:xfrm>
          <a:prstGeom prst="rect">
            <a:avLst/>
          </a:prstGeom>
          <a:noFill/>
          <a:ln>
            <a:noFill/>
          </a:ln>
        </p:spPr>
      </p:pic>
      <p:pic>
        <p:nvPicPr>
          <p:cNvPr id="1544" name="Google Shape;1544;p107" descr="Monitor with solid fill"/>
          <p:cNvPicPr preferRelativeResize="0"/>
          <p:nvPr/>
        </p:nvPicPr>
        <p:blipFill rotWithShape="1">
          <a:blip r:embed="rId4">
            <a:alphaModFix/>
          </a:blip>
          <a:srcRect/>
          <a:stretch/>
        </p:blipFill>
        <p:spPr>
          <a:xfrm>
            <a:off x="2142610" y="4284635"/>
            <a:ext cx="668439" cy="668439"/>
          </a:xfrm>
          <a:prstGeom prst="rect">
            <a:avLst/>
          </a:prstGeom>
          <a:noFill/>
          <a:ln>
            <a:noFill/>
          </a:ln>
        </p:spPr>
      </p:pic>
      <p:pic>
        <p:nvPicPr>
          <p:cNvPr id="1545" name="Google Shape;1545;p107" descr="Checkbox Checked with solid fill"/>
          <p:cNvPicPr preferRelativeResize="0"/>
          <p:nvPr/>
        </p:nvPicPr>
        <p:blipFill rotWithShape="1">
          <a:blip r:embed="rId5">
            <a:alphaModFix/>
          </a:blip>
          <a:srcRect/>
          <a:stretch/>
        </p:blipFill>
        <p:spPr>
          <a:xfrm>
            <a:off x="2142609" y="3002582"/>
            <a:ext cx="668439" cy="668439"/>
          </a:xfrm>
          <a:prstGeom prst="rect">
            <a:avLst/>
          </a:prstGeom>
          <a:noFill/>
          <a:ln>
            <a:noFill/>
          </a:ln>
        </p:spPr>
      </p:pic>
      <p:pic>
        <p:nvPicPr>
          <p:cNvPr id="1546" name="Google Shape;1546;p107" descr="Email with solid fill"/>
          <p:cNvPicPr preferRelativeResize="0"/>
          <p:nvPr/>
        </p:nvPicPr>
        <p:blipFill rotWithShape="1">
          <a:blip r:embed="rId6">
            <a:alphaModFix/>
          </a:blip>
          <a:srcRect/>
          <a:stretch/>
        </p:blipFill>
        <p:spPr>
          <a:xfrm>
            <a:off x="2142610" y="1662015"/>
            <a:ext cx="668439" cy="668439"/>
          </a:xfrm>
          <a:prstGeom prst="rect">
            <a:avLst/>
          </a:prstGeom>
          <a:noFill/>
          <a:ln>
            <a:noFill/>
          </a:ln>
        </p:spPr>
      </p:pic>
      <p:sp>
        <p:nvSpPr>
          <p:cNvPr id="1547" name="Google Shape;1547;p10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107</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21526"/>
    </mc:Choice>
    <mc:Fallback xmlns="">
      <p:transition spd="slow" advTm="21526"/>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1552"/>
        <p:cNvGrpSpPr/>
        <p:nvPr/>
      </p:nvGrpSpPr>
      <p:grpSpPr>
        <a:xfrm>
          <a:off x="0" y="0"/>
          <a:ext cx="0" cy="0"/>
          <a:chOff x="0" y="0"/>
          <a:chExt cx="0" cy="0"/>
        </a:xfrm>
      </p:grpSpPr>
      <p:sp>
        <p:nvSpPr>
          <p:cNvPr id="1553" name="Google Shape;1553;p10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Keep Your Email Addresses Current</a:t>
            </a:r>
            <a:endParaRPr/>
          </a:p>
        </p:txBody>
      </p:sp>
      <p:sp>
        <p:nvSpPr>
          <p:cNvPr id="1554" name="Google Shape;1554;p108"/>
          <p:cNvSpPr/>
          <p:nvPr/>
        </p:nvSpPr>
        <p:spPr>
          <a:xfrm>
            <a:off x="823630" y="1990129"/>
            <a:ext cx="4206240" cy="82317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First notification 6 months prior to revalidation</a:t>
            </a:r>
            <a:endParaRPr>
              <a:latin typeface="Aptos" panose="020B0004020202020204" pitchFamily="34" charset="0"/>
            </a:endParaRPr>
          </a:p>
        </p:txBody>
      </p:sp>
      <p:sp>
        <p:nvSpPr>
          <p:cNvPr id="1555" name="Google Shape;1555;p108"/>
          <p:cNvSpPr/>
          <p:nvPr/>
        </p:nvSpPr>
        <p:spPr>
          <a:xfrm>
            <a:off x="7162130" y="1990129"/>
            <a:ext cx="4206240" cy="82317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Monthly reminder emails</a:t>
            </a:r>
            <a:endParaRPr>
              <a:latin typeface="Aptos" panose="020B0004020202020204" pitchFamily="34" charset="0"/>
            </a:endParaRPr>
          </a:p>
        </p:txBody>
      </p:sp>
      <p:sp>
        <p:nvSpPr>
          <p:cNvPr id="1556" name="Google Shape;1556;p108"/>
          <p:cNvSpPr/>
          <p:nvPr/>
        </p:nvSpPr>
        <p:spPr>
          <a:xfrm>
            <a:off x="3882032" y="3935910"/>
            <a:ext cx="7486338" cy="198399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a:solidFill>
                  <a:schemeClr val="dk1"/>
                </a:solidFill>
                <a:latin typeface="Aptos" panose="020B0004020202020204" pitchFamily="34" charset="0"/>
                <a:sym typeface="Arial"/>
              </a:rPr>
              <a:t>To avoid missing emails: </a:t>
            </a:r>
            <a:endParaRPr>
              <a:latin typeface="Aptos" panose="020B0004020202020204" pitchFamily="34" charset="0"/>
            </a:endParaRPr>
          </a:p>
          <a:p>
            <a:pPr marL="800100" marR="0" lvl="1" indent="-342900" algn="l" rtl="0">
              <a:spcBef>
                <a:spcPts val="0"/>
              </a:spcBef>
              <a:spcAft>
                <a:spcPts val="0"/>
              </a:spcAft>
              <a:buClr>
                <a:schemeClr val="dk1"/>
              </a:buClr>
              <a:buSzPts val="2400"/>
              <a:buFont typeface="Arial"/>
              <a:buChar char="•"/>
            </a:pPr>
            <a:r>
              <a:rPr lang="en-US" sz="2400" b="0" i="0" u="none" strike="noStrike" cap="none">
                <a:solidFill>
                  <a:schemeClr val="dk1"/>
                </a:solidFill>
                <a:latin typeface="Aptos" panose="020B0004020202020204" pitchFamily="34" charset="0"/>
                <a:sym typeface="Arial"/>
              </a:rPr>
              <a:t>Keep email active and up to date</a:t>
            </a:r>
            <a:endParaRPr>
              <a:latin typeface="Aptos" panose="020B0004020202020204" pitchFamily="34" charset="0"/>
            </a:endParaRPr>
          </a:p>
          <a:p>
            <a:pPr marL="800100" marR="0" lvl="1" indent="-342900" algn="l" rtl="0">
              <a:spcBef>
                <a:spcPts val="0"/>
              </a:spcBef>
              <a:spcAft>
                <a:spcPts val="0"/>
              </a:spcAft>
              <a:buClr>
                <a:schemeClr val="dk1"/>
              </a:buClr>
              <a:buSzPts val="2400"/>
              <a:buFont typeface="Arial"/>
              <a:buChar char="•"/>
            </a:pPr>
            <a:r>
              <a:rPr lang="en-US" sz="2400" b="0" i="0" u="none" strike="noStrike" cap="none">
                <a:solidFill>
                  <a:schemeClr val="dk1"/>
                </a:solidFill>
                <a:latin typeface="Aptos" panose="020B0004020202020204" pitchFamily="34" charset="0"/>
                <a:sym typeface="Arial"/>
              </a:rPr>
              <a:t>Use a generic email in case employees leave</a:t>
            </a:r>
            <a:endParaRPr>
              <a:latin typeface="Aptos" panose="020B0004020202020204" pitchFamily="34" charset="0"/>
            </a:endParaRPr>
          </a:p>
          <a:p>
            <a:pPr marL="800100" marR="0" lvl="1" indent="-342900" algn="l" rtl="0">
              <a:spcBef>
                <a:spcPts val="0"/>
              </a:spcBef>
              <a:spcAft>
                <a:spcPts val="0"/>
              </a:spcAft>
              <a:buClr>
                <a:schemeClr val="dk1"/>
              </a:buClr>
              <a:buSzPts val="2400"/>
              <a:buFont typeface="Arial"/>
              <a:buChar char="•"/>
            </a:pPr>
            <a:r>
              <a:rPr lang="en-US" sz="2400" b="0" i="0" u="none" strike="noStrike" cap="none">
                <a:solidFill>
                  <a:schemeClr val="dk1"/>
                </a:solidFill>
                <a:latin typeface="Aptos" panose="020B0004020202020204" pitchFamily="34" charset="0"/>
                <a:sym typeface="Arial"/>
              </a:rPr>
              <a:t>Regularly check your inbox</a:t>
            </a:r>
            <a:endParaRPr>
              <a:latin typeface="Aptos" panose="020B0004020202020204" pitchFamily="34" charset="0"/>
            </a:endParaRPr>
          </a:p>
        </p:txBody>
      </p:sp>
      <p:grpSp>
        <p:nvGrpSpPr>
          <p:cNvPr id="1557" name="Google Shape;1557;p108"/>
          <p:cNvGrpSpPr/>
          <p:nvPr/>
        </p:nvGrpSpPr>
        <p:grpSpPr>
          <a:xfrm>
            <a:off x="823630" y="3323826"/>
            <a:ext cx="2596076" cy="2596076"/>
            <a:chOff x="301690" y="3413970"/>
            <a:chExt cx="3027872" cy="3027872"/>
          </a:xfrm>
        </p:grpSpPr>
        <p:sp>
          <p:nvSpPr>
            <p:cNvPr id="1558" name="Google Shape;1558;p108"/>
            <p:cNvSpPr/>
            <p:nvPr/>
          </p:nvSpPr>
          <p:spPr>
            <a:xfrm>
              <a:off x="301690" y="3413970"/>
              <a:ext cx="3027872" cy="302787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pic>
          <p:nvPicPr>
            <p:cNvPr id="1559" name="Google Shape;1559;p108" descr="Email with solid fill"/>
            <p:cNvPicPr preferRelativeResize="0"/>
            <p:nvPr/>
          </p:nvPicPr>
          <p:blipFill rotWithShape="1">
            <a:blip r:embed="rId3">
              <a:alphaModFix/>
            </a:blip>
            <a:srcRect/>
            <a:stretch/>
          </p:blipFill>
          <p:spPr>
            <a:xfrm>
              <a:off x="840913" y="3953193"/>
              <a:ext cx="1949427" cy="1949427"/>
            </a:xfrm>
            <a:prstGeom prst="rect">
              <a:avLst/>
            </a:prstGeom>
            <a:noFill/>
            <a:ln>
              <a:noFill/>
            </a:ln>
          </p:spPr>
        </p:pic>
      </p:grpSp>
      <p:sp>
        <p:nvSpPr>
          <p:cNvPr id="1560" name="Google Shape;1560;p108"/>
          <p:cNvSpPr/>
          <p:nvPr/>
        </p:nvSpPr>
        <p:spPr>
          <a:xfrm>
            <a:off x="5554291" y="2089178"/>
            <a:ext cx="1083417" cy="618578"/>
          </a:xfrm>
          <a:prstGeom prst="rightArrow">
            <a:avLst>
              <a:gd name="adj1" fmla="val 50000"/>
              <a:gd name="adj2" fmla="val 50000"/>
            </a:avLst>
          </a:prstGeom>
          <a:solidFill>
            <a:srgbClr val="2C724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561" name="Google Shape;1561;p10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108</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49107"/>
    </mc:Choice>
    <mc:Fallback xmlns="">
      <p:transition spd="slow" advTm="49107"/>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1566"/>
        <p:cNvGrpSpPr/>
        <p:nvPr/>
      </p:nvGrpSpPr>
      <p:grpSpPr>
        <a:xfrm>
          <a:off x="0" y="0"/>
          <a:ext cx="0" cy="0"/>
          <a:chOff x="0" y="0"/>
          <a:chExt cx="0" cy="0"/>
        </a:xfrm>
      </p:grpSpPr>
      <p:sp>
        <p:nvSpPr>
          <p:cNvPr id="1567" name="Google Shape;1567;p10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Submit Provider Maintenance Requests Before Revalidation</a:t>
            </a:r>
            <a:endParaRPr/>
          </a:p>
        </p:txBody>
      </p:sp>
      <p:sp>
        <p:nvSpPr>
          <p:cNvPr id="1568" name="Google Shape;1568;p109"/>
          <p:cNvSpPr/>
          <p:nvPr/>
        </p:nvSpPr>
        <p:spPr>
          <a:xfrm>
            <a:off x="245419" y="3575074"/>
            <a:ext cx="3027872" cy="302787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1569" name="Google Shape;1569;p109"/>
          <p:cNvSpPr/>
          <p:nvPr/>
        </p:nvSpPr>
        <p:spPr>
          <a:xfrm>
            <a:off x="5011075" y="2480146"/>
            <a:ext cx="2838695"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dk1"/>
                </a:solidFill>
                <a:latin typeface="Aptos" panose="020B0004020202020204" pitchFamily="34" charset="0"/>
                <a:sym typeface="Arial"/>
              </a:rPr>
              <a:t>Business name</a:t>
            </a:r>
            <a:endParaRPr>
              <a:latin typeface="Aptos" panose="020B0004020202020204" pitchFamily="34" charset="0"/>
            </a:endParaRPr>
          </a:p>
        </p:txBody>
      </p:sp>
      <p:pic>
        <p:nvPicPr>
          <p:cNvPr id="1570" name="Google Shape;1570;p109" descr="Checkbox Checked with solid fill"/>
          <p:cNvPicPr preferRelativeResize="0"/>
          <p:nvPr/>
        </p:nvPicPr>
        <p:blipFill rotWithShape="1">
          <a:blip r:embed="rId4">
            <a:alphaModFix/>
          </a:blip>
          <a:srcRect/>
          <a:stretch/>
        </p:blipFill>
        <p:spPr>
          <a:xfrm>
            <a:off x="4328366" y="2360254"/>
            <a:ext cx="682708" cy="682708"/>
          </a:xfrm>
          <a:prstGeom prst="rect">
            <a:avLst/>
          </a:prstGeom>
          <a:noFill/>
          <a:ln>
            <a:noFill/>
          </a:ln>
        </p:spPr>
      </p:pic>
      <p:sp>
        <p:nvSpPr>
          <p:cNvPr id="1571" name="Google Shape;1571;p109"/>
          <p:cNvSpPr/>
          <p:nvPr/>
        </p:nvSpPr>
        <p:spPr>
          <a:xfrm>
            <a:off x="5008874" y="3008078"/>
            <a:ext cx="2838695"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dk1"/>
                </a:solidFill>
                <a:latin typeface="Aptos" panose="020B0004020202020204" pitchFamily="34" charset="0"/>
                <a:sym typeface="Arial"/>
              </a:rPr>
              <a:t>Address</a:t>
            </a:r>
            <a:endParaRPr>
              <a:latin typeface="Aptos" panose="020B0004020202020204" pitchFamily="34" charset="0"/>
            </a:endParaRPr>
          </a:p>
        </p:txBody>
      </p:sp>
      <p:pic>
        <p:nvPicPr>
          <p:cNvPr id="1572" name="Google Shape;1572;p109" descr="Checkbox Checked with solid fill"/>
          <p:cNvPicPr preferRelativeResize="0"/>
          <p:nvPr/>
        </p:nvPicPr>
        <p:blipFill rotWithShape="1">
          <a:blip r:embed="rId4">
            <a:alphaModFix/>
          </a:blip>
          <a:srcRect/>
          <a:stretch/>
        </p:blipFill>
        <p:spPr>
          <a:xfrm>
            <a:off x="4326165" y="2888186"/>
            <a:ext cx="682708" cy="682708"/>
          </a:xfrm>
          <a:prstGeom prst="rect">
            <a:avLst/>
          </a:prstGeom>
          <a:noFill/>
          <a:ln>
            <a:noFill/>
          </a:ln>
        </p:spPr>
      </p:pic>
      <p:sp>
        <p:nvSpPr>
          <p:cNvPr id="1573" name="Google Shape;1573;p109"/>
          <p:cNvSpPr/>
          <p:nvPr/>
        </p:nvSpPr>
        <p:spPr>
          <a:xfrm>
            <a:off x="4980737" y="3578091"/>
            <a:ext cx="2838695"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dk1"/>
                </a:solidFill>
                <a:latin typeface="Aptos" panose="020B0004020202020204" pitchFamily="34" charset="0"/>
                <a:sym typeface="Arial"/>
              </a:rPr>
              <a:t>Specialty</a:t>
            </a:r>
            <a:endParaRPr>
              <a:latin typeface="Aptos" panose="020B0004020202020204" pitchFamily="34" charset="0"/>
            </a:endParaRPr>
          </a:p>
        </p:txBody>
      </p:sp>
      <p:pic>
        <p:nvPicPr>
          <p:cNvPr id="1574" name="Google Shape;1574;p109" descr="Checkbox Checked with solid fill"/>
          <p:cNvPicPr preferRelativeResize="0"/>
          <p:nvPr/>
        </p:nvPicPr>
        <p:blipFill rotWithShape="1">
          <a:blip r:embed="rId4">
            <a:alphaModFix/>
          </a:blip>
          <a:srcRect/>
          <a:stretch/>
        </p:blipFill>
        <p:spPr>
          <a:xfrm>
            <a:off x="4298028" y="3458199"/>
            <a:ext cx="682708" cy="682708"/>
          </a:xfrm>
          <a:prstGeom prst="rect">
            <a:avLst/>
          </a:prstGeom>
          <a:noFill/>
          <a:ln>
            <a:noFill/>
          </a:ln>
        </p:spPr>
      </p:pic>
      <p:sp>
        <p:nvSpPr>
          <p:cNvPr id="1575" name="Google Shape;1575;p109"/>
          <p:cNvSpPr/>
          <p:nvPr/>
        </p:nvSpPr>
        <p:spPr>
          <a:xfrm>
            <a:off x="4980736" y="4136073"/>
            <a:ext cx="2838695"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dk1"/>
                </a:solidFill>
                <a:latin typeface="Aptos" panose="020B0004020202020204" pitchFamily="34" charset="0"/>
                <a:sym typeface="Arial"/>
              </a:rPr>
              <a:t>Insurance</a:t>
            </a:r>
            <a:endParaRPr>
              <a:latin typeface="Aptos" panose="020B0004020202020204" pitchFamily="34" charset="0"/>
            </a:endParaRPr>
          </a:p>
        </p:txBody>
      </p:sp>
      <p:pic>
        <p:nvPicPr>
          <p:cNvPr id="1576" name="Google Shape;1576;p109" descr="Checkbox Checked with solid fill"/>
          <p:cNvPicPr preferRelativeResize="0"/>
          <p:nvPr/>
        </p:nvPicPr>
        <p:blipFill rotWithShape="1">
          <a:blip r:embed="rId4">
            <a:alphaModFix/>
          </a:blip>
          <a:srcRect/>
          <a:stretch/>
        </p:blipFill>
        <p:spPr>
          <a:xfrm>
            <a:off x="4298027" y="4016181"/>
            <a:ext cx="682708" cy="682708"/>
          </a:xfrm>
          <a:prstGeom prst="rect">
            <a:avLst/>
          </a:prstGeom>
          <a:noFill/>
          <a:ln>
            <a:noFill/>
          </a:ln>
        </p:spPr>
      </p:pic>
      <p:sp>
        <p:nvSpPr>
          <p:cNvPr id="1577" name="Google Shape;1577;p109"/>
          <p:cNvSpPr/>
          <p:nvPr/>
        </p:nvSpPr>
        <p:spPr>
          <a:xfrm>
            <a:off x="4980735" y="4702217"/>
            <a:ext cx="2838695"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dk1"/>
                </a:solidFill>
                <a:latin typeface="Aptos" panose="020B0004020202020204" pitchFamily="34" charset="0"/>
                <a:sym typeface="Arial"/>
              </a:rPr>
              <a:t>Ownership</a:t>
            </a:r>
            <a:endParaRPr>
              <a:latin typeface="Aptos" panose="020B0004020202020204" pitchFamily="34" charset="0"/>
            </a:endParaRPr>
          </a:p>
        </p:txBody>
      </p:sp>
      <p:pic>
        <p:nvPicPr>
          <p:cNvPr id="1578" name="Google Shape;1578;p109" descr="Checkbox Checked with solid fill"/>
          <p:cNvPicPr preferRelativeResize="0"/>
          <p:nvPr/>
        </p:nvPicPr>
        <p:blipFill rotWithShape="1">
          <a:blip r:embed="rId4">
            <a:alphaModFix/>
          </a:blip>
          <a:srcRect/>
          <a:stretch/>
        </p:blipFill>
        <p:spPr>
          <a:xfrm>
            <a:off x="4298026" y="4582325"/>
            <a:ext cx="682708" cy="682708"/>
          </a:xfrm>
          <a:prstGeom prst="rect">
            <a:avLst/>
          </a:prstGeom>
          <a:noFill/>
          <a:ln>
            <a:noFill/>
          </a:ln>
        </p:spPr>
      </p:pic>
      <p:pic>
        <p:nvPicPr>
          <p:cNvPr id="1579" name="Google Shape;1579;p109" descr="A screenshot of a computer&#10;&#10;Description automatically generated"/>
          <p:cNvPicPr preferRelativeResize="0"/>
          <p:nvPr/>
        </p:nvPicPr>
        <p:blipFill rotWithShape="1">
          <a:blip r:embed="rId5">
            <a:alphaModFix/>
          </a:blip>
          <a:srcRect l="975" t="5276" r="71933" b="17697"/>
          <a:stretch/>
        </p:blipFill>
        <p:spPr>
          <a:xfrm>
            <a:off x="666463" y="4163726"/>
            <a:ext cx="2185785" cy="1850569"/>
          </a:xfrm>
          <a:prstGeom prst="rect">
            <a:avLst/>
          </a:prstGeom>
          <a:noFill/>
          <a:ln>
            <a:noFill/>
          </a:ln>
        </p:spPr>
      </p:pic>
      <p:sp>
        <p:nvSpPr>
          <p:cNvPr id="1580" name="Google Shape;1580;p10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109</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38560"/>
    </mc:Choice>
    <mc:Fallback xmlns="">
      <p:transition spd="slow" advTm="3856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70"/>
                                        </p:tgtEl>
                                        <p:attrNameLst>
                                          <p:attrName>style.visibility</p:attrName>
                                        </p:attrNameLst>
                                      </p:cBhvr>
                                      <p:to>
                                        <p:strVal val="visible"/>
                                      </p:to>
                                    </p:set>
                                    <p:animEffect transition="in" filter="fade">
                                      <p:cBhvr>
                                        <p:cTn id="7" dur="500"/>
                                        <p:tgtEl>
                                          <p:spTgt spid="1570"/>
                                        </p:tgtEl>
                                      </p:cBhvr>
                                    </p:animEffect>
                                  </p:childTnLst>
                                </p:cTn>
                              </p:par>
                              <p:par>
                                <p:cTn id="8" presetID="10" presetClass="entr" presetSubtype="0" fill="hold" nodeType="withEffect">
                                  <p:stCondLst>
                                    <p:cond delay="0"/>
                                  </p:stCondLst>
                                  <p:childTnLst>
                                    <p:set>
                                      <p:cBhvr>
                                        <p:cTn id="9" dur="1" fill="hold">
                                          <p:stCondLst>
                                            <p:cond delay="0"/>
                                          </p:stCondLst>
                                        </p:cTn>
                                        <p:tgtEl>
                                          <p:spTgt spid="1569"/>
                                        </p:tgtEl>
                                        <p:attrNameLst>
                                          <p:attrName>style.visibility</p:attrName>
                                        </p:attrNameLst>
                                      </p:cBhvr>
                                      <p:to>
                                        <p:strVal val="visible"/>
                                      </p:to>
                                    </p:set>
                                    <p:animEffect transition="in" filter="fade">
                                      <p:cBhvr>
                                        <p:cTn id="10" dur="500"/>
                                        <p:tgtEl>
                                          <p:spTgt spid="156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572"/>
                                        </p:tgtEl>
                                        <p:attrNameLst>
                                          <p:attrName>style.visibility</p:attrName>
                                        </p:attrNameLst>
                                      </p:cBhvr>
                                      <p:to>
                                        <p:strVal val="visible"/>
                                      </p:to>
                                    </p:set>
                                    <p:animEffect transition="in" filter="fade">
                                      <p:cBhvr>
                                        <p:cTn id="15" dur="500"/>
                                        <p:tgtEl>
                                          <p:spTgt spid="1572"/>
                                        </p:tgtEl>
                                      </p:cBhvr>
                                    </p:animEffect>
                                  </p:childTnLst>
                                </p:cTn>
                              </p:par>
                              <p:par>
                                <p:cTn id="16" presetID="10" presetClass="entr" presetSubtype="0" fill="hold" nodeType="withEffect">
                                  <p:stCondLst>
                                    <p:cond delay="0"/>
                                  </p:stCondLst>
                                  <p:childTnLst>
                                    <p:set>
                                      <p:cBhvr>
                                        <p:cTn id="17" dur="1" fill="hold">
                                          <p:stCondLst>
                                            <p:cond delay="0"/>
                                          </p:stCondLst>
                                        </p:cTn>
                                        <p:tgtEl>
                                          <p:spTgt spid="1571"/>
                                        </p:tgtEl>
                                        <p:attrNameLst>
                                          <p:attrName>style.visibility</p:attrName>
                                        </p:attrNameLst>
                                      </p:cBhvr>
                                      <p:to>
                                        <p:strVal val="visible"/>
                                      </p:to>
                                    </p:set>
                                    <p:animEffect transition="in" filter="fade">
                                      <p:cBhvr>
                                        <p:cTn id="18" dur="500"/>
                                        <p:tgtEl>
                                          <p:spTgt spid="157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574"/>
                                        </p:tgtEl>
                                        <p:attrNameLst>
                                          <p:attrName>style.visibility</p:attrName>
                                        </p:attrNameLst>
                                      </p:cBhvr>
                                      <p:to>
                                        <p:strVal val="visible"/>
                                      </p:to>
                                    </p:set>
                                    <p:animEffect transition="in" filter="fade">
                                      <p:cBhvr>
                                        <p:cTn id="23" dur="500"/>
                                        <p:tgtEl>
                                          <p:spTgt spid="1574"/>
                                        </p:tgtEl>
                                      </p:cBhvr>
                                    </p:animEffect>
                                  </p:childTnLst>
                                </p:cTn>
                              </p:par>
                              <p:par>
                                <p:cTn id="24" presetID="10" presetClass="entr" presetSubtype="0" fill="hold" nodeType="withEffect">
                                  <p:stCondLst>
                                    <p:cond delay="0"/>
                                  </p:stCondLst>
                                  <p:childTnLst>
                                    <p:set>
                                      <p:cBhvr>
                                        <p:cTn id="25" dur="1" fill="hold">
                                          <p:stCondLst>
                                            <p:cond delay="0"/>
                                          </p:stCondLst>
                                        </p:cTn>
                                        <p:tgtEl>
                                          <p:spTgt spid="1573"/>
                                        </p:tgtEl>
                                        <p:attrNameLst>
                                          <p:attrName>style.visibility</p:attrName>
                                        </p:attrNameLst>
                                      </p:cBhvr>
                                      <p:to>
                                        <p:strVal val="visible"/>
                                      </p:to>
                                    </p:set>
                                    <p:animEffect transition="in" filter="fade">
                                      <p:cBhvr>
                                        <p:cTn id="26" dur="500"/>
                                        <p:tgtEl>
                                          <p:spTgt spid="157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576"/>
                                        </p:tgtEl>
                                        <p:attrNameLst>
                                          <p:attrName>style.visibility</p:attrName>
                                        </p:attrNameLst>
                                      </p:cBhvr>
                                      <p:to>
                                        <p:strVal val="visible"/>
                                      </p:to>
                                    </p:set>
                                    <p:animEffect transition="in" filter="fade">
                                      <p:cBhvr>
                                        <p:cTn id="31" dur="500"/>
                                        <p:tgtEl>
                                          <p:spTgt spid="1576"/>
                                        </p:tgtEl>
                                      </p:cBhvr>
                                    </p:animEffect>
                                  </p:childTnLst>
                                </p:cTn>
                              </p:par>
                              <p:par>
                                <p:cTn id="32" presetID="10" presetClass="entr" presetSubtype="0" fill="hold" nodeType="withEffect">
                                  <p:stCondLst>
                                    <p:cond delay="0"/>
                                  </p:stCondLst>
                                  <p:childTnLst>
                                    <p:set>
                                      <p:cBhvr>
                                        <p:cTn id="33" dur="1" fill="hold">
                                          <p:stCondLst>
                                            <p:cond delay="0"/>
                                          </p:stCondLst>
                                        </p:cTn>
                                        <p:tgtEl>
                                          <p:spTgt spid="1575"/>
                                        </p:tgtEl>
                                        <p:attrNameLst>
                                          <p:attrName>style.visibility</p:attrName>
                                        </p:attrNameLst>
                                      </p:cBhvr>
                                      <p:to>
                                        <p:strVal val="visible"/>
                                      </p:to>
                                    </p:set>
                                    <p:animEffect transition="in" filter="fade">
                                      <p:cBhvr>
                                        <p:cTn id="34" dur="500"/>
                                        <p:tgtEl>
                                          <p:spTgt spid="157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578"/>
                                        </p:tgtEl>
                                        <p:attrNameLst>
                                          <p:attrName>style.visibility</p:attrName>
                                        </p:attrNameLst>
                                      </p:cBhvr>
                                      <p:to>
                                        <p:strVal val="visible"/>
                                      </p:to>
                                    </p:set>
                                    <p:animEffect transition="in" filter="fade">
                                      <p:cBhvr>
                                        <p:cTn id="39" dur="500"/>
                                        <p:tgtEl>
                                          <p:spTgt spid="1578"/>
                                        </p:tgtEl>
                                      </p:cBhvr>
                                    </p:animEffect>
                                  </p:childTnLst>
                                </p:cTn>
                              </p:par>
                              <p:par>
                                <p:cTn id="40" presetID="10" presetClass="entr" presetSubtype="0" fill="hold" nodeType="withEffect">
                                  <p:stCondLst>
                                    <p:cond delay="0"/>
                                  </p:stCondLst>
                                  <p:childTnLst>
                                    <p:set>
                                      <p:cBhvr>
                                        <p:cTn id="41" dur="1" fill="hold">
                                          <p:stCondLst>
                                            <p:cond delay="0"/>
                                          </p:stCondLst>
                                        </p:cTn>
                                        <p:tgtEl>
                                          <p:spTgt spid="1577"/>
                                        </p:tgtEl>
                                        <p:attrNameLst>
                                          <p:attrName>style.visibility</p:attrName>
                                        </p:attrNameLst>
                                      </p:cBhvr>
                                      <p:to>
                                        <p:strVal val="visible"/>
                                      </p:to>
                                    </p:set>
                                    <p:animEffect transition="in" filter="fade">
                                      <p:cBhvr>
                                        <p:cTn id="42" dur="500"/>
                                        <p:tgtEl>
                                          <p:spTgt spid="15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247"/>
        <p:cNvGrpSpPr/>
        <p:nvPr/>
      </p:nvGrpSpPr>
      <p:grpSpPr>
        <a:xfrm>
          <a:off x="0" y="0"/>
          <a:ext cx="0" cy="0"/>
          <a:chOff x="0" y="0"/>
          <a:chExt cx="0" cy="0"/>
        </a:xfrm>
      </p:grpSpPr>
      <p:sp>
        <p:nvSpPr>
          <p:cNvPr id="248" name="Google Shape;248;p11"/>
          <p:cNvSpPr/>
          <p:nvPr/>
        </p:nvSpPr>
        <p:spPr>
          <a:xfrm>
            <a:off x="2045567" y="-3306546"/>
            <a:ext cx="10282618" cy="10164545"/>
          </a:xfrm>
          <a:prstGeom prst="ellipse">
            <a:avLst/>
          </a:prstGeom>
          <a:solidFill>
            <a:srgbClr val="CCD1E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pic>
        <p:nvPicPr>
          <p:cNvPr id="249" name="Google Shape;249;p11" descr="A diagram of a company&#10;&#10;Description automatically generated"/>
          <p:cNvPicPr preferRelativeResize="0"/>
          <p:nvPr/>
        </p:nvPicPr>
        <p:blipFill rotWithShape="1">
          <a:blip r:embed="rId3">
            <a:alphaModFix/>
          </a:blip>
          <a:srcRect l="1738" r="1310"/>
          <a:stretch/>
        </p:blipFill>
        <p:spPr>
          <a:xfrm>
            <a:off x="11155" y="0"/>
            <a:ext cx="11820293" cy="6858000"/>
          </a:xfrm>
          <a:prstGeom prst="rect">
            <a:avLst/>
          </a:prstGeom>
          <a:noFill/>
          <a:ln>
            <a:noFill/>
          </a:ln>
        </p:spPr>
      </p:pic>
      <p:sp>
        <p:nvSpPr>
          <p:cNvPr id="250" name="Google Shape;250;p11"/>
          <p:cNvSpPr txBox="1">
            <a:spLocks noGrp="1"/>
          </p:cNvSpPr>
          <p:nvPr>
            <p:ph type="title"/>
          </p:nvPr>
        </p:nvSpPr>
        <p:spPr>
          <a:xfrm>
            <a:off x="314522" y="488602"/>
            <a:ext cx="6572260" cy="105332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Enrollment Process</a:t>
            </a:r>
            <a:endParaRPr/>
          </a:p>
        </p:txBody>
      </p:sp>
      <p:sp>
        <p:nvSpPr>
          <p:cNvPr id="251" name="Google Shape;251;p11"/>
          <p:cNvSpPr/>
          <p:nvPr/>
        </p:nvSpPr>
        <p:spPr>
          <a:xfrm flipH="1">
            <a:off x="6686630" y="1929383"/>
            <a:ext cx="5505369" cy="4928617"/>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0019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52" name="Google Shape;252;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49661"/>
    </mc:Choice>
    <mc:Fallback xmlns="">
      <p:transition spd="slow" advTm="49661"/>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1585"/>
        <p:cNvGrpSpPr/>
        <p:nvPr/>
      </p:nvGrpSpPr>
      <p:grpSpPr>
        <a:xfrm>
          <a:off x="0" y="0"/>
          <a:ext cx="0" cy="0"/>
          <a:chOff x="0" y="0"/>
          <a:chExt cx="0" cy="0"/>
        </a:xfrm>
      </p:grpSpPr>
      <p:sp>
        <p:nvSpPr>
          <p:cNvPr id="1586" name="Google Shape;1586;p110"/>
          <p:cNvSpPr txBox="1">
            <a:spLocks noGrp="1"/>
          </p:cNvSpPr>
          <p:nvPr>
            <p:ph type="title"/>
          </p:nvPr>
        </p:nvSpPr>
        <p:spPr>
          <a:xfrm>
            <a:off x="1041600" y="2766217"/>
            <a:ext cx="5173276"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000"/>
              <a:buFont typeface="Play"/>
              <a:buNone/>
            </a:pPr>
            <a:r>
              <a:rPr lang="en-US" sz="4000"/>
              <a:t>Thank you!</a:t>
            </a:r>
            <a:endParaRPr/>
          </a:p>
        </p:txBody>
      </p:sp>
      <p:sp>
        <p:nvSpPr>
          <p:cNvPr id="1587" name="Google Shape;1587;p1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110</a:t>
            </a:fld>
            <a:endParaRPr/>
          </a:p>
        </p:txBody>
      </p:sp>
      <p:pic>
        <p:nvPicPr>
          <p:cNvPr id="1588" name="Google Shape;1588;p110"/>
          <p:cNvPicPr preferRelativeResize="0"/>
          <p:nvPr/>
        </p:nvPicPr>
        <p:blipFill rotWithShape="1">
          <a:blip r:embed="rId4">
            <a:alphaModFix/>
          </a:blip>
          <a:srcRect/>
          <a:stretch/>
        </p:blipFill>
        <p:spPr>
          <a:xfrm>
            <a:off x="7617619" y="5727666"/>
            <a:ext cx="3736181" cy="628684"/>
          </a:xfrm>
          <a:prstGeom prst="rect">
            <a:avLst/>
          </a:prstGeom>
          <a:noFill/>
          <a:ln>
            <a:noFill/>
          </a:ln>
        </p:spPr>
      </p:pic>
      <p:pic>
        <p:nvPicPr>
          <p:cNvPr id="1589" name="Google Shape;1589;p110" descr="A pregnant person holding a pregnant person&#10;&#10;Description automatically generated"/>
          <p:cNvPicPr preferRelativeResize="0"/>
          <p:nvPr/>
        </p:nvPicPr>
        <p:blipFill rotWithShape="1">
          <a:blip r:embed="rId5">
            <a:alphaModFix/>
          </a:blip>
          <a:srcRect/>
          <a:stretch/>
        </p:blipFill>
        <p:spPr>
          <a:xfrm>
            <a:off x="7508569" y="1334671"/>
            <a:ext cx="3845231" cy="4188656"/>
          </a:xfrm>
          <a:prstGeom prst="rect">
            <a:avLst/>
          </a:prstGeom>
          <a:noFill/>
          <a:ln>
            <a:noFill/>
          </a:ln>
        </p:spPr>
      </p:pic>
      <p:sp>
        <p:nvSpPr>
          <p:cNvPr id="1590" name="Google Shape;1590;p110"/>
          <p:cNvSpPr/>
          <p:nvPr/>
        </p:nvSpPr>
        <p:spPr>
          <a:xfrm>
            <a:off x="1210211" y="3843157"/>
            <a:ext cx="5651512" cy="219885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Questions? Contact HCPF at </a:t>
            </a:r>
            <a:endParaRPr>
              <a:latin typeface="Aptos" panose="020B0004020202020204" pitchFamily="34" charset="0"/>
            </a:endParaRPr>
          </a:p>
          <a:p>
            <a:pPr marL="0" marR="0" lvl="0" indent="0" algn="ctr" rtl="0">
              <a:spcBef>
                <a:spcPts val="0"/>
              </a:spcBef>
              <a:spcAft>
                <a:spcPts val="0"/>
              </a:spcAft>
              <a:buNone/>
            </a:pPr>
            <a:r>
              <a:rPr lang="en-US" sz="2400">
                <a:solidFill>
                  <a:schemeClr val="dk1"/>
                </a:solidFill>
                <a:latin typeface="Aptos" panose="020B0004020202020204" pitchFamily="34" charset="0"/>
                <a:sym typeface="Arial"/>
              </a:rPr>
              <a:t>hcpf_maternalchildhealth@state.co.us </a:t>
            </a:r>
            <a:endParaRPr>
              <a:latin typeface="Aptos" panose="020B0004020202020204" pitchFamily="34" charset="0"/>
            </a:endParaRPr>
          </a:p>
          <a:p>
            <a:pPr marL="0" marR="0" lvl="0" indent="0" algn="ctr" rtl="0">
              <a:spcBef>
                <a:spcPts val="0"/>
              </a:spcBef>
              <a:spcAft>
                <a:spcPts val="0"/>
              </a:spcAft>
              <a:buNone/>
            </a:pPr>
            <a:r>
              <a:rPr lang="en-US" sz="2400">
                <a:solidFill>
                  <a:schemeClr val="dk1"/>
                </a:solidFill>
                <a:latin typeface="Aptos" panose="020B0004020202020204" pitchFamily="34" charset="0"/>
                <a:sym typeface="Arial"/>
              </a:rPr>
              <a:t>or the Fiscal Agent at (833) 468-0362</a:t>
            </a:r>
            <a:endParaRPr sz="2000">
              <a:solidFill>
                <a:schemeClr val="dk1"/>
              </a:solidFill>
              <a:latin typeface="Aptos" panose="020B0004020202020204" pitchFamily="34" charset="0"/>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2205"/>
    </mc:Choice>
    <mc:Fallback xmlns="">
      <p:transition spd="slow" advTm="2220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90"/>
                                        </p:tgtEl>
                                        <p:attrNameLst>
                                          <p:attrName>style.visibility</p:attrName>
                                        </p:attrNameLst>
                                      </p:cBhvr>
                                      <p:to>
                                        <p:strVal val="visible"/>
                                      </p:to>
                                    </p:set>
                                    <p:animEffect transition="in" filter="fade">
                                      <p:cBhvr>
                                        <p:cTn id="7" dur="1000"/>
                                        <p:tgtEl>
                                          <p:spTgt spid="15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257"/>
        <p:cNvGrpSpPr/>
        <p:nvPr/>
      </p:nvGrpSpPr>
      <p:grpSpPr>
        <a:xfrm>
          <a:off x="0" y="0"/>
          <a:ext cx="0" cy="0"/>
          <a:chOff x="0" y="0"/>
          <a:chExt cx="0" cy="0"/>
        </a:xfrm>
      </p:grpSpPr>
      <p:sp>
        <p:nvSpPr>
          <p:cNvPr id="258" name="Google Shape;258;p12"/>
          <p:cNvSpPr/>
          <p:nvPr/>
        </p:nvSpPr>
        <p:spPr>
          <a:xfrm rot="10800000" flipH="1">
            <a:off x="1238997" y="850175"/>
            <a:ext cx="9784079" cy="1805745"/>
          </a:xfrm>
          <a:prstGeom prst="roundRect">
            <a:avLst>
              <a:gd name="adj" fmla="val 9859"/>
            </a:avLst>
          </a:prstGeom>
          <a:solidFill>
            <a:srgbClr val="001970"/>
          </a:solidFill>
          <a:ln w="38100" cap="flat" cmpd="sng">
            <a:solidFill>
              <a:srgbClr val="00197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59" name="Google Shape;259;p12"/>
          <p:cNvSpPr/>
          <p:nvPr/>
        </p:nvSpPr>
        <p:spPr>
          <a:xfrm>
            <a:off x="1214205" y="1484408"/>
            <a:ext cx="9833662" cy="1805745"/>
          </a:xfrm>
          <a:custGeom>
            <a:avLst/>
            <a:gdLst/>
            <a:ahLst/>
            <a:cxnLst/>
            <a:rect l="l" t="t" r="r" b="b"/>
            <a:pathLst>
              <a:path w="9839922" h="1805745" extrusionOk="0">
                <a:moveTo>
                  <a:pt x="0" y="0"/>
                </a:moveTo>
                <a:lnTo>
                  <a:pt x="9661895" y="0"/>
                </a:lnTo>
                <a:cubicBezTo>
                  <a:pt x="9735637" y="0"/>
                  <a:pt x="9798907" y="44835"/>
                  <a:pt x="9825933" y="108732"/>
                </a:cubicBezTo>
                <a:lnTo>
                  <a:pt x="9839922" y="178023"/>
                </a:lnTo>
                <a:lnTo>
                  <a:pt x="9839922" y="1627722"/>
                </a:lnTo>
                <a:lnTo>
                  <a:pt x="9825933" y="1697014"/>
                </a:lnTo>
                <a:cubicBezTo>
                  <a:pt x="9798907" y="1760910"/>
                  <a:pt x="9735637" y="1805745"/>
                  <a:pt x="9661895" y="1805745"/>
                </a:cubicBezTo>
                <a:lnTo>
                  <a:pt x="0" y="1805745"/>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60" name="Google Shape;260;p12"/>
          <p:cNvSpPr/>
          <p:nvPr/>
        </p:nvSpPr>
        <p:spPr>
          <a:xfrm>
            <a:off x="1214205" y="3268962"/>
            <a:ext cx="9784080" cy="1396319"/>
          </a:xfrm>
          <a:custGeom>
            <a:avLst/>
            <a:gdLst/>
            <a:ahLst/>
            <a:cxnLst/>
            <a:rect l="l" t="t" r="r" b="b"/>
            <a:pathLst>
              <a:path w="9839922" h="1364859" extrusionOk="0">
                <a:moveTo>
                  <a:pt x="0" y="0"/>
                </a:moveTo>
                <a:lnTo>
                  <a:pt x="9658546" y="0"/>
                </a:lnTo>
                <a:cubicBezTo>
                  <a:pt x="9758717" y="0"/>
                  <a:pt x="9839922" y="81205"/>
                  <a:pt x="9839922" y="181376"/>
                </a:cubicBezTo>
                <a:lnTo>
                  <a:pt x="9839922" y="1183483"/>
                </a:lnTo>
                <a:cubicBezTo>
                  <a:pt x="9839922" y="1283654"/>
                  <a:pt x="9758717" y="1364859"/>
                  <a:pt x="9658546" y="1364859"/>
                </a:cubicBezTo>
                <a:lnTo>
                  <a:pt x="0" y="1364859"/>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61" name="Google Shape;261;p12"/>
          <p:cNvSpPr/>
          <p:nvPr/>
        </p:nvSpPr>
        <p:spPr>
          <a:xfrm>
            <a:off x="1214205" y="4665281"/>
            <a:ext cx="9808872" cy="1857230"/>
          </a:xfrm>
          <a:custGeom>
            <a:avLst/>
            <a:gdLst/>
            <a:ahLst/>
            <a:cxnLst/>
            <a:rect l="l" t="t" r="r" b="b"/>
            <a:pathLst>
              <a:path w="9839922" h="1805744" extrusionOk="0">
                <a:moveTo>
                  <a:pt x="0" y="0"/>
                </a:moveTo>
                <a:lnTo>
                  <a:pt x="9669586" y="0"/>
                </a:lnTo>
                <a:cubicBezTo>
                  <a:pt x="9763660" y="0"/>
                  <a:pt x="9839922" y="76262"/>
                  <a:pt x="9839922" y="170336"/>
                </a:cubicBezTo>
                <a:lnTo>
                  <a:pt x="9839922" y="1635409"/>
                </a:lnTo>
                <a:cubicBezTo>
                  <a:pt x="9839922" y="1705965"/>
                  <a:pt x="9797025" y="1766501"/>
                  <a:pt x="9735889" y="1792359"/>
                </a:cubicBezTo>
                <a:lnTo>
                  <a:pt x="9669591" y="1805744"/>
                </a:lnTo>
                <a:lnTo>
                  <a:pt x="0" y="1805744"/>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62" name="Google Shape;262;p12"/>
          <p:cNvSpPr txBox="1">
            <a:spLocks noGrp="1"/>
          </p:cNvSpPr>
          <p:nvPr>
            <p:ph type="title"/>
          </p:nvPr>
        </p:nvSpPr>
        <p:spPr>
          <a:xfrm>
            <a:off x="2232500" y="86643"/>
            <a:ext cx="8050752" cy="830013"/>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4000"/>
              <a:buFont typeface="Play"/>
              <a:buNone/>
            </a:pPr>
            <a:r>
              <a:rPr lang="en-US" sz="4000"/>
              <a:t>Overview of Required Documentation</a:t>
            </a:r>
            <a:endParaRPr/>
          </a:p>
        </p:txBody>
      </p:sp>
      <p:sp>
        <p:nvSpPr>
          <p:cNvPr id="263" name="Google Shape;26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757575"/>
              </a:buClr>
              <a:buSzPts val="1200"/>
              <a:buFont typeface="Arial"/>
              <a:buNone/>
            </a:pPr>
            <a:fld id="{00000000-1234-1234-1234-123412341234}" type="slidenum">
              <a:rPr lang="en-US" sz="1200" b="0" i="0" u="none" strike="noStrike" cap="none">
                <a:solidFill>
                  <a:srgbClr val="757575"/>
                </a:solidFill>
                <a:ea typeface="Arial"/>
                <a:sym typeface="Arial"/>
              </a:rPr>
              <a:t>12</a:t>
            </a:fld>
            <a:endParaRPr sz="1200" b="0" i="0" u="none" strike="noStrike" cap="none">
              <a:solidFill>
                <a:srgbClr val="757575"/>
              </a:solidFill>
              <a:ea typeface="Arial"/>
              <a:sym typeface="Arial"/>
            </a:endParaRPr>
          </a:p>
        </p:txBody>
      </p:sp>
      <p:graphicFrame>
        <p:nvGraphicFramePr>
          <p:cNvPr id="264" name="Google Shape;264;p12"/>
          <p:cNvGraphicFramePr/>
          <p:nvPr>
            <p:extLst>
              <p:ext uri="{D42A27DB-BD31-4B8C-83A1-F6EECF244321}">
                <p14:modId xmlns:p14="http://schemas.microsoft.com/office/powerpoint/2010/main" val="2759896063"/>
              </p:ext>
            </p:extLst>
          </p:nvPr>
        </p:nvGraphicFramePr>
        <p:xfrm>
          <a:off x="1214206" y="788425"/>
          <a:ext cx="9382825" cy="5672350"/>
        </p:xfrm>
        <a:graphic>
          <a:graphicData uri="http://schemas.openxmlformats.org/drawingml/2006/table">
            <a:tbl>
              <a:tblPr>
                <a:noFill/>
                <a:tableStyleId>{E6C58389-85C5-4C7D-B2AB-451E1EE4B55D}</a:tableStyleId>
              </a:tblPr>
              <a:tblGrid>
                <a:gridCol w="5682950">
                  <a:extLst>
                    <a:ext uri="{9D8B030D-6E8A-4147-A177-3AD203B41FA5}">
                      <a16:colId xmlns:a16="http://schemas.microsoft.com/office/drawing/2014/main" val="20000"/>
                    </a:ext>
                  </a:extLst>
                </a:gridCol>
                <a:gridCol w="1717175">
                  <a:extLst>
                    <a:ext uri="{9D8B030D-6E8A-4147-A177-3AD203B41FA5}">
                      <a16:colId xmlns:a16="http://schemas.microsoft.com/office/drawing/2014/main" val="20001"/>
                    </a:ext>
                  </a:extLst>
                </a:gridCol>
                <a:gridCol w="1982700">
                  <a:extLst>
                    <a:ext uri="{9D8B030D-6E8A-4147-A177-3AD203B41FA5}">
                      <a16:colId xmlns:a16="http://schemas.microsoft.com/office/drawing/2014/main" val="20002"/>
                    </a:ext>
                  </a:extLst>
                </a:gridCol>
              </a:tblGrid>
              <a:tr h="689950">
                <a:tc>
                  <a:txBody>
                    <a:bodyPr/>
                    <a:lstStyle/>
                    <a:p>
                      <a:pPr marL="0" marR="0" lvl="0" indent="0" algn="l" rtl="0">
                        <a:spcBef>
                          <a:spcPts val="0"/>
                        </a:spcBef>
                        <a:spcAft>
                          <a:spcPts val="0"/>
                        </a:spcAft>
                        <a:buNone/>
                      </a:pPr>
                      <a:endParaRPr sz="2000" b="1" i="0" u="none" strike="noStrike" cap="none">
                        <a:solidFill>
                          <a:schemeClr val="lt1"/>
                        </a:solidFill>
                        <a:latin typeface="Aptos" panose="020B0004020202020204" pitchFamily="34" charset="0"/>
                        <a:ea typeface="Arial"/>
                        <a:cs typeface="Arial"/>
                        <a:sym typeface="Arial"/>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1" i="0" u="none" strike="noStrike" cap="none">
                          <a:solidFill>
                            <a:schemeClr val="lt1"/>
                          </a:solidFill>
                          <a:latin typeface="Aptos" panose="020B0004020202020204" pitchFamily="34" charset="0"/>
                          <a:ea typeface="Arial"/>
                          <a:cs typeface="Arial"/>
                          <a:sym typeface="Arial"/>
                        </a:rPr>
                        <a:t>Certification Pathway</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1" i="0" u="none" strike="noStrike" cap="none">
                          <a:solidFill>
                            <a:schemeClr val="lt1"/>
                          </a:solidFill>
                          <a:latin typeface="Aptos" panose="020B0004020202020204" pitchFamily="34" charset="0"/>
                          <a:ea typeface="Arial"/>
                          <a:cs typeface="Arial"/>
                          <a:sym typeface="Arial"/>
                        </a:rPr>
                        <a:t>Experience Pathway</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Front of driver’s license/state ID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Back of driver's license/state ID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Copy of insurance policy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Voided check/bank letter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W9 with Social Security Number</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5"/>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CPR card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6"/>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Doula Attestation Form</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7"/>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Doula Code of Conduct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8"/>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Lawful Presence Affidavit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9"/>
                  </a:ext>
                </a:extLst>
              </a:tr>
              <a:tr h="351850">
                <a:tc>
                  <a:txBody>
                    <a:bodyPr/>
                    <a:lstStyle/>
                    <a:p>
                      <a:pPr marL="91440" marR="0" lvl="0" indent="0" algn="l" rtl="0">
                        <a:spcBef>
                          <a:spcPts val="0"/>
                        </a:spcBef>
                        <a:spcAft>
                          <a:spcPts val="0"/>
                        </a:spcAft>
                        <a:buNone/>
                      </a:pPr>
                      <a:r>
                        <a:rPr lang="en-US" sz="2000" b="0" i="0" u="none" strike="noStrike" cap="none">
                          <a:solidFill>
                            <a:schemeClr val="dk1"/>
                          </a:solidFill>
                          <a:latin typeface="Aptos" panose="020B0004020202020204" pitchFamily="34" charset="0"/>
                          <a:ea typeface="Arial"/>
                          <a:cs typeface="Arial"/>
                          <a:sym typeface="Arial"/>
                        </a:rPr>
                        <a:t>Doula certification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2000" b="0" i="0" u="none" strike="noStrike" cap="none">
                        <a:solidFill>
                          <a:srgbClr val="000000"/>
                        </a:solidFill>
                        <a:latin typeface="Aptos" panose="020B0004020202020204" pitchFamily="34" charset="0"/>
                        <a:ea typeface="Arial"/>
                        <a:cs typeface="Arial"/>
                        <a:sym typeface="Arial"/>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0"/>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Doula training certificate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2000" b="0" i="0" u="none" strike="noStrike" cap="none">
                        <a:solidFill>
                          <a:srgbClr val="000000"/>
                        </a:solidFill>
                        <a:latin typeface="Aptos" panose="020B0004020202020204" pitchFamily="34" charset="0"/>
                        <a:ea typeface="Arial"/>
                        <a:cs typeface="Arial"/>
                        <a:sym typeface="Arial"/>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1"/>
                  </a:ext>
                </a:extLst>
              </a:tr>
              <a:tr h="358400">
                <a:tc gridSpan="2">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Two letters of recommendation from previous clients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hMerge="1">
                  <a:txBody>
                    <a:bodyPr/>
                    <a:lstStyle/>
                    <a:p>
                      <a:endParaRPr lang="en-US"/>
                    </a:p>
                  </a:txBody>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2"/>
                  </a:ext>
                </a:extLst>
              </a:tr>
              <a:tr h="332125">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Letter of recommendation from colleague /doula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2000" b="0" i="0" u="none" strike="noStrike" cap="none">
                        <a:solidFill>
                          <a:srgbClr val="000000"/>
                        </a:solidFill>
                        <a:latin typeface="Aptos" panose="020B0004020202020204" pitchFamily="34" charset="0"/>
                        <a:ea typeface="Arial"/>
                        <a:cs typeface="Arial"/>
                        <a:sym typeface="Arial"/>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3"/>
                  </a:ext>
                </a:extLst>
              </a:tr>
              <a:tr h="421525">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Letter of recommendation from a clinical provider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2000" b="0" i="0" u="none" strike="noStrike" cap="none">
                        <a:solidFill>
                          <a:srgbClr val="000000"/>
                        </a:solidFill>
                        <a:latin typeface="Aptos" panose="020B0004020202020204" pitchFamily="34" charset="0"/>
                        <a:ea typeface="Arial"/>
                        <a:cs typeface="Arial"/>
                        <a:sym typeface="Arial"/>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4"/>
                  </a:ext>
                </a:extLst>
              </a:tr>
            </a:tbl>
          </a:graphicData>
        </a:graphic>
      </p:graphicFrame>
      <p:sp>
        <p:nvSpPr>
          <p:cNvPr id="265" name="Google Shape;265;p12"/>
          <p:cNvSpPr/>
          <p:nvPr/>
        </p:nvSpPr>
        <p:spPr>
          <a:xfrm rot="10800000" flipH="1">
            <a:off x="645588" y="3269995"/>
            <a:ext cx="10352697" cy="1385018"/>
          </a:xfrm>
          <a:prstGeom prst="roundRect">
            <a:avLst>
              <a:gd name="adj" fmla="val 13289"/>
            </a:avLst>
          </a:prstGeom>
          <a:noFill/>
          <a:ln w="38100" cap="flat" cmpd="sng">
            <a:solidFill>
              <a:srgbClr val="828EB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66" name="Google Shape;266;p12"/>
          <p:cNvSpPr/>
          <p:nvPr/>
        </p:nvSpPr>
        <p:spPr>
          <a:xfrm rot="10800000" flipH="1">
            <a:off x="645587" y="1486915"/>
            <a:ext cx="10377489" cy="1783080"/>
          </a:xfrm>
          <a:prstGeom prst="roundRect">
            <a:avLst>
              <a:gd name="adj" fmla="val 9859"/>
            </a:avLst>
          </a:prstGeom>
          <a:noFill/>
          <a:ln w="38100" cap="flat" cmpd="sng">
            <a:solidFill>
              <a:srgbClr val="828EB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67" name="Google Shape;267;p12"/>
          <p:cNvSpPr/>
          <p:nvPr/>
        </p:nvSpPr>
        <p:spPr>
          <a:xfrm>
            <a:off x="645588" y="4655013"/>
            <a:ext cx="10377489" cy="1867498"/>
          </a:xfrm>
          <a:prstGeom prst="roundRect">
            <a:avLst>
              <a:gd name="adj" fmla="val 9433"/>
            </a:avLst>
          </a:prstGeom>
          <a:noFill/>
          <a:ln w="38100" cap="flat" cmpd="sng">
            <a:solidFill>
              <a:srgbClr val="828EB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68" name="Google Shape;268;p12"/>
          <p:cNvSpPr/>
          <p:nvPr/>
        </p:nvSpPr>
        <p:spPr>
          <a:xfrm>
            <a:off x="645459" y="1484407"/>
            <a:ext cx="568618" cy="1805745"/>
          </a:xfrm>
          <a:custGeom>
            <a:avLst/>
            <a:gdLst/>
            <a:ahLst/>
            <a:cxnLst/>
            <a:rect l="l" t="t" r="r" b="b"/>
            <a:pathLst>
              <a:path w="568618" h="1805745" extrusionOk="0">
                <a:moveTo>
                  <a:pt x="178028" y="0"/>
                </a:moveTo>
                <a:lnTo>
                  <a:pt x="568618" y="0"/>
                </a:lnTo>
                <a:lnTo>
                  <a:pt x="568618" y="1805745"/>
                </a:lnTo>
                <a:lnTo>
                  <a:pt x="178028" y="1805745"/>
                </a:lnTo>
                <a:cubicBezTo>
                  <a:pt x="79706" y="1805745"/>
                  <a:pt x="0" y="1726039"/>
                  <a:pt x="0" y="1627717"/>
                </a:cubicBezTo>
                <a:lnTo>
                  <a:pt x="0" y="178028"/>
                </a:lnTo>
                <a:cubicBezTo>
                  <a:pt x="0" y="79706"/>
                  <a:pt x="79706" y="0"/>
                  <a:pt x="178028" y="0"/>
                </a:cubicBezTo>
                <a:close/>
              </a:path>
            </a:pathLst>
          </a:custGeom>
          <a:solidFill>
            <a:srgbClr val="828E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69" name="Google Shape;269;p12"/>
          <p:cNvSpPr/>
          <p:nvPr/>
        </p:nvSpPr>
        <p:spPr>
          <a:xfrm>
            <a:off x="645458" y="3254402"/>
            <a:ext cx="568619" cy="1420768"/>
          </a:xfrm>
          <a:custGeom>
            <a:avLst/>
            <a:gdLst/>
            <a:ahLst/>
            <a:cxnLst/>
            <a:rect l="l" t="t" r="r" b="b"/>
            <a:pathLst>
              <a:path w="568619" h="1354590" extrusionOk="0">
                <a:moveTo>
                  <a:pt x="119503" y="0"/>
                </a:moveTo>
                <a:lnTo>
                  <a:pt x="568619" y="0"/>
                </a:lnTo>
                <a:lnTo>
                  <a:pt x="568619" y="1354590"/>
                </a:lnTo>
                <a:lnTo>
                  <a:pt x="177254" y="1354590"/>
                </a:lnTo>
                <a:lnTo>
                  <a:pt x="140711" y="1350906"/>
                </a:lnTo>
                <a:cubicBezTo>
                  <a:pt x="81675" y="1338826"/>
                  <a:pt x="33087" y="1298063"/>
                  <a:pt x="10142" y="1243815"/>
                </a:cubicBezTo>
                <a:lnTo>
                  <a:pt x="0" y="1193582"/>
                </a:lnTo>
                <a:lnTo>
                  <a:pt x="0" y="150741"/>
                </a:lnTo>
                <a:lnTo>
                  <a:pt x="10142" y="100508"/>
                </a:lnTo>
                <a:cubicBezTo>
                  <a:pt x="28498" y="57109"/>
                  <a:pt x="63266" y="22342"/>
                  <a:pt x="106664" y="3986"/>
                </a:cubicBezTo>
                <a:close/>
              </a:path>
            </a:pathLst>
          </a:custGeom>
          <a:solidFill>
            <a:srgbClr val="828E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70" name="Google Shape;270;p12"/>
          <p:cNvSpPr/>
          <p:nvPr/>
        </p:nvSpPr>
        <p:spPr>
          <a:xfrm>
            <a:off x="645460" y="4664249"/>
            <a:ext cx="593537" cy="1864620"/>
          </a:xfrm>
          <a:custGeom>
            <a:avLst/>
            <a:gdLst/>
            <a:ahLst/>
            <a:cxnLst/>
            <a:rect l="l" t="t" r="r" b="b"/>
            <a:pathLst>
              <a:path w="568617" h="1805744" extrusionOk="0">
                <a:moveTo>
                  <a:pt x="170336" y="0"/>
                </a:moveTo>
                <a:lnTo>
                  <a:pt x="568617" y="0"/>
                </a:lnTo>
                <a:lnTo>
                  <a:pt x="568617" y="1805744"/>
                </a:lnTo>
                <a:lnTo>
                  <a:pt x="170331" y="1805744"/>
                </a:lnTo>
                <a:lnTo>
                  <a:pt x="104034" y="1792359"/>
                </a:lnTo>
                <a:cubicBezTo>
                  <a:pt x="42898" y="1766501"/>
                  <a:pt x="0" y="1705965"/>
                  <a:pt x="0" y="1635409"/>
                </a:cubicBezTo>
                <a:lnTo>
                  <a:pt x="0" y="170336"/>
                </a:lnTo>
                <a:cubicBezTo>
                  <a:pt x="0" y="76262"/>
                  <a:pt x="76262" y="0"/>
                  <a:pt x="170336" y="0"/>
                </a:cubicBezTo>
                <a:close/>
              </a:path>
            </a:pathLst>
          </a:custGeom>
          <a:solidFill>
            <a:srgbClr val="828E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71" name="Google Shape;271;p12"/>
          <p:cNvSpPr txBox="1"/>
          <p:nvPr/>
        </p:nvSpPr>
        <p:spPr>
          <a:xfrm rot="-5400000">
            <a:off x="11302" y="2194715"/>
            <a:ext cx="1836930" cy="3539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700">
                <a:solidFill>
                  <a:schemeClr val="dk1"/>
                </a:solidFill>
                <a:latin typeface="Aptos" panose="020B0004020202020204" pitchFamily="34" charset="0"/>
                <a:sym typeface="Arial"/>
              </a:rPr>
              <a:t>ADMINISTRATIVE</a:t>
            </a:r>
            <a:endParaRPr>
              <a:latin typeface="Aptos" panose="020B0004020202020204" pitchFamily="34" charset="0"/>
            </a:endParaRPr>
          </a:p>
        </p:txBody>
      </p:sp>
      <p:sp>
        <p:nvSpPr>
          <p:cNvPr id="272" name="Google Shape;272;p12"/>
          <p:cNvSpPr txBox="1"/>
          <p:nvPr/>
        </p:nvSpPr>
        <p:spPr>
          <a:xfrm rot="-5400000">
            <a:off x="11302" y="5390149"/>
            <a:ext cx="1836930" cy="3539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700">
                <a:solidFill>
                  <a:schemeClr val="dk1"/>
                </a:solidFill>
                <a:latin typeface="Aptos" panose="020B0004020202020204" pitchFamily="34" charset="0"/>
                <a:sym typeface="Arial"/>
              </a:rPr>
              <a:t>PATHWAY </a:t>
            </a:r>
            <a:endParaRPr>
              <a:latin typeface="Aptos" panose="020B0004020202020204" pitchFamily="34" charset="0"/>
            </a:endParaRPr>
          </a:p>
        </p:txBody>
      </p:sp>
      <p:sp>
        <p:nvSpPr>
          <p:cNvPr id="273" name="Google Shape;273;p12"/>
          <p:cNvSpPr txBox="1"/>
          <p:nvPr/>
        </p:nvSpPr>
        <p:spPr>
          <a:xfrm rot="-5400000">
            <a:off x="229560" y="3667185"/>
            <a:ext cx="1400416" cy="61555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700">
                <a:solidFill>
                  <a:schemeClr val="dk1"/>
                </a:solidFill>
                <a:latin typeface="Aptos" panose="020B0004020202020204" pitchFamily="34" charset="0"/>
                <a:sym typeface="Arial"/>
              </a:rPr>
              <a:t>SHARED CRITERIA </a:t>
            </a:r>
            <a:endParaRPr>
              <a:latin typeface="Aptos" panose="020B0004020202020204" pitchFamily="34" charset="0"/>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73652"/>
    </mc:Choice>
    <mc:Fallback xmlns="">
      <p:transition spd="slow" advTm="7365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5"/>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1"/>
                                          </p:stCondLst>
                                        </p:cTn>
                                        <p:tgtEl>
                                          <p:spTgt spid="26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67"/>
                                        </p:tgtEl>
                                        <p:attrNameLst>
                                          <p:attrName>style.visibility</p:attrName>
                                        </p:attrNameLst>
                                      </p:cBhvr>
                                      <p:to>
                                        <p:strVal val="visible"/>
                                      </p:to>
                                    </p:set>
                                  </p:childTnLst>
                                </p:cTn>
                              </p:par>
                              <p:par>
                                <p:cTn id="17" presetID="1" presetClass="exit" presetSubtype="0" fill="hold" nodeType="withEffect">
                                  <p:stCondLst>
                                    <p:cond delay="0"/>
                                  </p:stCondLst>
                                  <p:childTnLst>
                                    <p:set>
                                      <p:cBhvr>
                                        <p:cTn id="18" dur="1" fill="hold">
                                          <p:stCondLst>
                                            <p:cond delay="1"/>
                                          </p:stCondLst>
                                        </p:cTn>
                                        <p:tgtEl>
                                          <p:spTgt spid="26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99A3C6"/>
        </a:solidFill>
        <a:effectLst/>
      </p:bgPr>
    </p:bg>
    <p:spTree>
      <p:nvGrpSpPr>
        <p:cNvPr id="1" name="Shape 278"/>
        <p:cNvGrpSpPr/>
        <p:nvPr/>
      </p:nvGrpSpPr>
      <p:grpSpPr>
        <a:xfrm>
          <a:off x="0" y="0"/>
          <a:ext cx="0" cy="0"/>
          <a:chOff x="0" y="0"/>
          <a:chExt cx="0" cy="0"/>
        </a:xfrm>
      </p:grpSpPr>
      <p:sp>
        <p:nvSpPr>
          <p:cNvPr id="279" name="Google Shape;279;p13"/>
          <p:cNvSpPr/>
          <p:nvPr/>
        </p:nvSpPr>
        <p:spPr>
          <a:xfrm>
            <a:off x="2876550" y="246518"/>
            <a:ext cx="6438900" cy="6364964"/>
          </a:xfrm>
          <a:prstGeom prst="ellipse">
            <a:avLst/>
          </a:prstGeom>
          <a:solidFill>
            <a:srgbClr val="B3BAD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80" name="Google Shape;280;p13"/>
          <p:cNvSpPr/>
          <p:nvPr/>
        </p:nvSpPr>
        <p:spPr>
          <a:xfrm>
            <a:off x="2876550" y="246518"/>
            <a:ext cx="6172200" cy="6101326"/>
          </a:xfrm>
          <a:prstGeom prst="ellipse">
            <a:avLst/>
          </a:prstGeom>
          <a:solidFill>
            <a:srgbClr val="CCD1E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81" name="Google Shape;281;p13"/>
          <p:cNvSpPr/>
          <p:nvPr/>
        </p:nvSpPr>
        <p:spPr>
          <a:xfrm>
            <a:off x="3143250" y="510156"/>
            <a:ext cx="5905500" cy="5837688"/>
          </a:xfrm>
          <a:prstGeom prst="ellipse">
            <a:avLst/>
          </a:prstGeom>
          <a:solidFill>
            <a:srgbClr val="E6E8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82" name="Google Shape;282;p13"/>
          <p:cNvSpPr txBox="1"/>
          <p:nvPr/>
        </p:nvSpPr>
        <p:spPr>
          <a:xfrm>
            <a:off x="3304725" y="2766218"/>
            <a:ext cx="5582549" cy="1325563"/>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Training Content</a:t>
            </a:r>
            <a:endParaRPr>
              <a:latin typeface="Aptos" panose="020B0004020202020204" pitchFamily="34" charset="0"/>
            </a:endParaRPr>
          </a:p>
        </p:txBody>
      </p:sp>
      <p:sp>
        <p:nvSpPr>
          <p:cNvPr id="283" name="Google Shape;283;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4399"/>
    </mc:Choice>
    <mc:Fallback xmlns="">
      <p:transition spd="slow" advTm="4399"/>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14"/>
          <p:cNvSpPr txBox="1"/>
          <p:nvPr/>
        </p:nvSpPr>
        <p:spPr>
          <a:xfrm>
            <a:off x="585810" y="423104"/>
            <a:ext cx="6265985"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Training Content</a:t>
            </a:r>
            <a:endParaRPr>
              <a:latin typeface="Aptos" panose="020B0004020202020204" pitchFamily="34" charset="0"/>
            </a:endParaRPr>
          </a:p>
        </p:txBody>
      </p:sp>
      <p:sp>
        <p:nvSpPr>
          <p:cNvPr id="290" name="Google Shape;290;p14"/>
          <p:cNvSpPr/>
          <p:nvPr/>
        </p:nvSpPr>
        <p:spPr>
          <a:xfrm>
            <a:off x="7381875" y="1998316"/>
            <a:ext cx="4350304" cy="4300350"/>
          </a:xfrm>
          <a:prstGeom prst="ellipse">
            <a:avLst/>
          </a:prstGeom>
          <a:solidFill>
            <a:schemeClr val="lt1"/>
          </a:solidFill>
          <a:ln w="203200" cap="flat" cmpd="sng">
            <a:solidFill>
              <a:srgbClr val="B3BAD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pic>
        <p:nvPicPr>
          <p:cNvPr id="291" name="Google Shape;291;p14"/>
          <p:cNvPicPr preferRelativeResize="0"/>
          <p:nvPr/>
        </p:nvPicPr>
        <p:blipFill rotWithShape="1">
          <a:blip r:embed="rId4">
            <a:alphaModFix/>
          </a:blip>
          <a:srcRect/>
          <a:stretch/>
        </p:blipFill>
        <p:spPr>
          <a:xfrm>
            <a:off x="7100783" y="2443099"/>
            <a:ext cx="4755717" cy="3785646"/>
          </a:xfrm>
          <a:prstGeom prst="rect">
            <a:avLst/>
          </a:prstGeom>
          <a:noFill/>
          <a:ln>
            <a:noFill/>
          </a:ln>
        </p:spPr>
      </p:pic>
      <p:sp>
        <p:nvSpPr>
          <p:cNvPr id="292" name="Google Shape;292;p14"/>
          <p:cNvSpPr/>
          <p:nvPr/>
        </p:nvSpPr>
        <p:spPr>
          <a:xfrm>
            <a:off x="585810" y="1676838"/>
            <a:ext cx="6273206" cy="694432"/>
          </a:xfrm>
          <a:prstGeom prst="roundRect">
            <a:avLst>
              <a:gd name="adj" fmla="val 16667"/>
            </a:avLst>
          </a:prstGeom>
          <a:solidFill>
            <a:srgbClr val="49748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Aptos" panose="020B0004020202020204" pitchFamily="34" charset="0"/>
                <a:sym typeface="Arial"/>
              </a:rPr>
              <a:t>Preparing your Business</a:t>
            </a:r>
            <a:endParaRPr>
              <a:latin typeface="Aptos" panose="020B0004020202020204" pitchFamily="34" charset="0"/>
            </a:endParaRPr>
          </a:p>
        </p:txBody>
      </p:sp>
      <p:sp>
        <p:nvSpPr>
          <p:cNvPr id="293" name="Google Shape;293;p14"/>
          <p:cNvSpPr/>
          <p:nvPr/>
        </p:nvSpPr>
        <p:spPr>
          <a:xfrm>
            <a:off x="585810" y="2476196"/>
            <a:ext cx="6273206" cy="694432"/>
          </a:xfrm>
          <a:prstGeom prst="roundRect">
            <a:avLst>
              <a:gd name="adj" fmla="val 16667"/>
            </a:avLst>
          </a:prstGeom>
          <a:solidFill>
            <a:srgbClr val="3A6D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Aptos" panose="020B0004020202020204" pitchFamily="34" charset="0"/>
                <a:sym typeface="Arial"/>
              </a:rPr>
              <a:t>Establishing Good Processes</a:t>
            </a:r>
            <a:endParaRPr>
              <a:latin typeface="Aptos" panose="020B0004020202020204" pitchFamily="34" charset="0"/>
            </a:endParaRPr>
          </a:p>
        </p:txBody>
      </p:sp>
      <p:sp>
        <p:nvSpPr>
          <p:cNvPr id="294" name="Google Shape;294;p14"/>
          <p:cNvSpPr/>
          <p:nvPr/>
        </p:nvSpPr>
        <p:spPr>
          <a:xfrm>
            <a:off x="585810" y="3276849"/>
            <a:ext cx="6273206" cy="694432"/>
          </a:xfrm>
          <a:prstGeom prst="roundRect">
            <a:avLst>
              <a:gd name="adj" fmla="val 16667"/>
            </a:avLst>
          </a:prstGeom>
          <a:solidFill>
            <a:srgbClr val="6D3A5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Aptos" panose="020B0004020202020204" pitchFamily="34" charset="0"/>
                <a:sym typeface="Arial"/>
              </a:rPr>
              <a:t>Meeting Requirements</a:t>
            </a:r>
            <a:endParaRPr>
              <a:latin typeface="Aptos" panose="020B0004020202020204" pitchFamily="34" charset="0"/>
            </a:endParaRPr>
          </a:p>
        </p:txBody>
      </p:sp>
      <p:sp>
        <p:nvSpPr>
          <p:cNvPr id="295" name="Google Shape;295;p14"/>
          <p:cNvSpPr/>
          <p:nvPr/>
        </p:nvSpPr>
        <p:spPr>
          <a:xfrm>
            <a:off x="585810" y="4076662"/>
            <a:ext cx="6273206" cy="694432"/>
          </a:xfrm>
          <a:prstGeom prst="roundRect">
            <a:avLst>
              <a:gd name="adj" fmla="val 16667"/>
            </a:avLst>
          </a:prstGeom>
          <a:solidFill>
            <a:srgbClr val="0019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Aptos" panose="020B0004020202020204" pitchFamily="34" charset="0"/>
                <a:sym typeface="Arial"/>
              </a:rPr>
              <a:t>Enrolling through the Web Portal</a:t>
            </a:r>
            <a:endParaRPr>
              <a:latin typeface="Aptos" panose="020B0004020202020204" pitchFamily="34" charset="0"/>
            </a:endParaRPr>
          </a:p>
        </p:txBody>
      </p:sp>
      <p:sp>
        <p:nvSpPr>
          <p:cNvPr id="296" name="Google Shape;296;p14"/>
          <p:cNvSpPr/>
          <p:nvPr/>
        </p:nvSpPr>
        <p:spPr>
          <a:xfrm>
            <a:off x="585810" y="4903458"/>
            <a:ext cx="6273206" cy="694432"/>
          </a:xfrm>
          <a:prstGeom prst="roundRect">
            <a:avLst>
              <a:gd name="adj" fmla="val 16667"/>
            </a:avLst>
          </a:prstGeom>
          <a:solidFill>
            <a:srgbClr val="49748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Aptos" panose="020B0004020202020204" pitchFamily="34" charset="0"/>
                <a:sym typeface="Arial"/>
              </a:rPr>
              <a:t>Billing for Services</a:t>
            </a:r>
            <a:endParaRPr>
              <a:latin typeface="Aptos" panose="020B0004020202020204" pitchFamily="34" charset="0"/>
            </a:endParaRPr>
          </a:p>
        </p:txBody>
      </p:sp>
      <p:sp>
        <p:nvSpPr>
          <p:cNvPr id="297" name="Google Shape;297;p14"/>
          <p:cNvSpPr/>
          <p:nvPr/>
        </p:nvSpPr>
        <p:spPr>
          <a:xfrm>
            <a:off x="585810" y="5740464"/>
            <a:ext cx="6273206" cy="694432"/>
          </a:xfrm>
          <a:prstGeom prst="roundRect">
            <a:avLst>
              <a:gd name="adj" fmla="val 16667"/>
            </a:avLst>
          </a:prstGeom>
          <a:solidFill>
            <a:srgbClr val="3A6D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Aptos" panose="020B0004020202020204" pitchFamily="34" charset="0"/>
                <a:sym typeface="Arial"/>
              </a:rPr>
              <a:t>Provider Maintenance and Revalidation</a:t>
            </a:r>
            <a:endParaRPr>
              <a:latin typeface="Aptos" panose="020B0004020202020204" pitchFamily="34" charset="0"/>
            </a:endParaRPr>
          </a:p>
        </p:txBody>
      </p:sp>
      <p:sp>
        <p:nvSpPr>
          <p:cNvPr id="298" name="Google Shape;298;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57668"/>
    </mc:Choice>
    <mc:Fallback xmlns="">
      <p:transition spd="slow" advTm="5766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2"/>
                                        </p:tgtEl>
                                        <p:attrNameLst>
                                          <p:attrName>style.visibility</p:attrName>
                                        </p:attrNameLst>
                                      </p:cBhvr>
                                      <p:to>
                                        <p:strVal val="visible"/>
                                      </p:to>
                                    </p:set>
                                    <p:animEffect transition="in" filter="fade">
                                      <p:cBhvr>
                                        <p:cTn id="7" dur="500"/>
                                        <p:tgtEl>
                                          <p:spTgt spid="29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3"/>
                                        </p:tgtEl>
                                        <p:attrNameLst>
                                          <p:attrName>style.visibility</p:attrName>
                                        </p:attrNameLst>
                                      </p:cBhvr>
                                      <p:to>
                                        <p:strVal val="visible"/>
                                      </p:to>
                                    </p:set>
                                    <p:animEffect transition="in" filter="fade">
                                      <p:cBhvr>
                                        <p:cTn id="12" dur="500"/>
                                        <p:tgtEl>
                                          <p:spTgt spid="29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94"/>
                                        </p:tgtEl>
                                        <p:attrNameLst>
                                          <p:attrName>style.visibility</p:attrName>
                                        </p:attrNameLst>
                                      </p:cBhvr>
                                      <p:to>
                                        <p:strVal val="visible"/>
                                      </p:to>
                                    </p:set>
                                    <p:animEffect transition="in" filter="fade">
                                      <p:cBhvr>
                                        <p:cTn id="17" dur="500"/>
                                        <p:tgtEl>
                                          <p:spTgt spid="29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95"/>
                                        </p:tgtEl>
                                        <p:attrNameLst>
                                          <p:attrName>style.visibility</p:attrName>
                                        </p:attrNameLst>
                                      </p:cBhvr>
                                      <p:to>
                                        <p:strVal val="visible"/>
                                      </p:to>
                                    </p:set>
                                    <p:animEffect transition="in" filter="fade">
                                      <p:cBhvr>
                                        <p:cTn id="22" dur="500"/>
                                        <p:tgtEl>
                                          <p:spTgt spid="29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96"/>
                                        </p:tgtEl>
                                        <p:attrNameLst>
                                          <p:attrName>style.visibility</p:attrName>
                                        </p:attrNameLst>
                                      </p:cBhvr>
                                      <p:to>
                                        <p:strVal val="visible"/>
                                      </p:to>
                                    </p:set>
                                    <p:animEffect transition="in" filter="fade">
                                      <p:cBhvr>
                                        <p:cTn id="27" dur="500"/>
                                        <p:tgtEl>
                                          <p:spTgt spid="29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97"/>
                                        </p:tgtEl>
                                        <p:attrNameLst>
                                          <p:attrName>style.visibility</p:attrName>
                                        </p:attrNameLst>
                                      </p:cBhvr>
                                      <p:to>
                                        <p:strVal val="visible"/>
                                      </p:to>
                                    </p:set>
                                    <p:animEffect transition="in" filter="fade">
                                      <p:cBhvr>
                                        <p:cTn id="32" dur="500"/>
                                        <p:tgtEl>
                                          <p:spTgt spid="2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AEC1CB"/>
        </a:solidFill>
        <a:effectLst/>
      </p:bgPr>
    </p:bg>
    <p:spTree>
      <p:nvGrpSpPr>
        <p:cNvPr id="1" name="Shape 303"/>
        <p:cNvGrpSpPr/>
        <p:nvPr/>
      </p:nvGrpSpPr>
      <p:grpSpPr>
        <a:xfrm>
          <a:off x="0" y="0"/>
          <a:ext cx="0" cy="0"/>
          <a:chOff x="0" y="0"/>
          <a:chExt cx="0" cy="0"/>
        </a:xfrm>
      </p:grpSpPr>
      <p:sp>
        <p:nvSpPr>
          <p:cNvPr id="304" name="Google Shape;304;p15"/>
          <p:cNvSpPr/>
          <p:nvPr/>
        </p:nvSpPr>
        <p:spPr>
          <a:xfrm>
            <a:off x="2876550" y="246518"/>
            <a:ext cx="6438900" cy="6364964"/>
          </a:xfrm>
          <a:prstGeom prst="ellipse">
            <a:avLst/>
          </a:prstGeom>
          <a:solidFill>
            <a:srgbClr val="C2D1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305" name="Google Shape;305;p15"/>
          <p:cNvSpPr/>
          <p:nvPr/>
        </p:nvSpPr>
        <p:spPr>
          <a:xfrm>
            <a:off x="2876550" y="246518"/>
            <a:ext cx="6172200" cy="6101326"/>
          </a:xfrm>
          <a:prstGeom prst="ellipse">
            <a:avLst/>
          </a:prstGeom>
          <a:solidFill>
            <a:srgbClr val="D7E0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306" name="Google Shape;306;p15"/>
          <p:cNvSpPr/>
          <p:nvPr/>
        </p:nvSpPr>
        <p:spPr>
          <a:xfrm>
            <a:off x="3143250" y="510156"/>
            <a:ext cx="5905500" cy="5837688"/>
          </a:xfrm>
          <a:prstGeom prst="ellipse">
            <a:avLst/>
          </a:prstGeom>
          <a:solidFill>
            <a:srgbClr val="EBF0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307" name="Google Shape;307;p15"/>
          <p:cNvSpPr txBox="1"/>
          <p:nvPr/>
        </p:nvSpPr>
        <p:spPr>
          <a:xfrm>
            <a:off x="3223988" y="2556204"/>
            <a:ext cx="5744024" cy="1745592"/>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Preparing your Business for Health First Colorado Enrollment</a:t>
            </a:r>
            <a:endParaRPr>
              <a:latin typeface="Aptos" panose="020B0004020202020204" pitchFamily="34" charset="0"/>
            </a:endParaRPr>
          </a:p>
        </p:txBody>
      </p:sp>
      <p:sp>
        <p:nvSpPr>
          <p:cNvPr id="308" name="Google Shape;308;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22514"/>
    </mc:Choice>
    <mc:Fallback xmlns="">
      <p:transition spd="slow" advTm="22514"/>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313"/>
        <p:cNvGrpSpPr/>
        <p:nvPr/>
      </p:nvGrpSpPr>
      <p:grpSpPr>
        <a:xfrm>
          <a:off x="0" y="0"/>
          <a:ext cx="0" cy="0"/>
          <a:chOff x="0" y="0"/>
          <a:chExt cx="0" cy="0"/>
        </a:xfrm>
      </p:grpSpPr>
      <p:sp>
        <p:nvSpPr>
          <p:cNvPr id="314" name="Google Shape;314;p16"/>
          <p:cNvSpPr/>
          <p:nvPr/>
        </p:nvSpPr>
        <p:spPr>
          <a:xfrm>
            <a:off x="-1012820" y="-4048075"/>
            <a:ext cx="14217640" cy="14054381"/>
          </a:xfrm>
          <a:prstGeom prst="ellipse">
            <a:avLst/>
          </a:prstGeom>
          <a:solidFill>
            <a:srgbClr val="D7E0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315" name="Google Shape;315;p16"/>
          <p:cNvSpPr/>
          <p:nvPr/>
        </p:nvSpPr>
        <p:spPr>
          <a:xfrm rot="7200000">
            <a:off x="10675517" y="2800390"/>
            <a:ext cx="1339453" cy="623586"/>
          </a:xfrm>
          <a:prstGeom prst="curvedDownArrow">
            <a:avLst>
              <a:gd name="adj1" fmla="val 25000"/>
              <a:gd name="adj2" fmla="val 50000"/>
              <a:gd name="adj3" fmla="val 25000"/>
            </a:avLst>
          </a:prstGeom>
          <a:solidFill>
            <a:srgbClr val="35647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sp>
        <p:nvSpPr>
          <p:cNvPr id="316" name="Google Shape;316;p16"/>
          <p:cNvSpPr/>
          <p:nvPr/>
        </p:nvSpPr>
        <p:spPr>
          <a:xfrm rot="-7200000" flipH="1">
            <a:off x="4223400" y="3878976"/>
            <a:ext cx="1339453" cy="623586"/>
          </a:xfrm>
          <a:prstGeom prst="curvedDownArrow">
            <a:avLst>
              <a:gd name="adj1" fmla="val 25000"/>
              <a:gd name="adj2" fmla="val 50000"/>
              <a:gd name="adj3" fmla="val 25000"/>
            </a:avLst>
          </a:prstGeom>
          <a:solidFill>
            <a:srgbClr val="35647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sp>
        <p:nvSpPr>
          <p:cNvPr id="317" name="Google Shape;317;p16"/>
          <p:cNvSpPr/>
          <p:nvPr/>
        </p:nvSpPr>
        <p:spPr>
          <a:xfrm rot="5400000" flipH="1">
            <a:off x="-270759" y="1961448"/>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35647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318" name="Google Shape;318;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Preparing Your Business for Health First Colorado Enrollment</a:t>
            </a:r>
            <a:endParaRPr/>
          </a:p>
        </p:txBody>
      </p:sp>
      <p:sp>
        <p:nvSpPr>
          <p:cNvPr id="319" name="Google Shape;319;p16"/>
          <p:cNvSpPr/>
          <p:nvPr/>
        </p:nvSpPr>
        <p:spPr>
          <a:xfrm>
            <a:off x="517794" y="3535669"/>
            <a:ext cx="3027872" cy="302787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320" name="Google Shape;320;p16"/>
          <p:cNvSpPr/>
          <p:nvPr/>
        </p:nvSpPr>
        <p:spPr>
          <a:xfrm>
            <a:off x="5516493" y="1738708"/>
            <a:ext cx="5967961" cy="942037"/>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1. Establish Business Name</a:t>
            </a:r>
            <a:endParaRPr>
              <a:latin typeface="Aptos" panose="020B0004020202020204" pitchFamily="34" charset="0"/>
            </a:endParaRPr>
          </a:p>
        </p:txBody>
      </p:sp>
      <p:sp>
        <p:nvSpPr>
          <p:cNvPr id="321" name="Google Shape;321;p16"/>
          <p:cNvSpPr/>
          <p:nvPr/>
        </p:nvSpPr>
        <p:spPr>
          <a:xfrm>
            <a:off x="4791625" y="2964739"/>
            <a:ext cx="5967961" cy="942037"/>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2. Register with the Colorado Secretary of State</a:t>
            </a:r>
            <a:endParaRPr>
              <a:latin typeface="Aptos" panose="020B0004020202020204" pitchFamily="34" charset="0"/>
            </a:endParaRPr>
          </a:p>
        </p:txBody>
      </p:sp>
      <p:sp>
        <p:nvSpPr>
          <p:cNvPr id="322" name="Google Shape;322;p16"/>
          <p:cNvSpPr/>
          <p:nvPr/>
        </p:nvSpPr>
        <p:spPr>
          <a:xfrm>
            <a:off x="5399285" y="4177490"/>
            <a:ext cx="5967961" cy="942037"/>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3. Apply for a National Provider Identifier (NPI)</a:t>
            </a:r>
            <a:endParaRPr>
              <a:latin typeface="Aptos" panose="020B0004020202020204" pitchFamily="34" charset="0"/>
            </a:endParaRPr>
          </a:p>
        </p:txBody>
      </p:sp>
      <p:pic>
        <p:nvPicPr>
          <p:cNvPr id="323" name="Google Shape;323;p16"/>
          <p:cNvPicPr preferRelativeResize="0"/>
          <p:nvPr/>
        </p:nvPicPr>
        <p:blipFill rotWithShape="1">
          <a:blip r:embed="rId3">
            <a:alphaModFix/>
          </a:blip>
          <a:srcRect/>
          <a:stretch/>
        </p:blipFill>
        <p:spPr>
          <a:xfrm>
            <a:off x="1289565" y="3452571"/>
            <a:ext cx="2649389" cy="3129872"/>
          </a:xfrm>
          <a:prstGeom prst="rect">
            <a:avLst/>
          </a:prstGeom>
          <a:noFill/>
          <a:ln>
            <a:noFill/>
          </a:ln>
        </p:spPr>
      </p:pic>
      <p:sp>
        <p:nvSpPr>
          <p:cNvPr id="324" name="Google Shape;32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36299"/>
    </mc:Choice>
    <mc:Fallback xmlns="">
      <p:transition spd="slow" advTm="36299"/>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329"/>
        <p:cNvGrpSpPr/>
        <p:nvPr/>
      </p:nvGrpSpPr>
      <p:grpSpPr>
        <a:xfrm>
          <a:off x="0" y="0"/>
          <a:ext cx="0" cy="0"/>
          <a:chOff x="0" y="0"/>
          <a:chExt cx="0" cy="0"/>
        </a:xfrm>
      </p:grpSpPr>
      <p:sp>
        <p:nvSpPr>
          <p:cNvPr id="330" name="Google Shape;330;p17"/>
          <p:cNvSpPr/>
          <p:nvPr/>
        </p:nvSpPr>
        <p:spPr>
          <a:xfrm>
            <a:off x="8375287" y="1405195"/>
            <a:ext cx="877111" cy="87711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baseline="-25000">
              <a:solidFill>
                <a:srgbClr val="FFFFFF"/>
              </a:solidFill>
              <a:latin typeface="Aptos" panose="020B0004020202020204" pitchFamily="34" charset="0"/>
              <a:sym typeface="Arial"/>
            </a:endParaRPr>
          </a:p>
        </p:txBody>
      </p:sp>
      <p:sp>
        <p:nvSpPr>
          <p:cNvPr id="331" name="Google Shape;331;p17"/>
          <p:cNvSpPr/>
          <p:nvPr/>
        </p:nvSpPr>
        <p:spPr>
          <a:xfrm>
            <a:off x="8375287" y="1405195"/>
            <a:ext cx="870601" cy="87060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332" name="Google Shape;332;p17"/>
          <p:cNvSpPr/>
          <p:nvPr/>
        </p:nvSpPr>
        <p:spPr>
          <a:xfrm>
            <a:off x="8217558" y="1241596"/>
            <a:ext cx="1197864" cy="1197803"/>
          </a:xfrm>
          <a:prstGeom prst="roundRect">
            <a:avLst>
              <a:gd name="adj" fmla="val 16667"/>
            </a:avLst>
          </a:prstGeom>
          <a:solidFill>
            <a:srgbClr val="AEC1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333" name="Google Shape;333;p17"/>
          <p:cNvSpPr/>
          <p:nvPr/>
        </p:nvSpPr>
        <p:spPr>
          <a:xfrm>
            <a:off x="4413455" y="1241595"/>
            <a:ext cx="1197864" cy="1197803"/>
          </a:xfrm>
          <a:prstGeom prst="roundRect">
            <a:avLst>
              <a:gd name="adj" fmla="val 16667"/>
            </a:avLst>
          </a:prstGeom>
          <a:solidFill>
            <a:srgbClr val="AEC1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334" name="Google Shape;334;p17"/>
          <p:cNvSpPr/>
          <p:nvPr/>
        </p:nvSpPr>
        <p:spPr>
          <a:xfrm>
            <a:off x="609352" y="1241595"/>
            <a:ext cx="1197864" cy="1197803"/>
          </a:xfrm>
          <a:prstGeom prst="roundRect">
            <a:avLst>
              <a:gd name="adj" fmla="val 16667"/>
            </a:avLst>
          </a:prstGeom>
          <a:solidFill>
            <a:srgbClr val="AEC1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335" name="Google Shape;335;p17"/>
          <p:cNvSpPr txBox="1">
            <a:spLocks noGrp="1"/>
          </p:cNvSpPr>
          <p:nvPr>
            <p:ph type="title"/>
          </p:nvPr>
        </p:nvSpPr>
        <p:spPr>
          <a:xfrm>
            <a:off x="4330988" y="-61320"/>
            <a:ext cx="3657864" cy="1325563"/>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4000"/>
              <a:buFont typeface="Play"/>
              <a:buNone/>
            </a:pPr>
            <a:r>
              <a:rPr lang="en-US" sz="4000"/>
              <a:t>Types of Doulas</a:t>
            </a:r>
            <a:endParaRPr/>
          </a:p>
        </p:txBody>
      </p:sp>
      <p:sp>
        <p:nvSpPr>
          <p:cNvPr id="336" name="Google Shape;336;p17"/>
          <p:cNvSpPr/>
          <p:nvPr/>
        </p:nvSpPr>
        <p:spPr>
          <a:xfrm>
            <a:off x="1338979" y="2134997"/>
            <a:ext cx="2720669" cy="3595243"/>
          </a:xfrm>
          <a:prstGeom prst="roundRect">
            <a:avLst>
              <a:gd name="adj" fmla="val 16667"/>
            </a:avLst>
          </a:prstGeom>
          <a:solidFill>
            <a:srgbClr val="49748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400"/>
              <a:buFont typeface="Arial"/>
              <a:buNone/>
            </a:pPr>
            <a:r>
              <a:rPr lang="en-US" sz="2400" b="0" i="0" u="none" strike="noStrike" cap="none">
                <a:solidFill>
                  <a:srgbClr val="FFFFFF"/>
                </a:solidFill>
                <a:latin typeface="Aptos" panose="020B0004020202020204" pitchFamily="34" charset="0"/>
                <a:sym typeface="Arial"/>
              </a:rPr>
              <a:t>Doulas may want to register as a business and will need an NPI.</a:t>
            </a:r>
            <a:endParaRPr>
              <a:latin typeface="Aptos" panose="020B0004020202020204" pitchFamily="34" charset="0"/>
            </a:endParaRPr>
          </a:p>
        </p:txBody>
      </p:sp>
      <p:sp>
        <p:nvSpPr>
          <p:cNvPr id="337" name="Google Shape;337;p17"/>
          <p:cNvSpPr/>
          <p:nvPr/>
        </p:nvSpPr>
        <p:spPr>
          <a:xfrm>
            <a:off x="5162978" y="2134997"/>
            <a:ext cx="2720669" cy="3595243"/>
          </a:xfrm>
          <a:prstGeom prst="roundRect">
            <a:avLst>
              <a:gd name="adj" fmla="val 16667"/>
            </a:avLst>
          </a:prstGeom>
          <a:solidFill>
            <a:srgbClr val="49748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FFFFF"/>
                </a:solidFill>
                <a:latin typeface="Aptos" panose="020B0004020202020204" pitchFamily="34" charset="0"/>
                <a:sym typeface="Arial"/>
              </a:rPr>
              <a:t>Doulas need their own NPIs, but can be added to an existing group.</a:t>
            </a:r>
            <a:endParaRPr>
              <a:latin typeface="Aptos" panose="020B0004020202020204" pitchFamily="34" charset="0"/>
            </a:endParaRPr>
          </a:p>
        </p:txBody>
      </p:sp>
      <p:sp>
        <p:nvSpPr>
          <p:cNvPr id="338" name="Google Shape;338;p17"/>
          <p:cNvSpPr/>
          <p:nvPr/>
        </p:nvSpPr>
        <p:spPr>
          <a:xfrm>
            <a:off x="8986976" y="2134997"/>
            <a:ext cx="2720669" cy="3595243"/>
          </a:xfrm>
          <a:prstGeom prst="roundRect">
            <a:avLst>
              <a:gd name="adj" fmla="val 16667"/>
            </a:avLst>
          </a:prstGeom>
          <a:solidFill>
            <a:srgbClr val="49748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FFFFF"/>
                </a:solidFill>
                <a:latin typeface="Aptos" panose="020B0004020202020204" pitchFamily="34" charset="0"/>
                <a:sym typeface="Arial"/>
              </a:rPr>
              <a:t>Doulas need their own NPIs, but can be added to an existing group.</a:t>
            </a:r>
            <a:endParaRPr sz="2400">
              <a:solidFill>
                <a:srgbClr val="FFFFFF"/>
              </a:solidFill>
              <a:latin typeface="Aptos" panose="020B0004020202020204" pitchFamily="34" charset="0"/>
              <a:sym typeface="Arial"/>
            </a:endParaRPr>
          </a:p>
        </p:txBody>
      </p:sp>
      <p:sp>
        <p:nvSpPr>
          <p:cNvPr id="339" name="Google Shape;339;p17"/>
          <p:cNvSpPr txBox="1"/>
          <p:nvPr/>
        </p:nvSpPr>
        <p:spPr>
          <a:xfrm>
            <a:off x="1564262" y="5745628"/>
            <a:ext cx="330074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a:solidFill>
                  <a:srgbClr val="000000"/>
                </a:solidFill>
                <a:latin typeface="Aptos" panose="020B0004020202020204" pitchFamily="34" charset="0"/>
                <a:sym typeface="Arial"/>
              </a:rPr>
              <a:t>Sole proprietors </a:t>
            </a:r>
            <a:endParaRPr sz="2400" b="0" i="0" u="none" strike="noStrike" cap="none">
              <a:solidFill>
                <a:srgbClr val="000000"/>
              </a:solidFill>
              <a:latin typeface="Aptos" panose="020B0004020202020204" pitchFamily="34" charset="0"/>
              <a:sym typeface="Arial"/>
            </a:endParaRPr>
          </a:p>
        </p:txBody>
      </p:sp>
      <p:sp>
        <p:nvSpPr>
          <p:cNvPr id="340" name="Google Shape;340;p17"/>
          <p:cNvSpPr txBox="1"/>
          <p:nvPr/>
        </p:nvSpPr>
        <p:spPr>
          <a:xfrm>
            <a:off x="5002211" y="5730240"/>
            <a:ext cx="2943955"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ptos" panose="020B0004020202020204" pitchFamily="34" charset="0"/>
                <a:sym typeface="Arial"/>
              </a:rPr>
              <a:t>Doulas within a group</a:t>
            </a:r>
            <a:endParaRPr>
              <a:latin typeface="Aptos" panose="020B0004020202020204" pitchFamily="34" charset="0"/>
            </a:endParaRPr>
          </a:p>
        </p:txBody>
      </p:sp>
      <p:sp>
        <p:nvSpPr>
          <p:cNvPr id="341" name="Google Shape;341;p17"/>
          <p:cNvSpPr txBox="1"/>
          <p:nvPr/>
        </p:nvSpPr>
        <p:spPr>
          <a:xfrm>
            <a:off x="8611483" y="5730240"/>
            <a:ext cx="3096162"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ptos" panose="020B0004020202020204" pitchFamily="34" charset="0"/>
                <a:sym typeface="Arial"/>
              </a:rPr>
              <a:t>Doulas within a health care </a:t>
            </a:r>
            <a:r>
              <a:rPr lang="en-US" sz="2400">
                <a:solidFill>
                  <a:srgbClr val="000000"/>
                </a:solidFill>
                <a:latin typeface="Aptos" panose="020B0004020202020204" pitchFamily="34" charset="0"/>
                <a:sym typeface="Arial"/>
              </a:rPr>
              <a:t>group</a:t>
            </a:r>
            <a:endParaRPr sz="2400" b="0" i="0" u="none" strike="noStrike" cap="none">
              <a:solidFill>
                <a:srgbClr val="000000"/>
              </a:solidFill>
              <a:latin typeface="Aptos" panose="020B0004020202020204" pitchFamily="34" charset="0"/>
              <a:sym typeface="Arial"/>
            </a:endParaRPr>
          </a:p>
        </p:txBody>
      </p:sp>
      <p:pic>
        <p:nvPicPr>
          <p:cNvPr id="342" name="Google Shape;342;p17" descr="Man with solid fill"/>
          <p:cNvPicPr preferRelativeResize="0"/>
          <p:nvPr/>
        </p:nvPicPr>
        <p:blipFill rotWithShape="1">
          <a:blip r:embed="rId3">
            <a:alphaModFix/>
          </a:blip>
          <a:srcRect/>
          <a:stretch/>
        </p:blipFill>
        <p:spPr>
          <a:xfrm>
            <a:off x="733889" y="1388905"/>
            <a:ext cx="914400" cy="914400"/>
          </a:xfrm>
          <a:prstGeom prst="rect">
            <a:avLst/>
          </a:prstGeom>
          <a:noFill/>
          <a:ln>
            <a:noFill/>
          </a:ln>
        </p:spPr>
      </p:pic>
      <p:pic>
        <p:nvPicPr>
          <p:cNvPr id="343" name="Google Shape;343;p17" descr="Group with solid fill"/>
          <p:cNvPicPr preferRelativeResize="0"/>
          <p:nvPr/>
        </p:nvPicPr>
        <p:blipFill rotWithShape="1">
          <a:blip r:embed="rId4">
            <a:alphaModFix/>
          </a:blip>
          <a:srcRect/>
          <a:stretch/>
        </p:blipFill>
        <p:spPr>
          <a:xfrm>
            <a:off x="4557111" y="1408544"/>
            <a:ext cx="914400" cy="914400"/>
          </a:xfrm>
          <a:prstGeom prst="rect">
            <a:avLst/>
          </a:prstGeom>
          <a:noFill/>
          <a:ln>
            <a:noFill/>
          </a:ln>
        </p:spPr>
      </p:pic>
      <p:pic>
        <p:nvPicPr>
          <p:cNvPr id="344" name="Google Shape;344;p17" descr="Medical with solid fill"/>
          <p:cNvPicPr preferRelativeResize="0"/>
          <p:nvPr/>
        </p:nvPicPr>
        <p:blipFill rotWithShape="1">
          <a:blip r:embed="rId5">
            <a:alphaModFix/>
          </a:blip>
          <a:srcRect/>
          <a:stretch/>
        </p:blipFill>
        <p:spPr>
          <a:xfrm>
            <a:off x="8359290" y="1408544"/>
            <a:ext cx="914400" cy="914400"/>
          </a:xfrm>
          <a:prstGeom prst="rect">
            <a:avLst/>
          </a:prstGeom>
          <a:noFill/>
          <a:ln>
            <a:noFill/>
          </a:ln>
        </p:spPr>
      </p:pic>
      <p:sp>
        <p:nvSpPr>
          <p:cNvPr id="345" name="Google Shape;345;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23321"/>
    </mc:Choice>
    <mc:Fallback xmlns="">
      <p:transition spd="slow" advTm="23321"/>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350"/>
        <p:cNvGrpSpPr/>
        <p:nvPr/>
      </p:nvGrpSpPr>
      <p:grpSpPr>
        <a:xfrm>
          <a:off x="0" y="0"/>
          <a:ext cx="0" cy="0"/>
          <a:chOff x="0" y="0"/>
          <a:chExt cx="0" cy="0"/>
        </a:xfrm>
      </p:grpSpPr>
      <p:sp>
        <p:nvSpPr>
          <p:cNvPr id="351" name="Google Shape;351;p18"/>
          <p:cNvSpPr/>
          <p:nvPr/>
        </p:nvSpPr>
        <p:spPr>
          <a:xfrm rot="-5400000">
            <a:off x="7293730" y="1961448"/>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35647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352" name="Google Shape;352;p18"/>
          <p:cNvSpPr/>
          <p:nvPr/>
        </p:nvSpPr>
        <p:spPr>
          <a:xfrm rot="5400000" flipH="1">
            <a:off x="-270759" y="1961448"/>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35647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353" name="Google Shape;353;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1. Establish Business Name</a:t>
            </a:r>
            <a:endParaRPr/>
          </a:p>
        </p:txBody>
      </p:sp>
      <p:sp>
        <p:nvSpPr>
          <p:cNvPr id="354" name="Google Shape;354;p18"/>
          <p:cNvSpPr/>
          <p:nvPr/>
        </p:nvSpPr>
        <p:spPr>
          <a:xfrm>
            <a:off x="517794" y="3535669"/>
            <a:ext cx="3027872" cy="302787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355" name="Google Shape;355;p18"/>
          <p:cNvSpPr/>
          <p:nvPr/>
        </p:nvSpPr>
        <p:spPr>
          <a:xfrm>
            <a:off x="3938955" y="2267073"/>
            <a:ext cx="2769573" cy="121849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Application Submitted through the Medicaid Provider Web Portal</a:t>
            </a:r>
            <a:endParaRPr>
              <a:latin typeface="Aptos" panose="020B0004020202020204" pitchFamily="34" charset="0"/>
            </a:endParaRPr>
          </a:p>
        </p:txBody>
      </p:sp>
      <p:sp>
        <p:nvSpPr>
          <p:cNvPr id="356" name="Google Shape;356;p18"/>
          <p:cNvSpPr/>
          <p:nvPr/>
        </p:nvSpPr>
        <p:spPr>
          <a:xfrm>
            <a:off x="3938955" y="3597474"/>
            <a:ext cx="2769573" cy="120906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Internal Revenue Service (IRS) Forms</a:t>
            </a:r>
            <a:endParaRPr>
              <a:latin typeface="Aptos" panose="020B0004020202020204" pitchFamily="34" charset="0"/>
            </a:endParaRPr>
          </a:p>
        </p:txBody>
      </p:sp>
      <p:sp>
        <p:nvSpPr>
          <p:cNvPr id="357" name="Google Shape;357;p18"/>
          <p:cNvSpPr/>
          <p:nvPr/>
        </p:nvSpPr>
        <p:spPr>
          <a:xfrm>
            <a:off x="6856955" y="2267073"/>
            <a:ext cx="2769573" cy="121849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Attestation Forms</a:t>
            </a:r>
            <a:endParaRPr>
              <a:latin typeface="Aptos" panose="020B0004020202020204" pitchFamily="34" charset="0"/>
            </a:endParaRPr>
          </a:p>
        </p:txBody>
      </p:sp>
      <p:sp>
        <p:nvSpPr>
          <p:cNvPr id="358" name="Google Shape;358;p18"/>
          <p:cNvSpPr/>
          <p:nvPr/>
        </p:nvSpPr>
        <p:spPr>
          <a:xfrm>
            <a:off x="6856954" y="3597474"/>
            <a:ext cx="2769573" cy="120906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Registration for an NPI</a:t>
            </a:r>
            <a:endParaRPr>
              <a:latin typeface="Aptos" panose="020B0004020202020204" pitchFamily="34" charset="0"/>
            </a:endParaRPr>
          </a:p>
        </p:txBody>
      </p:sp>
      <p:sp>
        <p:nvSpPr>
          <p:cNvPr id="359" name="Google Shape;359;p18"/>
          <p:cNvSpPr/>
          <p:nvPr/>
        </p:nvSpPr>
        <p:spPr>
          <a:xfrm>
            <a:off x="838200" y="1319945"/>
            <a:ext cx="7437582" cy="731520"/>
          </a:xfrm>
          <a:prstGeom prst="roundRect">
            <a:avLst>
              <a:gd name="adj" fmla="val 7607"/>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a:solidFill>
                  <a:schemeClr val="dk1"/>
                </a:solidFill>
                <a:latin typeface="Aptos" panose="020B0004020202020204" pitchFamily="34" charset="0"/>
                <a:sym typeface="Arial"/>
              </a:rPr>
              <a:t>Business name must be consistent across all platforms, including DBAs, if applicable:</a:t>
            </a:r>
            <a:endParaRPr>
              <a:latin typeface="Aptos" panose="020B0004020202020204" pitchFamily="34" charset="0"/>
            </a:endParaRPr>
          </a:p>
        </p:txBody>
      </p:sp>
      <p:sp>
        <p:nvSpPr>
          <p:cNvPr id="360" name="Google Shape;360;p18"/>
          <p:cNvSpPr/>
          <p:nvPr/>
        </p:nvSpPr>
        <p:spPr>
          <a:xfrm>
            <a:off x="5998464" y="5258201"/>
            <a:ext cx="5355336" cy="1094343"/>
          </a:xfrm>
          <a:prstGeom prst="roundRect">
            <a:avLst>
              <a:gd name="adj" fmla="val 8815"/>
            </a:avLst>
          </a:prstGeom>
          <a:solidFill>
            <a:srgbClr val="49748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b="1">
                <a:solidFill>
                  <a:schemeClr val="lt1"/>
                </a:solidFill>
                <a:latin typeface="Aptos" panose="020B0004020202020204" pitchFamily="34" charset="0"/>
                <a:sym typeface="Arial"/>
              </a:rPr>
              <a:t>*Any slight discrepancy will prevent your application from being approved</a:t>
            </a:r>
            <a:endParaRPr>
              <a:latin typeface="Aptos" panose="020B0004020202020204" pitchFamily="34" charset="0"/>
            </a:endParaRPr>
          </a:p>
        </p:txBody>
      </p:sp>
      <p:pic>
        <p:nvPicPr>
          <p:cNvPr id="361" name="Google Shape;361;p18"/>
          <p:cNvPicPr preferRelativeResize="0"/>
          <p:nvPr/>
        </p:nvPicPr>
        <p:blipFill rotWithShape="1">
          <a:blip r:embed="rId6">
            <a:alphaModFix/>
          </a:blip>
          <a:srcRect/>
          <a:stretch/>
        </p:blipFill>
        <p:spPr>
          <a:xfrm>
            <a:off x="1289565" y="3452571"/>
            <a:ext cx="2649389" cy="3129872"/>
          </a:xfrm>
          <a:prstGeom prst="rect">
            <a:avLst/>
          </a:prstGeom>
          <a:noFill/>
          <a:ln>
            <a:noFill/>
          </a:ln>
        </p:spPr>
      </p:pic>
      <p:sp>
        <p:nvSpPr>
          <p:cNvPr id="362" name="Google Shape;362;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pic>
        <p:nvPicPr>
          <p:cNvPr id="22" name="Audio 21">
            <a:hlinkClick r:id="" action="ppaction://media"/>
            <a:extLst>
              <a:ext uri="{FF2B5EF4-FFF2-40B4-BE49-F238E27FC236}">
                <a16:creationId xmlns:a16="http://schemas.microsoft.com/office/drawing/2014/main" id="{92B13E83-2508-5DAE-2A70-8069365E3066}"/>
              </a:ext>
            </a:extLst>
          </p:cNvPr>
          <p:cNvPicPr>
            <a:picLocks noChangeAspect="1"/>
          </p:cNvPicPr>
          <p:nvPr>
            <a:audioFile r:link="rId3"/>
            <p:extLst>
              <p:ext uri="{DAA4B4D4-6D71-4841-9C94-3DE7FCFB9230}">
                <p14:media xmlns:p14="http://schemas.microsoft.com/office/powerpoint/2010/main" r:embed="rId2"/>
              </p:ext>
            </p:extLst>
          </p:nvPr>
        </p:nvPicPr>
        <p:blipFill>
          <a:blip r:embed="rId7"/>
          <a:srcRect l="-118750" t="-118750" r="-118750" b="-118750"/>
          <a:stretch>
            <a:fillRect/>
          </a:stretch>
        </p:blipFill>
        <p:spPr>
          <a:xfrm>
            <a:off x="10052304" y="4718304"/>
            <a:ext cx="2057400" cy="2057400"/>
          </a:xfrm>
          <a:prstGeom prst="ellipse">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37266">
        <p:fade/>
      </p:transition>
    </mc:Choice>
    <mc:Fallback xmlns="">
      <p:transition spd="med" advTm="3726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55"/>
                                        </p:tgtEl>
                                        <p:attrNameLst>
                                          <p:attrName>style.visibility</p:attrName>
                                        </p:attrNameLst>
                                      </p:cBhvr>
                                      <p:to>
                                        <p:strVal val="visible"/>
                                      </p:to>
                                    </p:set>
                                    <p:animEffect transition="in" filter="fade">
                                      <p:cBhvr>
                                        <p:cTn id="15" dur="500"/>
                                        <p:tgtEl>
                                          <p:spTgt spid="35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57"/>
                                        </p:tgtEl>
                                        <p:attrNameLst>
                                          <p:attrName>style.visibility</p:attrName>
                                        </p:attrNameLst>
                                      </p:cBhvr>
                                      <p:to>
                                        <p:strVal val="visible"/>
                                      </p:to>
                                    </p:set>
                                    <p:animEffect transition="in" filter="fade">
                                      <p:cBhvr>
                                        <p:cTn id="20" dur="500"/>
                                        <p:tgtEl>
                                          <p:spTgt spid="35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56"/>
                                        </p:tgtEl>
                                        <p:attrNameLst>
                                          <p:attrName>style.visibility</p:attrName>
                                        </p:attrNameLst>
                                      </p:cBhvr>
                                      <p:to>
                                        <p:strVal val="visible"/>
                                      </p:to>
                                    </p:set>
                                    <p:animEffect transition="in" filter="fade">
                                      <p:cBhvr>
                                        <p:cTn id="25" dur="500"/>
                                        <p:tgtEl>
                                          <p:spTgt spid="35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58"/>
                                        </p:tgtEl>
                                        <p:attrNameLst>
                                          <p:attrName>style.visibility</p:attrName>
                                        </p:attrNameLst>
                                      </p:cBhvr>
                                      <p:to>
                                        <p:strVal val="visible"/>
                                      </p:to>
                                    </p:set>
                                    <p:animEffect transition="in" filter="fade">
                                      <p:cBhvr>
                                        <p:cTn id="30" dur="500"/>
                                        <p:tgtEl>
                                          <p:spTgt spid="35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60"/>
                                        </p:tgtEl>
                                        <p:attrNameLst>
                                          <p:attrName>style.visibility</p:attrName>
                                        </p:attrNameLst>
                                      </p:cBhvr>
                                      <p:to>
                                        <p:strVal val="visible"/>
                                      </p:to>
                                    </p:set>
                                    <p:animEffect transition="in" filter="fade">
                                      <p:cBhvr>
                                        <p:cTn id="35" dur="1000"/>
                                        <p:tgtEl>
                                          <p:spTgt spid="36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6" fill="hold" display="0">
                  <p:stCondLst>
                    <p:cond delay="indefinite"/>
                  </p:stCondLst>
                  <p:endCondLst>
                    <p:cond evt="onStopAudio" delay="0">
                      <p:tgtEl>
                        <p:sldTgt/>
                      </p:tgtEl>
                    </p:cond>
                  </p:endCondLst>
                </p:cTn>
                <p:tgtEl>
                  <p:spTgt spid="2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367"/>
        <p:cNvGrpSpPr/>
        <p:nvPr/>
      </p:nvGrpSpPr>
      <p:grpSpPr>
        <a:xfrm>
          <a:off x="0" y="0"/>
          <a:ext cx="0" cy="0"/>
          <a:chOff x="0" y="0"/>
          <a:chExt cx="0" cy="0"/>
        </a:xfrm>
      </p:grpSpPr>
      <p:sp>
        <p:nvSpPr>
          <p:cNvPr id="368" name="Google Shape;368;p19"/>
          <p:cNvSpPr/>
          <p:nvPr/>
        </p:nvSpPr>
        <p:spPr>
          <a:xfrm rot="5400000" flipH="1">
            <a:off x="-270759" y="1961448"/>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35647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369" name="Google Shape;369;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2. Register with the Colorado Secretary of State</a:t>
            </a:r>
            <a:endParaRPr/>
          </a:p>
        </p:txBody>
      </p:sp>
      <p:sp>
        <p:nvSpPr>
          <p:cNvPr id="370" name="Google Shape;370;p19"/>
          <p:cNvSpPr txBox="1"/>
          <p:nvPr/>
        </p:nvSpPr>
        <p:spPr>
          <a:xfrm>
            <a:off x="838200" y="1321356"/>
            <a:ext cx="751869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ptos" panose="020B0004020202020204" pitchFamily="34" charset="0"/>
                <a:sym typeface="Arial"/>
              </a:rPr>
              <a:t>On the Colorado Secretary of State Business Website:</a:t>
            </a:r>
            <a:endParaRPr>
              <a:latin typeface="Aptos" panose="020B0004020202020204" pitchFamily="34" charset="0"/>
            </a:endParaRPr>
          </a:p>
        </p:txBody>
      </p:sp>
      <p:sp>
        <p:nvSpPr>
          <p:cNvPr id="371" name="Google Shape;371;p19"/>
          <p:cNvSpPr/>
          <p:nvPr/>
        </p:nvSpPr>
        <p:spPr>
          <a:xfrm>
            <a:off x="4680931" y="2672047"/>
            <a:ext cx="7102330" cy="80562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“Starting a Business in Colorado” eLearning Module</a:t>
            </a:r>
            <a:endParaRPr>
              <a:latin typeface="Aptos" panose="020B0004020202020204" pitchFamily="34" charset="0"/>
            </a:endParaRPr>
          </a:p>
        </p:txBody>
      </p:sp>
      <p:sp>
        <p:nvSpPr>
          <p:cNvPr id="372" name="Google Shape;372;p19"/>
          <p:cNvSpPr/>
          <p:nvPr/>
        </p:nvSpPr>
        <p:spPr>
          <a:xfrm>
            <a:off x="4680931" y="3852177"/>
            <a:ext cx="2313432" cy="64514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Legal Structure</a:t>
            </a:r>
            <a:endParaRPr>
              <a:latin typeface="Aptos" panose="020B0004020202020204" pitchFamily="34" charset="0"/>
            </a:endParaRPr>
          </a:p>
        </p:txBody>
      </p:sp>
      <p:sp>
        <p:nvSpPr>
          <p:cNvPr id="373" name="Google Shape;373;p19"/>
          <p:cNvSpPr/>
          <p:nvPr/>
        </p:nvSpPr>
        <p:spPr>
          <a:xfrm>
            <a:off x="7075380" y="3852177"/>
            <a:ext cx="2313432" cy="64514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Creating Business Name</a:t>
            </a:r>
            <a:endParaRPr>
              <a:latin typeface="Aptos" panose="020B0004020202020204" pitchFamily="34" charset="0"/>
            </a:endParaRPr>
          </a:p>
        </p:txBody>
      </p:sp>
      <p:sp>
        <p:nvSpPr>
          <p:cNvPr id="374" name="Google Shape;374;p19"/>
          <p:cNvSpPr/>
          <p:nvPr/>
        </p:nvSpPr>
        <p:spPr>
          <a:xfrm>
            <a:off x="9469829" y="3842565"/>
            <a:ext cx="2313432" cy="64514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Filling Out Correct Forms</a:t>
            </a:r>
            <a:endParaRPr>
              <a:latin typeface="Aptos" panose="020B0004020202020204" pitchFamily="34" charset="0"/>
            </a:endParaRPr>
          </a:p>
        </p:txBody>
      </p:sp>
      <p:sp>
        <p:nvSpPr>
          <p:cNvPr id="375" name="Google Shape;375;p19"/>
          <p:cNvSpPr/>
          <p:nvPr/>
        </p:nvSpPr>
        <p:spPr>
          <a:xfrm>
            <a:off x="4680931" y="4871830"/>
            <a:ext cx="3511296" cy="101786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Be sure to save your login credentials</a:t>
            </a:r>
            <a:endParaRPr>
              <a:latin typeface="Aptos" panose="020B0004020202020204" pitchFamily="34" charset="0"/>
            </a:endParaRPr>
          </a:p>
        </p:txBody>
      </p:sp>
      <p:sp>
        <p:nvSpPr>
          <p:cNvPr id="376" name="Google Shape;376;p19"/>
          <p:cNvSpPr/>
          <p:nvPr/>
        </p:nvSpPr>
        <p:spPr>
          <a:xfrm>
            <a:off x="8271965" y="4871830"/>
            <a:ext cx="3511296" cy="101786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Save the business registration document and certificate of good standing</a:t>
            </a:r>
            <a:endParaRPr>
              <a:latin typeface="Aptos" panose="020B0004020202020204" pitchFamily="34" charset="0"/>
            </a:endParaRPr>
          </a:p>
        </p:txBody>
      </p:sp>
      <p:grpSp>
        <p:nvGrpSpPr>
          <p:cNvPr id="377" name="Google Shape;377;p19"/>
          <p:cNvGrpSpPr/>
          <p:nvPr/>
        </p:nvGrpSpPr>
        <p:grpSpPr>
          <a:xfrm>
            <a:off x="385589" y="2660717"/>
            <a:ext cx="4136737" cy="3228975"/>
            <a:chOff x="397163" y="2533650"/>
            <a:chExt cx="4136737" cy="3228975"/>
          </a:xfrm>
        </p:grpSpPr>
        <p:sp>
          <p:nvSpPr>
            <p:cNvPr id="378" name="Google Shape;378;p19"/>
            <p:cNvSpPr/>
            <p:nvPr/>
          </p:nvSpPr>
          <p:spPr>
            <a:xfrm>
              <a:off x="397163" y="2533650"/>
              <a:ext cx="4136737" cy="3228975"/>
            </a:xfrm>
            <a:prstGeom prst="roundRect">
              <a:avLst>
                <a:gd name="adj" fmla="val 632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pic>
          <p:nvPicPr>
            <p:cNvPr id="379" name="Google Shape;379;p19"/>
            <p:cNvPicPr preferRelativeResize="0"/>
            <p:nvPr/>
          </p:nvPicPr>
          <p:blipFill rotWithShape="1">
            <a:blip r:embed="rId4">
              <a:alphaModFix/>
            </a:blip>
            <a:srcRect l="882" b="1339"/>
            <a:stretch/>
          </p:blipFill>
          <p:spPr>
            <a:xfrm>
              <a:off x="472924" y="2617649"/>
              <a:ext cx="3985215" cy="3060977"/>
            </a:xfrm>
            <a:prstGeom prst="roundRect">
              <a:avLst>
                <a:gd name="adj" fmla="val 3286"/>
              </a:avLst>
            </a:prstGeom>
            <a:noFill/>
            <a:ln>
              <a:noFill/>
            </a:ln>
          </p:spPr>
        </p:pic>
      </p:grpSp>
      <p:sp>
        <p:nvSpPr>
          <p:cNvPr id="380" name="Google Shape;38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39594"/>
    </mc:Choice>
    <mc:Fallback xmlns="">
      <p:transition spd="slow" advTm="3959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1"/>
                                        </p:tgtEl>
                                        <p:attrNameLst>
                                          <p:attrName>style.visibility</p:attrName>
                                        </p:attrNameLst>
                                      </p:cBhvr>
                                      <p:to>
                                        <p:strVal val="visible"/>
                                      </p:to>
                                    </p:set>
                                    <p:animEffect transition="in" filter="fade">
                                      <p:cBhvr>
                                        <p:cTn id="7" dur="1000"/>
                                        <p:tgtEl>
                                          <p:spTgt spid="37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72"/>
                                        </p:tgtEl>
                                        <p:attrNameLst>
                                          <p:attrName>style.visibility</p:attrName>
                                        </p:attrNameLst>
                                      </p:cBhvr>
                                      <p:to>
                                        <p:strVal val="visible"/>
                                      </p:to>
                                    </p:set>
                                    <p:animEffect transition="in" filter="fade">
                                      <p:cBhvr>
                                        <p:cTn id="12" dur="1000"/>
                                        <p:tgtEl>
                                          <p:spTgt spid="37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73"/>
                                        </p:tgtEl>
                                        <p:attrNameLst>
                                          <p:attrName>style.visibility</p:attrName>
                                        </p:attrNameLst>
                                      </p:cBhvr>
                                      <p:to>
                                        <p:strVal val="visible"/>
                                      </p:to>
                                    </p:set>
                                    <p:animEffect transition="in" filter="fade">
                                      <p:cBhvr>
                                        <p:cTn id="17" dur="1000"/>
                                        <p:tgtEl>
                                          <p:spTgt spid="37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74"/>
                                        </p:tgtEl>
                                        <p:attrNameLst>
                                          <p:attrName>style.visibility</p:attrName>
                                        </p:attrNameLst>
                                      </p:cBhvr>
                                      <p:to>
                                        <p:strVal val="visible"/>
                                      </p:to>
                                    </p:set>
                                    <p:animEffect transition="in" filter="fade">
                                      <p:cBhvr>
                                        <p:cTn id="22" dur="1000"/>
                                        <p:tgtEl>
                                          <p:spTgt spid="37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75"/>
                                        </p:tgtEl>
                                        <p:attrNameLst>
                                          <p:attrName>style.visibility</p:attrName>
                                        </p:attrNameLst>
                                      </p:cBhvr>
                                      <p:to>
                                        <p:strVal val="visible"/>
                                      </p:to>
                                    </p:set>
                                    <p:animEffect transition="in" filter="fade">
                                      <p:cBhvr>
                                        <p:cTn id="27" dur="1000"/>
                                        <p:tgtEl>
                                          <p:spTgt spid="37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76"/>
                                        </p:tgtEl>
                                        <p:attrNameLst>
                                          <p:attrName>style.visibility</p:attrName>
                                        </p:attrNameLst>
                                      </p:cBhvr>
                                      <p:to>
                                        <p:strVal val="visible"/>
                                      </p:to>
                                    </p:set>
                                    <p:animEffect transition="in" filter="fade">
                                      <p:cBhvr>
                                        <p:cTn id="32" dur="1000"/>
                                        <p:tgtEl>
                                          <p:spTgt spid="3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Shape 95"/>
        <p:cNvGrpSpPr/>
        <p:nvPr/>
      </p:nvGrpSpPr>
      <p:grpSpPr>
        <a:xfrm>
          <a:off x="0" y="0"/>
          <a:ext cx="0" cy="0"/>
          <a:chOff x="0" y="0"/>
          <a:chExt cx="0" cy="0"/>
        </a:xfrm>
      </p:grpSpPr>
      <p:sp>
        <p:nvSpPr>
          <p:cNvPr id="96" name="Google Shape;96;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pic>
        <p:nvPicPr>
          <p:cNvPr id="97" name="Google Shape;97;p2"/>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3436"/>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385"/>
        <p:cNvGrpSpPr/>
        <p:nvPr/>
      </p:nvGrpSpPr>
      <p:grpSpPr>
        <a:xfrm>
          <a:off x="0" y="0"/>
          <a:ext cx="0" cy="0"/>
          <a:chOff x="0" y="0"/>
          <a:chExt cx="0" cy="0"/>
        </a:xfrm>
      </p:grpSpPr>
      <p:sp>
        <p:nvSpPr>
          <p:cNvPr id="386" name="Google Shape;386;p20"/>
          <p:cNvSpPr/>
          <p:nvPr/>
        </p:nvSpPr>
        <p:spPr>
          <a:xfrm rot="5400000" flipH="1">
            <a:off x="-270759" y="1961448"/>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35647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387" name="Google Shape;387;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2. Register with the Colorado Secretary of State</a:t>
            </a:r>
            <a:endParaRPr/>
          </a:p>
        </p:txBody>
      </p:sp>
      <p:sp>
        <p:nvSpPr>
          <p:cNvPr id="388" name="Google Shape;388;p20"/>
          <p:cNvSpPr/>
          <p:nvPr/>
        </p:nvSpPr>
        <p:spPr>
          <a:xfrm>
            <a:off x="517794" y="3535669"/>
            <a:ext cx="3027872" cy="302787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389" name="Google Shape;389;p20"/>
          <p:cNvSpPr txBox="1"/>
          <p:nvPr/>
        </p:nvSpPr>
        <p:spPr>
          <a:xfrm>
            <a:off x="838200" y="1321356"/>
            <a:ext cx="751869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ptos" panose="020B0004020202020204" pitchFamily="34" charset="0"/>
                <a:sym typeface="Arial"/>
              </a:rPr>
              <a:t>On the Colorado Secretary of State Business Website:</a:t>
            </a:r>
            <a:endParaRPr>
              <a:latin typeface="Aptos" panose="020B0004020202020204" pitchFamily="34" charset="0"/>
            </a:endParaRPr>
          </a:p>
        </p:txBody>
      </p:sp>
      <p:sp>
        <p:nvSpPr>
          <p:cNvPr id="390" name="Google Shape;390;p20"/>
          <p:cNvSpPr/>
          <p:nvPr/>
        </p:nvSpPr>
        <p:spPr>
          <a:xfrm>
            <a:off x="4225361" y="2520224"/>
            <a:ext cx="7561427" cy="82334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Know your business structure or organization type so you can enter it into the Medicaid Provider Web Portal</a:t>
            </a:r>
            <a:endParaRPr>
              <a:latin typeface="Aptos" panose="020B0004020202020204" pitchFamily="34" charset="0"/>
            </a:endParaRPr>
          </a:p>
        </p:txBody>
      </p:sp>
      <p:sp>
        <p:nvSpPr>
          <p:cNvPr id="391" name="Google Shape;391;p20"/>
          <p:cNvSpPr/>
          <p:nvPr/>
        </p:nvSpPr>
        <p:spPr>
          <a:xfrm>
            <a:off x="4225361" y="3440996"/>
            <a:ext cx="7561427" cy="1506759"/>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During business registration, be sure to add an abbreviation of the name depending on the type of business you choose, such as LLC., Ltd., etc.</a:t>
            </a:r>
            <a:endParaRPr>
              <a:latin typeface="Aptos" panose="020B0004020202020204" pitchFamily="34" charset="0"/>
            </a:endParaRPr>
          </a:p>
        </p:txBody>
      </p:sp>
      <p:sp>
        <p:nvSpPr>
          <p:cNvPr id="392" name="Google Shape;392;p20"/>
          <p:cNvSpPr/>
          <p:nvPr/>
        </p:nvSpPr>
        <p:spPr>
          <a:xfrm>
            <a:off x="4225361" y="5049605"/>
            <a:ext cx="7561427" cy="82334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Questions? Contact the Colorado Secretary of State at </a:t>
            </a:r>
            <a:endParaRPr>
              <a:latin typeface="Aptos" panose="020B0004020202020204" pitchFamily="34" charset="0"/>
            </a:endParaRPr>
          </a:p>
          <a:p>
            <a:pPr marL="0" marR="0" lvl="0" indent="0" algn="ctr" rtl="0">
              <a:spcBef>
                <a:spcPts val="0"/>
              </a:spcBef>
              <a:spcAft>
                <a:spcPts val="0"/>
              </a:spcAft>
              <a:buNone/>
            </a:pPr>
            <a:r>
              <a:rPr lang="en-US" sz="2000">
                <a:solidFill>
                  <a:schemeClr val="dk1"/>
                </a:solidFill>
                <a:latin typeface="Aptos" panose="020B0004020202020204" pitchFamily="34" charset="0"/>
                <a:sym typeface="Arial"/>
              </a:rPr>
              <a:t>(303)-894-2200 or business@coloradosos.gov</a:t>
            </a:r>
            <a:endParaRPr>
              <a:latin typeface="Aptos" panose="020B0004020202020204" pitchFamily="34" charset="0"/>
            </a:endParaRPr>
          </a:p>
        </p:txBody>
      </p:sp>
      <p:pic>
        <p:nvPicPr>
          <p:cNvPr id="393" name="Google Shape;393;p20"/>
          <p:cNvPicPr preferRelativeResize="0"/>
          <p:nvPr/>
        </p:nvPicPr>
        <p:blipFill rotWithShape="1">
          <a:blip r:embed="rId4">
            <a:alphaModFix/>
          </a:blip>
          <a:srcRect/>
          <a:stretch/>
        </p:blipFill>
        <p:spPr>
          <a:xfrm>
            <a:off x="1289565" y="3452571"/>
            <a:ext cx="2649389" cy="3129872"/>
          </a:xfrm>
          <a:prstGeom prst="rect">
            <a:avLst/>
          </a:prstGeom>
          <a:noFill/>
          <a:ln>
            <a:noFill/>
          </a:ln>
        </p:spPr>
      </p:pic>
      <p:sp>
        <p:nvSpPr>
          <p:cNvPr id="394" name="Google Shape;394;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5442"/>
    </mc:Choice>
    <mc:Fallback xmlns="">
      <p:transition spd="slow" advTm="2544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1"/>
                                        </p:tgtEl>
                                        <p:attrNameLst>
                                          <p:attrName>style.visibility</p:attrName>
                                        </p:attrNameLst>
                                      </p:cBhvr>
                                      <p:to>
                                        <p:strVal val="visible"/>
                                      </p:to>
                                    </p:set>
                                    <p:animEffect transition="in" filter="fade">
                                      <p:cBhvr>
                                        <p:cTn id="7" dur="1000"/>
                                        <p:tgtEl>
                                          <p:spTgt spid="39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2"/>
                                        </p:tgtEl>
                                        <p:attrNameLst>
                                          <p:attrName>style.visibility</p:attrName>
                                        </p:attrNameLst>
                                      </p:cBhvr>
                                      <p:to>
                                        <p:strVal val="visible"/>
                                      </p:to>
                                    </p:set>
                                    <p:animEffect transition="in" filter="fade">
                                      <p:cBhvr>
                                        <p:cTn id="12" dur="1000"/>
                                        <p:tgtEl>
                                          <p:spTgt spid="3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399"/>
        <p:cNvGrpSpPr/>
        <p:nvPr/>
      </p:nvGrpSpPr>
      <p:grpSpPr>
        <a:xfrm>
          <a:off x="0" y="0"/>
          <a:ext cx="0" cy="0"/>
          <a:chOff x="0" y="0"/>
          <a:chExt cx="0" cy="0"/>
        </a:xfrm>
      </p:grpSpPr>
      <p:sp>
        <p:nvSpPr>
          <p:cNvPr id="400" name="Google Shape;400;p21"/>
          <p:cNvSpPr/>
          <p:nvPr/>
        </p:nvSpPr>
        <p:spPr>
          <a:xfrm rot="5400000" flipH="1">
            <a:off x="-270759" y="1961448"/>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35647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401" name="Google Shape;401;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3. Apply for a National Provider Identifier (NPI)</a:t>
            </a:r>
            <a:endParaRPr/>
          </a:p>
        </p:txBody>
      </p:sp>
      <p:sp>
        <p:nvSpPr>
          <p:cNvPr id="402" name="Google Shape;402;p21"/>
          <p:cNvSpPr/>
          <p:nvPr/>
        </p:nvSpPr>
        <p:spPr>
          <a:xfrm>
            <a:off x="517794" y="3535669"/>
            <a:ext cx="3027872" cy="302787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403" name="Google Shape;403;p21"/>
          <p:cNvSpPr/>
          <p:nvPr/>
        </p:nvSpPr>
        <p:spPr>
          <a:xfrm>
            <a:off x="4027211" y="2476397"/>
            <a:ext cx="3739896" cy="141625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NPIs are needed for: billing, eligibility and enrollment, and referrals and authorizations</a:t>
            </a:r>
            <a:endParaRPr>
              <a:latin typeface="Aptos" panose="020B0004020202020204" pitchFamily="34" charset="0"/>
            </a:endParaRPr>
          </a:p>
        </p:txBody>
      </p:sp>
      <p:sp>
        <p:nvSpPr>
          <p:cNvPr id="404" name="Google Shape;404;p21"/>
          <p:cNvSpPr/>
          <p:nvPr/>
        </p:nvSpPr>
        <p:spPr>
          <a:xfrm>
            <a:off x="7848746" y="2485316"/>
            <a:ext cx="3739896" cy="141625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Individual practitioners, organizations, and individuals that are part of a group can all have an NPI</a:t>
            </a:r>
            <a:endParaRPr>
              <a:latin typeface="Aptos" panose="020B0004020202020204" pitchFamily="34" charset="0"/>
            </a:endParaRPr>
          </a:p>
        </p:txBody>
      </p:sp>
      <p:sp>
        <p:nvSpPr>
          <p:cNvPr id="405" name="Google Shape;405;p21"/>
          <p:cNvSpPr/>
          <p:nvPr/>
        </p:nvSpPr>
        <p:spPr>
          <a:xfrm>
            <a:off x="4027211" y="4005811"/>
            <a:ext cx="3739896" cy="141625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A doula organization = </a:t>
            </a:r>
            <a:endParaRPr>
              <a:latin typeface="Aptos" panose="020B0004020202020204" pitchFamily="34" charset="0"/>
            </a:endParaRPr>
          </a:p>
          <a:p>
            <a:pPr marL="0" marR="0" lvl="0" indent="0" algn="ctr" rtl="0">
              <a:spcBef>
                <a:spcPts val="0"/>
              </a:spcBef>
              <a:spcAft>
                <a:spcPts val="0"/>
              </a:spcAft>
              <a:buNone/>
            </a:pPr>
            <a:r>
              <a:rPr lang="en-US" sz="2000">
                <a:solidFill>
                  <a:schemeClr val="dk1"/>
                </a:solidFill>
                <a:latin typeface="Aptos" panose="020B0004020202020204" pitchFamily="34" charset="0"/>
                <a:sym typeface="Arial"/>
              </a:rPr>
              <a:t>Type 2 NPI</a:t>
            </a:r>
            <a:endParaRPr>
              <a:latin typeface="Aptos" panose="020B0004020202020204" pitchFamily="34" charset="0"/>
            </a:endParaRPr>
          </a:p>
        </p:txBody>
      </p:sp>
      <p:sp>
        <p:nvSpPr>
          <p:cNvPr id="406" name="Google Shape;406;p21"/>
          <p:cNvSpPr/>
          <p:nvPr/>
        </p:nvSpPr>
        <p:spPr>
          <a:xfrm>
            <a:off x="7848746" y="4014730"/>
            <a:ext cx="3739896" cy="141625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Individual practitioners and individuals who are part of a group = Type 1 NPI</a:t>
            </a:r>
            <a:endParaRPr>
              <a:latin typeface="Aptos" panose="020B0004020202020204" pitchFamily="34" charset="0"/>
            </a:endParaRPr>
          </a:p>
        </p:txBody>
      </p:sp>
      <p:pic>
        <p:nvPicPr>
          <p:cNvPr id="407" name="Google Shape;407;p21" descr="A blue and white logo&#10;&#10;Description automatically generated"/>
          <p:cNvPicPr preferRelativeResize="0"/>
          <p:nvPr/>
        </p:nvPicPr>
        <p:blipFill rotWithShape="1">
          <a:blip r:embed="rId4">
            <a:alphaModFix/>
          </a:blip>
          <a:srcRect/>
          <a:stretch/>
        </p:blipFill>
        <p:spPr>
          <a:xfrm>
            <a:off x="626034" y="4631202"/>
            <a:ext cx="2775142" cy="799780"/>
          </a:xfrm>
          <a:prstGeom prst="rect">
            <a:avLst/>
          </a:prstGeom>
          <a:noFill/>
          <a:ln>
            <a:noFill/>
          </a:ln>
        </p:spPr>
      </p:pic>
      <p:sp>
        <p:nvSpPr>
          <p:cNvPr id="408" name="Google Shape;408;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56205"/>
    </mc:Choice>
    <mc:Fallback xmlns="">
      <p:transition spd="slow" advTm="5620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3"/>
                                        </p:tgtEl>
                                        <p:attrNameLst>
                                          <p:attrName>style.visibility</p:attrName>
                                        </p:attrNameLst>
                                      </p:cBhvr>
                                      <p:to>
                                        <p:strVal val="visible"/>
                                      </p:to>
                                    </p:set>
                                    <p:animEffect transition="in" filter="fade">
                                      <p:cBhvr>
                                        <p:cTn id="7" dur="500"/>
                                        <p:tgtEl>
                                          <p:spTgt spid="40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4"/>
                                        </p:tgtEl>
                                        <p:attrNameLst>
                                          <p:attrName>style.visibility</p:attrName>
                                        </p:attrNameLst>
                                      </p:cBhvr>
                                      <p:to>
                                        <p:strVal val="visible"/>
                                      </p:to>
                                    </p:set>
                                    <p:animEffect transition="in" filter="fade">
                                      <p:cBhvr>
                                        <p:cTn id="12" dur="500"/>
                                        <p:tgtEl>
                                          <p:spTgt spid="40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05"/>
                                        </p:tgtEl>
                                        <p:attrNameLst>
                                          <p:attrName>style.visibility</p:attrName>
                                        </p:attrNameLst>
                                      </p:cBhvr>
                                      <p:to>
                                        <p:strVal val="visible"/>
                                      </p:to>
                                    </p:set>
                                    <p:animEffect transition="in" filter="fade">
                                      <p:cBhvr>
                                        <p:cTn id="17" dur="500"/>
                                        <p:tgtEl>
                                          <p:spTgt spid="40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06"/>
                                        </p:tgtEl>
                                        <p:attrNameLst>
                                          <p:attrName>style.visibility</p:attrName>
                                        </p:attrNameLst>
                                      </p:cBhvr>
                                      <p:to>
                                        <p:strVal val="visible"/>
                                      </p:to>
                                    </p:set>
                                    <p:animEffect transition="in" filter="fade">
                                      <p:cBhvr>
                                        <p:cTn id="22" dur="500"/>
                                        <p:tgtEl>
                                          <p:spTgt spid="4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413"/>
        <p:cNvGrpSpPr/>
        <p:nvPr/>
      </p:nvGrpSpPr>
      <p:grpSpPr>
        <a:xfrm>
          <a:off x="0" y="0"/>
          <a:ext cx="0" cy="0"/>
          <a:chOff x="0" y="0"/>
          <a:chExt cx="0" cy="0"/>
        </a:xfrm>
      </p:grpSpPr>
      <p:sp>
        <p:nvSpPr>
          <p:cNvPr id="414" name="Google Shape;414;p22"/>
          <p:cNvSpPr/>
          <p:nvPr/>
        </p:nvSpPr>
        <p:spPr>
          <a:xfrm rot="5400000" flipH="1">
            <a:off x="-270759" y="1961448"/>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35647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415" name="Google Shape;415;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3. Apply for a National Provider Identifier (NPI)</a:t>
            </a:r>
            <a:br>
              <a:rPr lang="en-US" sz="4000"/>
            </a:br>
            <a:r>
              <a:rPr lang="en-US" sz="2400"/>
              <a:t>Taxonomy Code</a:t>
            </a:r>
            <a:endParaRPr sz="4000"/>
          </a:p>
        </p:txBody>
      </p:sp>
      <p:sp>
        <p:nvSpPr>
          <p:cNvPr id="416" name="Google Shape;416;p22"/>
          <p:cNvSpPr/>
          <p:nvPr/>
        </p:nvSpPr>
        <p:spPr>
          <a:xfrm>
            <a:off x="517794" y="3535669"/>
            <a:ext cx="3027872" cy="302787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417" name="Google Shape;417;p22"/>
          <p:cNvSpPr/>
          <p:nvPr/>
        </p:nvSpPr>
        <p:spPr>
          <a:xfrm>
            <a:off x="4027211" y="1690688"/>
            <a:ext cx="7562088" cy="65333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Specifies the services you provide</a:t>
            </a:r>
            <a:endParaRPr>
              <a:latin typeface="Aptos" panose="020B0004020202020204" pitchFamily="34" charset="0"/>
            </a:endParaRPr>
          </a:p>
        </p:txBody>
      </p:sp>
      <p:sp>
        <p:nvSpPr>
          <p:cNvPr id="418" name="Google Shape;418;p22"/>
          <p:cNvSpPr/>
          <p:nvPr/>
        </p:nvSpPr>
        <p:spPr>
          <a:xfrm>
            <a:off x="4019506" y="2487408"/>
            <a:ext cx="7562088" cy="65333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Doula Taxonomy Code: 374J00000X</a:t>
            </a:r>
            <a:endParaRPr>
              <a:latin typeface="Aptos" panose="020B0004020202020204" pitchFamily="34" charset="0"/>
            </a:endParaRPr>
          </a:p>
        </p:txBody>
      </p:sp>
      <p:sp>
        <p:nvSpPr>
          <p:cNvPr id="419" name="Google Shape;419;p22"/>
          <p:cNvSpPr/>
          <p:nvPr/>
        </p:nvSpPr>
        <p:spPr>
          <a:xfrm>
            <a:off x="4019506" y="3284129"/>
            <a:ext cx="7562088" cy="65333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Taxonomy code in your application must match code used on NPI application or it will be rejected</a:t>
            </a:r>
            <a:endParaRPr>
              <a:latin typeface="Aptos" panose="020B0004020202020204" pitchFamily="34" charset="0"/>
            </a:endParaRPr>
          </a:p>
        </p:txBody>
      </p:sp>
      <p:sp>
        <p:nvSpPr>
          <p:cNvPr id="420" name="Google Shape;420;p22"/>
          <p:cNvSpPr/>
          <p:nvPr/>
        </p:nvSpPr>
        <p:spPr>
          <a:xfrm>
            <a:off x="4027211" y="4367886"/>
            <a:ext cx="7562088" cy="206141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Questions about NPIs: </a:t>
            </a:r>
            <a:endParaRPr>
              <a:latin typeface="Aptos" panose="020B0004020202020204" pitchFamily="34" charset="0"/>
            </a:endParaRPr>
          </a:p>
          <a:p>
            <a:pPr marL="457200" marR="0" lvl="0" indent="-457200" algn="l" rtl="0">
              <a:spcBef>
                <a:spcPts val="0"/>
              </a:spcBef>
              <a:spcAft>
                <a:spcPts val="0"/>
              </a:spcAft>
              <a:buClr>
                <a:schemeClr val="dk1"/>
              </a:buClr>
              <a:buSzPts val="2000"/>
              <a:buFont typeface="Play"/>
              <a:buAutoNum type="arabicPeriod"/>
            </a:pPr>
            <a:r>
              <a:rPr lang="en-US" sz="2000">
                <a:solidFill>
                  <a:schemeClr val="dk1"/>
                </a:solidFill>
                <a:latin typeface="Aptos" panose="020B0004020202020204" pitchFamily="34" charset="0"/>
                <a:sym typeface="Arial"/>
              </a:rPr>
              <a:t>Phone: (800) 465-3203</a:t>
            </a:r>
            <a:endParaRPr>
              <a:latin typeface="Aptos" panose="020B0004020202020204" pitchFamily="34" charset="0"/>
            </a:endParaRPr>
          </a:p>
          <a:p>
            <a:pPr marL="457200" marR="0" lvl="0" indent="-457200" algn="l" rtl="0">
              <a:spcBef>
                <a:spcPts val="0"/>
              </a:spcBef>
              <a:spcAft>
                <a:spcPts val="0"/>
              </a:spcAft>
              <a:buClr>
                <a:schemeClr val="dk1"/>
              </a:buClr>
              <a:buSzPts val="2000"/>
              <a:buFont typeface="Play"/>
              <a:buAutoNum type="arabicPeriod"/>
            </a:pPr>
            <a:r>
              <a:rPr lang="en-US" sz="2000">
                <a:solidFill>
                  <a:schemeClr val="dk1"/>
                </a:solidFill>
                <a:latin typeface="Aptos" panose="020B0004020202020204" pitchFamily="34" charset="0"/>
                <a:sym typeface="Arial"/>
              </a:rPr>
              <a:t>Email: </a:t>
            </a:r>
            <a:r>
              <a:rPr lang="en-US" sz="2000" u="sng">
                <a:solidFill>
                  <a:schemeClr val="dk1"/>
                </a:solidFill>
                <a:latin typeface="Aptos" panose="020B0004020202020204" pitchFamily="34" charset="0"/>
                <a:sym typeface="Arial"/>
                <a:hlinkClick r:id="rId4">
                  <a:extLst>
                    <a:ext uri="{A12FA001-AC4F-418D-AE19-62706E023703}">
                      <ahyp:hlinkClr xmlns:ahyp="http://schemas.microsoft.com/office/drawing/2018/hyperlinkcolor" val="tx"/>
                    </a:ext>
                  </a:extLst>
                </a:hlinkClick>
              </a:rPr>
              <a:t>mailto:customerservice@npinumerator.com</a:t>
            </a:r>
            <a:endParaRPr sz="2000">
              <a:solidFill>
                <a:schemeClr val="dk1"/>
              </a:solidFill>
              <a:latin typeface="Aptos" panose="020B0004020202020204" pitchFamily="34" charset="0"/>
              <a:sym typeface="Arial"/>
            </a:endParaRPr>
          </a:p>
          <a:p>
            <a:pPr marL="457200" marR="0" lvl="0" indent="-457200" algn="l" rtl="0">
              <a:spcBef>
                <a:spcPts val="0"/>
              </a:spcBef>
              <a:spcAft>
                <a:spcPts val="0"/>
              </a:spcAft>
              <a:buClr>
                <a:schemeClr val="dk1"/>
              </a:buClr>
              <a:buSzPts val="2000"/>
              <a:buFont typeface="Play"/>
              <a:buAutoNum type="arabicPeriod"/>
            </a:pPr>
            <a:r>
              <a:rPr lang="en-US" sz="2000">
                <a:solidFill>
                  <a:schemeClr val="dk1"/>
                </a:solidFill>
                <a:latin typeface="Aptos" panose="020B0004020202020204" pitchFamily="34" charset="0"/>
                <a:sym typeface="Arial"/>
              </a:rPr>
              <a:t>Mail: NPI Enumerator, 7125 Ambassador Rd STE 100, Windsor Mill MD 21244-2751</a:t>
            </a:r>
            <a:endParaRPr sz="2000">
              <a:solidFill>
                <a:schemeClr val="dk1"/>
              </a:solidFill>
              <a:latin typeface="Aptos" panose="020B0004020202020204" pitchFamily="34" charset="0"/>
              <a:sym typeface="Arial"/>
            </a:endParaRPr>
          </a:p>
        </p:txBody>
      </p:sp>
      <p:pic>
        <p:nvPicPr>
          <p:cNvPr id="421" name="Google Shape;421;p22"/>
          <p:cNvPicPr preferRelativeResize="0"/>
          <p:nvPr/>
        </p:nvPicPr>
        <p:blipFill rotWithShape="1">
          <a:blip r:embed="rId5">
            <a:alphaModFix/>
          </a:blip>
          <a:srcRect/>
          <a:stretch/>
        </p:blipFill>
        <p:spPr>
          <a:xfrm>
            <a:off x="1289565" y="3452571"/>
            <a:ext cx="2649389" cy="3129872"/>
          </a:xfrm>
          <a:prstGeom prst="rect">
            <a:avLst/>
          </a:prstGeom>
          <a:noFill/>
          <a:ln>
            <a:noFill/>
          </a:ln>
        </p:spPr>
      </p:pic>
      <p:sp>
        <p:nvSpPr>
          <p:cNvPr id="422" name="Google Shape;42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55736"/>
    </mc:Choice>
    <mc:Fallback xmlns="">
      <p:transition spd="slow" advTm="5573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7"/>
                                        </p:tgtEl>
                                        <p:attrNameLst>
                                          <p:attrName>style.visibility</p:attrName>
                                        </p:attrNameLst>
                                      </p:cBhvr>
                                      <p:to>
                                        <p:strVal val="visible"/>
                                      </p:to>
                                    </p:set>
                                    <p:animEffect transition="in" filter="fade">
                                      <p:cBhvr>
                                        <p:cTn id="7" dur="1000"/>
                                        <p:tgtEl>
                                          <p:spTgt spid="4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8"/>
                                        </p:tgtEl>
                                        <p:attrNameLst>
                                          <p:attrName>style.visibility</p:attrName>
                                        </p:attrNameLst>
                                      </p:cBhvr>
                                      <p:to>
                                        <p:strVal val="visible"/>
                                      </p:to>
                                    </p:set>
                                    <p:animEffect transition="in" filter="fade">
                                      <p:cBhvr>
                                        <p:cTn id="12" dur="500"/>
                                        <p:tgtEl>
                                          <p:spTgt spid="4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19"/>
                                        </p:tgtEl>
                                        <p:attrNameLst>
                                          <p:attrName>style.visibility</p:attrName>
                                        </p:attrNameLst>
                                      </p:cBhvr>
                                      <p:to>
                                        <p:strVal val="visible"/>
                                      </p:to>
                                    </p:set>
                                    <p:animEffect transition="in" filter="fade">
                                      <p:cBhvr>
                                        <p:cTn id="17" dur="500"/>
                                        <p:tgtEl>
                                          <p:spTgt spid="4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20"/>
                                        </p:tgtEl>
                                        <p:attrNameLst>
                                          <p:attrName>style.visibility</p:attrName>
                                        </p:attrNameLst>
                                      </p:cBhvr>
                                      <p:to>
                                        <p:strVal val="visible"/>
                                      </p:to>
                                    </p:set>
                                    <p:animEffect transition="in" filter="fade">
                                      <p:cBhvr>
                                        <p:cTn id="22" dur="500"/>
                                        <p:tgtEl>
                                          <p:spTgt spid="4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A7BEAF"/>
        </a:solidFill>
        <a:effectLst/>
      </p:bgPr>
    </p:bg>
    <p:spTree>
      <p:nvGrpSpPr>
        <p:cNvPr id="1" name="Shape 427"/>
        <p:cNvGrpSpPr/>
        <p:nvPr/>
      </p:nvGrpSpPr>
      <p:grpSpPr>
        <a:xfrm>
          <a:off x="0" y="0"/>
          <a:ext cx="0" cy="0"/>
          <a:chOff x="0" y="0"/>
          <a:chExt cx="0" cy="0"/>
        </a:xfrm>
      </p:grpSpPr>
      <p:sp>
        <p:nvSpPr>
          <p:cNvPr id="428" name="Google Shape;428;p23"/>
          <p:cNvSpPr/>
          <p:nvPr/>
        </p:nvSpPr>
        <p:spPr>
          <a:xfrm>
            <a:off x="2876550" y="246518"/>
            <a:ext cx="6438900" cy="6364964"/>
          </a:xfrm>
          <a:prstGeom prst="ellipse">
            <a:avLst/>
          </a:prstGeom>
          <a:solidFill>
            <a:srgbClr val="BDCE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429" name="Google Shape;429;p23"/>
          <p:cNvSpPr/>
          <p:nvPr/>
        </p:nvSpPr>
        <p:spPr>
          <a:xfrm>
            <a:off x="2876550" y="378336"/>
            <a:ext cx="6172200" cy="6101326"/>
          </a:xfrm>
          <a:prstGeom prst="ellipse">
            <a:avLst/>
          </a:prstGeom>
          <a:solidFill>
            <a:srgbClr val="D3DFD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430" name="Google Shape;430;p23"/>
          <p:cNvSpPr/>
          <p:nvPr/>
        </p:nvSpPr>
        <p:spPr>
          <a:xfrm>
            <a:off x="3143250" y="510156"/>
            <a:ext cx="5905500" cy="5837688"/>
          </a:xfrm>
          <a:prstGeom prst="ellipse">
            <a:avLst/>
          </a:prstGeom>
          <a:solidFill>
            <a:srgbClr val="E9EFE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431" name="Google Shape;431;p23"/>
          <p:cNvSpPr txBox="1"/>
          <p:nvPr/>
        </p:nvSpPr>
        <p:spPr>
          <a:xfrm>
            <a:off x="3223987" y="2766218"/>
            <a:ext cx="5744025" cy="1325563"/>
          </a:xfrm>
          <a:prstGeom prst="rect">
            <a:avLst/>
          </a:prstGeom>
          <a:noFill/>
          <a:ln>
            <a:noFill/>
          </a:ln>
        </p:spPr>
        <p:txBody>
          <a:bodyPr spcFirstLastPara="1" wrap="square" lIns="91425" tIns="45700" rIns="91425" bIns="45700" anchor="ctr" anchorCtr="0">
            <a:normAutofit fontScale="92500"/>
          </a:bodyPr>
          <a:lstStyle/>
          <a:p>
            <a:pPr marL="0" marR="0" lvl="0" indent="0" algn="ctr" rtl="0">
              <a:lnSpc>
                <a:spcPct val="90000"/>
              </a:lnSpc>
              <a:spcBef>
                <a:spcPts val="0"/>
              </a:spcBef>
              <a:spcAft>
                <a:spcPts val="0"/>
              </a:spcAft>
              <a:buClr>
                <a:schemeClr val="dk1"/>
              </a:buClr>
              <a:buSzPct val="100000"/>
              <a:buFont typeface="Play"/>
              <a:buNone/>
            </a:pPr>
            <a:r>
              <a:rPr lang="en-US" sz="4000">
                <a:solidFill>
                  <a:schemeClr val="dk1"/>
                </a:solidFill>
                <a:latin typeface="Aptos Display" panose="020B0004020202020204" pitchFamily="34" charset="0"/>
                <a:ea typeface="Play"/>
                <a:cs typeface="Play"/>
                <a:sym typeface="Play"/>
              </a:rPr>
              <a:t>Establishing Good Processes for Doula  Practices</a:t>
            </a:r>
            <a:endParaRPr>
              <a:latin typeface="Aptos" panose="020B0004020202020204" pitchFamily="34" charset="0"/>
            </a:endParaRPr>
          </a:p>
        </p:txBody>
      </p:sp>
      <p:sp>
        <p:nvSpPr>
          <p:cNvPr id="432" name="Google Shape;432;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13232"/>
    </mc:Choice>
    <mc:Fallback xmlns="">
      <p:transition spd="slow" advTm="13232"/>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437"/>
        <p:cNvGrpSpPr/>
        <p:nvPr/>
      </p:nvGrpSpPr>
      <p:grpSpPr>
        <a:xfrm>
          <a:off x="0" y="0"/>
          <a:ext cx="0" cy="0"/>
          <a:chOff x="0" y="0"/>
          <a:chExt cx="0" cy="0"/>
        </a:xfrm>
      </p:grpSpPr>
      <p:sp>
        <p:nvSpPr>
          <p:cNvPr id="438" name="Google Shape;438;p24"/>
          <p:cNvSpPr/>
          <p:nvPr/>
        </p:nvSpPr>
        <p:spPr>
          <a:xfrm flipH="1">
            <a:off x="8378455" y="3163345"/>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439" name="Google Shape;439;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Good Business Practices </a:t>
            </a:r>
            <a:endParaRPr/>
          </a:p>
        </p:txBody>
      </p:sp>
      <p:sp>
        <p:nvSpPr>
          <p:cNvPr id="440" name="Google Shape;440;p24"/>
          <p:cNvSpPr/>
          <p:nvPr/>
        </p:nvSpPr>
        <p:spPr>
          <a:xfrm>
            <a:off x="4" y="3163346"/>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grpSp>
        <p:nvGrpSpPr>
          <p:cNvPr id="441" name="Google Shape;441;p24"/>
          <p:cNvGrpSpPr/>
          <p:nvPr/>
        </p:nvGrpSpPr>
        <p:grpSpPr>
          <a:xfrm>
            <a:off x="2568556" y="1968493"/>
            <a:ext cx="6639132" cy="4109939"/>
            <a:chOff x="1358710" y="633"/>
            <a:chExt cx="6639132" cy="4109939"/>
          </a:xfrm>
        </p:grpSpPr>
        <p:sp>
          <p:nvSpPr>
            <p:cNvPr id="442" name="Google Shape;442;p24"/>
            <p:cNvSpPr/>
            <p:nvPr/>
          </p:nvSpPr>
          <p:spPr>
            <a:xfrm>
              <a:off x="1358710" y="633"/>
              <a:ext cx="3161491" cy="1896894"/>
            </a:xfrm>
            <a:prstGeom prst="roundRect">
              <a:avLst>
                <a:gd name="adj" fmla="val 16667"/>
              </a:avLst>
            </a:prstGeom>
            <a:solidFill>
              <a:srgbClr val="507D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443" name="Google Shape;443;p24"/>
            <p:cNvSpPr txBox="1"/>
            <p:nvPr/>
          </p:nvSpPr>
          <p:spPr>
            <a:xfrm>
              <a:off x="1451309" y="93232"/>
              <a:ext cx="2976293" cy="1711696"/>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en-US" sz="2800">
                  <a:solidFill>
                    <a:schemeClr val="lt1"/>
                  </a:solidFill>
                  <a:latin typeface="Aptos" panose="020B0004020202020204" pitchFamily="34" charset="0"/>
                  <a:sym typeface="Arial"/>
                </a:rPr>
                <a:t>Standardized intake process</a:t>
              </a:r>
              <a:endParaRPr>
                <a:latin typeface="Aptos" panose="020B0004020202020204" pitchFamily="34" charset="0"/>
              </a:endParaRPr>
            </a:p>
          </p:txBody>
        </p:sp>
        <p:sp>
          <p:nvSpPr>
            <p:cNvPr id="444" name="Google Shape;444;p24"/>
            <p:cNvSpPr/>
            <p:nvPr/>
          </p:nvSpPr>
          <p:spPr>
            <a:xfrm>
              <a:off x="4836351" y="633"/>
              <a:ext cx="3161491" cy="1896894"/>
            </a:xfrm>
            <a:prstGeom prst="roundRect">
              <a:avLst>
                <a:gd name="adj" fmla="val 16667"/>
              </a:avLst>
            </a:prstGeom>
            <a:solidFill>
              <a:srgbClr val="507D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445" name="Google Shape;445;p24"/>
            <p:cNvSpPr txBox="1"/>
            <p:nvPr/>
          </p:nvSpPr>
          <p:spPr>
            <a:xfrm>
              <a:off x="4928950" y="93232"/>
              <a:ext cx="2976293" cy="1711696"/>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en-US" sz="2800">
                  <a:solidFill>
                    <a:schemeClr val="lt1"/>
                  </a:solidFill>
                  <a:latin typeface="Aptos" panose="020B0004020202020204" pitchFamily="34" charset="0"/>
                  <a:sym typeface="Arial"/>
                </a:rPr>
                <a:t>Process to verify Medicaid eligibility</a:t>
              </a:r>
              <a:endParaRPr>
                <a:latin typeface="Aptos" panose="020B0004020202020204" pitchFamily="34" charset="0"/>
              </a:endParaRPr>
            </a:p>
          </p:txBody>
        </p:sp>
        <p:sp>
          <p:nvSpPr>
            <p:cNvPr id="446" name="Google Shape;446;p24"/>
            <p:cNvSpPr/>
            <p:nvPr/>
          </p:nvSpPr>
          <p:spPr>
            <a:xfrm>
              <a:off x="1358710" y="2213678"/>
              <a:ext cx="3161491" cy="1896894"/>
            </a:xfrm>
            <a:prstGeom prst="roundRect">
              <a:avLst>
                <a:gd name="adj" fmla="val 16667"/>
              </a:avLst>
            </a:prstGeom>
            <a:solidFill>
              <a:srgbClr val="507D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447" name="Google Shape;447;p24"/>
            <p:cNvSpPr txBox="1"/>
            <p:nvPr/>
          </p:nvSpPr>
          <p:spPr>
            <a:xfrm>
              <a:off x="1451309" y="2306277"/>
              <a:ext cx="2976293" cy="1711696"/>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en-US" sz="2800">
                  <a:solidFill>
                    <a:schemeClr val="lt1"/>
                  </a:solidFill>
                  <a:latin typeface="Aptos" panose="020B0004020202020204" pitchFamily="34" charset="0"/>
                  <a:sym typeface="Arial"/>
                </a:rPr>
                <a:t>Maintaining secure client records</a:t>
              </a:r>
              <a:endParaRPr>
                <a:latin typeface="Aptos" panose="020B0004020202020204" pitchFamily="34" charset="0"/>
              </a:endParaRPr>
            </a:p>
          </p:txBody>
        </p:sp>
        <p:sp>
          <p:nvSpPr>
            <p:cNvPr id="448" name="Google Shape;448;p24"/>
            <p:cNvSpPr/>
            <p:nvPr/>
          </p:nvSpPr>
          <p:spPr>
            <a:xfrm>
              <a:off x="4836351" y="2213678"/>
              <a:ext cx="3161491" cy="1896894"/>
            </a:xfrm>
            <a:prstGeom prst="roundRect">
              <a:avLst>
                <a:gd name="adj" fmla="val 16667"/>
              </a:avLst>
            </a:prstGeom>
            <a:solidFill>
              <a:srgbClr val="507D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449" name="Google Shape;449;p24"/>
            <p:cNvSpPr txBox="1"/>
            <p:nvPr/>
          </p:nvSpPr>
          <p:spPr>
            <a:xfrm>
              <a:off x="4928950" y="2306277"/>
              <a:ext cx="2976293" cy="1711696"/>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en-US" sz="2800">
                  <a:solidFill>
                    <a:schemeClr val="lt1"/>
                  </a:solidFill>
                  <a:latin typeface="Aptos" panose="020B0004020202020204" pitchFamily="34" charset="0"/>
                  <a:sym typeface="Arial"/>
                </a:rPr>
                <a:t>Client and provider communications</a:t>
              </a:r>
              <a:endParaRPr>
                <a:latin typeface="Aptos" panose="020B0004020202020204" pitchFamily="34" charset="0"/>
              </a:endParaRPr>
            </a:p>
          </p:txBody>
        </p:sp>
      </p:grpSp>
      <p:sp>
        <p:nvSpPr>
          <p:cNvPr id="450" name="Google Shape;450;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mc:AlternateContent xmlns:mc="http://schemas.openxmlformats.org/markup-compatibility/2006" xmlns:p14="http://schemas.microsoft.com/office/powerpoint/2010/main">
    <mc:Choice Requires="p14">
      <p:transition spd="slow" p14:dur="1500" advTm="21418">
        <p:push/>
      </p:transition>
    </mc:Choice>
    <mc:Fallback xmlns="">
      <p:transition spd="slow" advTm="21418">
        <p:push/>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455"/>
        <p:cNvGrpSpPr/>
        <p:nvPr/>
      </p:nvGrpSpPr>
      <p:grpSpPr>
        <a:xfrm>
          <a:off x="0" y="0"/>
          <a:ext cx="0" cy="0"/>
          <a:chOff x="0" y="0"/>
          <a:chExt cx="0" cy="0"/>
        </a:xfrm>
      </p:grpSpPr>
      <p:sp>
        <p:nvSpPr>
          <p:cNvPr id="456" name="Google Shape;456;p25"/>
          <p:cNvSpPr/>
          <p:nvPr/>
        </p:nvSpPr>
        <p:spPr>
          <a:xfrm flipH="1">
            <a:off x="9112697" y="3874697"/>
            <a:ext cx="3079299" cy="2983301"/>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457" name="Google Shape;457;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Create a Standardized Intake Process</a:t>
            </a:r>
            <a:endParaRPr/>
          </a:p>
        </p:txBody>
      </p:sp>
      <p:sp>
        <p:nvSpPr>
          <p:cNvPr id="458" name="Google Shape;458;p25"/>
          <p:cNvSpPr/>
          <p:nvPr/>
        </p:nvSpPr>
        <p:spPr>
          <a:xfrm>
            <a:off x="2146238" y="1460568"/>
            <a:ext cx="7902830" cy="62881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Intake forms can capture:</a:t>
            </a:r>
            <a:endParaRPr>
              <a:latin typeface="Aptos" panose="020B0004020202020204" pitchFamily="34" charset="0"/>
            </a:endParaRPr>
          </a:p>
        </p:txBody>
      </p:sp>
      <p:sp>
        <p:nvSpPr>
          <p:cNvPr id="459" name="Google Shape;459;p25"/>
          <p:cNvSpPr/>
          <p:nvPr/>
        </p:nvSpPr>
        <p:spPr>
          <a:xfrm>
            <a:off x="2825639" y="2167887"/>
            <a:ext cx="7220123"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Client contact info</a:t>
            </a:r>
            <a:endParaRPr>
              <a:latin typeface="Aptos" panose="020B0004020202020204" pitchFamily="34" charset="0"/>
            </a:endParaRPr>
          </a:p>
        </p:txBody>
      </p:sp>
      <p:sp>
        <p:nvSpPr>
          <p:cNvPr id="460" name="Google Shape;460;p25"/>
          <p:cNvSpPr/>
          <p:nvPr/>
        </p:nvSpPr>
        <p:spPr>
          <a:xfrm>
            <a:off x="2825639" y="2697847"/>
            <a:ext cx="7220123"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Insurance info (including Medicaid ID)</a:t>
            </a:r>
            <a:endParaRPr>
              <a:latin typeface="Aptos" panose="020B0004020202020204" pitchFamily="34" charset="0"/>
            </a:endParaRPr>
          </a:p>
        </p:txBody>
      </p:sp>
      <p:sp>
        <p:nvSpPr>
          <p:cNvPr id="461" name="Google Shape;461;p25"/>
          <p:cNvSpPr/>
          <p:nvPr/>
        </p:nvSpPr>
        <p:spPr>
          <a:xfrm>
            <a:off x="2825639" y="3227807"/>
            <a:ext cx="7220123"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Mental and physical health conditions and support needs</a:t>
            </a:r>
            <a:endParaRPr>
              <a:latin typeface="Aptos" panose="020B0004020202020204" pitchFamily="34" charset="0"/>
            </a:endParaRPr>
          </a:p>
        </p:txBody>
      </p:sp>
      <p:sp>
        <p:nvSpPr>
          <p:cNvPr id="462" name="Google Shape;462;p25"/>
          <p:cNvSpPr/>
          <p:nvPr/>
        </p:nvSpPr>
        <p:spPr>
          <a:xfrm>
            <a:off x="2825639" y="3757767"/>
            <a:ext cx="7220123"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Information on previous and current pregnancies</a:t>
            </a:r>
            <a:endParaRPr>
              <a:latin typeface="Aptos" panose="020B0004020202020204" pitchFamily="34" charset="0"/>
            </a:endParaRPr>
          </a:p>
        </p:txBody>
      </p:sp>
      <p:sp>
        <p:nvSpPr>
          <p:cNvPr id="463" name="Google Shape;463;p25"/>
          <p:cNvSpPr/>
          <p:nvPr/>
        </p:nvSpPr>
        <p:spPr>
          <a:xfrm>
            <a:off x="2825639" y="4287727"/>
            <a:ext cx="7220123"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Health care providers</a:t>
            </a:r>
            <a:endParaRPr>
              <a:latin typeface="Aptos" panose="020B0004020202020204" pitchFamily="34" charset="0"/>
            </a:endParaRPr>
          </a:p>
        </p:txBody>
      </p:sp>
      <p:sp>
        <p:nvSpPr>
          <p:cNvPr id="464" name="Google Shape;464;p25"/>
          <p:cNvSpPr/>
          <p:nvPr/>
        </p:nvSpPr>
        <p:spPr>
          <a:xfrm>
            <a:off x="2825639" y="4817686"/>
            <a:ext cx="7220123"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Birth desires and preferences</a:t>
            </a:r>
            <a:endParaRPr>
              <a:latin typeface="Aptos" panose="020B0004020202020204" pitchFamily="34" charset="0"/>
            </a:endParaRPr>
          </a:p>
        </p:txBody>
      </p:sp>
      <p:pic>
        <p:nvPicPr>
          <p:cNvPr id="465" name="Google Shape;465;p25" descr="Checkbox Checked with solid fill"/>
          <p:cNvPicPr preferRelativeResize="0"/>
          <p:nvPr/>
        </p:nvPicPr>
        <p:blipFill rotWithShape="1">
          <a:blip r:embed="rId4">
            <a:alphaModFix/>
          </a:blip>
          <a:srcRect/>
          <a:stretch/>
        </p:blipFill>
        <p:spPr>
          <a:xfrm>
            <a:off x="2016532" y="2047995"/>
            <a:ext cx="682708" cy="682708"/>
          </a:xfrm>
          <a:prstGeom prst="rect">
            <a:avLst/>
          </a:prstGeom>
          <a:noFill/>
          <a:ln>
            <a:noFill/>
          </a:ln>
        </p:spPr>
      </p:pic>
      <p:pic>
        <p:nvPicPr>
          <p:cNvPr id="466" name="Google Shape;466;p25" descr="Checkbox Checked with solid fill"/>
          <p:cNvPicPr preferRelativeResize="0"/>
          <p:nvPr/>
        </p:nvPicPr>
        <p:blipFill rotWithShape="1">
          <a:blip r:embed="rId4">
            <a:alphaModFix/>
          </a:blip>
          <a:srcRect/>
          <a:stretch/>
        </p:blipFill>
        <p:spPr>
          <a:xfrm>
            <a:off x="2016532" y="2579928"/>
            <a:ext cx="682708" cy="682708"/>
          </a:xfrm>
          <a:prstGeom prst="rect">
            <a:avLst/>
          </a:prstGeom>
          <a:noFill/>
          <a:ln>
            <a:noFill/>
          </a:ln>
        </p:spPr>
      </p:pic>
      <p:pic>
        <p:nvPicPr>
          <p:cNvPr id="467" name="Google Shape;467;p25" descr="Checkbox Checked with solid fill"/>
          <p:cNvPicPr preferRelativeResize="0"/>
          <p:nvPr/>
        </p:nvPicPr>
        <p:blipFill rotWithShape="1">
          <a:blip r:embed="rId4">
            <a:alphaModFix/>
          </a:blip>
          <a:srcRect/>
          <a:stretch/>
        </p:blipFill>
        <p:spPr>
          <a:xfrm>
            <a:off x="2016532" y="3104956"/>
            <a:ext cx="682708" cy="682708"/>
          </a:xfrm>
          <a:prstGeom prst="rect">
            <a:avLst/>
          </a:prstGeom>
          <a:noFill/>
          <a:ln>
            <a:noFill/>
          </a:ln>
        </p:spPr>
      </p:pic>
      <p:pic>
        <p:nvPicPr>
          <p:cNvPr id="468" name="Google Shape;468;p25" descr="Checkbox Checked with solid fill"/>
          <p:cNvPicPr preferRelativeResize="0"/>
          <p:nvPr/>
        </p:nvPicPr>
        <p:blipFill rotWithShape="1">
          <a:blip r:embed="rId4">
            <a:alphaModFix/>
          </a:blip>
          <a:srcRect/>
          <a:stretch/>
        </p:blipFill>
        <p:spPr>
          <a:xfrm>
            <a:off x="2016532" y="3636889"/>
            <a:ext cx="682708" cy="682708"/>
          </a:xfrm>
          <a:prstGeom prst="rect">
            <a:avLst/>
          </a:prstGeom>
          <a:noFill/>
          <a:ln>
            <a:noFill/>
          </a:ln>
        </p:spPr>
      </p:pic>
      <p:pic>
        <p:nvPicPr>
          <p:cNvPr id="469" name="Google Shape;469;p25" descr="Checkbox Checked with solid fill"/>
          <p:cNvPicPr preferRelativeResize="0"/>
          <p:nvPr/>
        </p:nvPicPr>
        <p:blipFill rotWithShape="1">
          <a:blip r:embed="rId4">
            <a:alphaModFix/>
          </a:blip>
          <a:srcRect/>
          <a:stretch/>
        </p:blipFill>
        <p:spPr>
          <a:xfrm>
            <a:off x="2016532" y="4172658"/>
            <a:ext cx="682708" cy="682708"/>
          </a:xfrm>
          <a:prstGeom prst="rect">
            <a:avLst/>
          </a:prstGeom>
          <a:noFill/>
          <a:ln>
            <a:noFill/>
          </a:ln>
        </p:spPr>
      </p:pic>
      <p:pic>
        <p:nvPicPr>
          <p:cNvPr id="470" name="Google Shape;470;p25" descr="Checkbox Checked with solid fill"/>
          <p:cNvPicPr preferRelativeResize="0"/>
          <p:nvPr/>
        </p:nvPicPr>
        <p:blipFill rotWithShape="1">
          <a:blip r:embed="rId4">
            <a:alphaModFix/>
          </a:blip>
          <a:srcRect/>
          <a:stretch/>
        </p:blipFill>
        <p:spPr>
          <a:xfrm>
            <a:off x="2016532" y="4697794"/>
            <a:ext cx="682708" cy="682708"/>
          </a:xfrm>
          <a:prstGeom prst="rect">
            <a:avLst/>
          </a:prstGeom>
          <a:noFill/>
          <a:ln>
            <a:noFill/>
          </a:ln>
        </p:spPr>
      </p:pic>
      <p:sp>
        <p:nvSpPr>
          <p:cNvPr id="471" name="Google Shape;471;p25"/>
          <p:cNvSpPr/>
          <p:nvPr/>
        </p:nvSpPr>
        <p:spPr>
          <a:xfrm>
            <a:off x="2146238" y="5345908"/>
            <a:ext cx="7899524" cy="1146967"/>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This info should be securely maintained and accessible to other doulas in your group who may serve the client</a:t>
            </a:r>
            <a:endParaRPr>
              <a:latin typeface="Aptos" panose="020B0004020202020204" pitchFamily="34" charset="0"/>
            </a:endParaRPr>
          </a:p>
        </p:txBody>
      </p:sp>
      <p:sp>
        <p:nvSpPr>
          <p:cNvPr id="472" name="Google Shape;472;p25"/>
          <p:cNvSpPr/>
          <p:nvPr/>
        </p:nvSpPr>
        <p:spPr>
          <a:xfrm>
            <a:off x="4" y="3874698"/>
            <a:ext cx="3079299" cy="2983301"/>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473" name="Google Shape;473;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advTm="25267">
        <p:push/>
      </p:transition>
    </mc:Choice>
    <mc:Fallback xmlns="">
      <p:transition spd="slow" advTm="25267">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8"/>
                                        </p:tgtEl>
                                        <p:attrNameLst>
                                          <p:attrName>style.visibility</p:attrName>
                                        </p:attrNameLst>
                                      </p:cBhvr>
                                      <p:to>
                                        <p:strVal val="visible"/>
                                      </p:to>
                                    </p:set>
                                    <p:animEffect transition="in" filter="fade">
                                      <p:cBhvr>
                                        <p:cTn id="7" dur="1000"/>
                                        <p:tgtEl>
                                          <p:spTgt spid="45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65"/>
                                        </p:tgtEl>
                                        <p:attrNameLst>
                                          <p:attrName>style.visibility</p:attrName>
                                        </p:attrNameLst>
                                      </p:cBhvr>
                                      <p:to>
                                        <p:strVal val="visible"/>
                                      </p:to>
                                    </p:set>
                                    <p:animEffect transition="in" filter="fade">
                                      <p:cBhvr>
                                        <p:cTn id="12" dur="500"/>
                                        <p:tgtEl>
                                          <p:spTgt spid="465"/>
                                        </p:tgtEl>
                                      </p:cBhvr>
                                    </p:animEffect>
                                  </p:childTnLst>
                                </p:cTn>
                              </p:par>
                              <p:par>
                                <p:cTn id="13" presetID="10" presetClass="entr" presetSubtype="0" fill="hold" nodeType="withEffect">
                                  <p:stCondLst>
                                    <p:cond delay="0"/>
                                  </p:stCondLst>
                                  <p:childTnLst>
                                    <p:set>
                                      <p:cBhvr>
                                        <p:cTn id="14" dur="1" fill="hold">
                                          <p:stCondLst>
                                            <p:cond delay="0"/>
                                          </p:stCondLst>
                                        </p:cTn>
                                        <p:tgtEl>
                                          <p:spTgt spid="459"/>
                                        </p:tgtEl>
                                        <p:attrNameLst>
                                          <p:attrName>style.visibility</p:attrName>
                                        </p:attrNameLst>
                                      </p:cBhvr>
                                      <p:to>
                                        <p:strVal val="visible"/>
                                      </p:to>
                                    </p:set>
                                    <p:animEffect transition="in" filter="fade">
                                      <p:cBhvr>
                                        <p:cTn id="15" dur="500"/>
                                        <p:tgtEl>
                                          <p:spTgt spid="45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66"/>
                                        </p:tgtEl>
                                        <p:attrNameLst>
                                          <p:attrName>style.visibility</p:attrName>
                                        </p:attrNameLst>
                                      </p:cBhvr>
                                      <p:to>
                                        <p:strVal val="visible"/>
                                      </p:to>
                                    </p:set>
                                    <p:animEffect transition="in" filter="fade">
                                      <p:cBhvr>
                                        <p:cTn id="20" dur="500"/>
                                        <p:tgtEl>
                                          <p:spTgt spid="466"/>
                                        </p:tgtEl>
                                      </p:cBhvr>
                                    </p:animEffect>
                                  </p:childTnLst>
                                </p:cTn>
                              </p:par>
                              <p:par>
                                <p:cTn id="21" presetID="10" presetClass="entr" presetSubtype="0" fill="hold" nodeType="withEffect">
                                  <p:stCondLst>
                                    <p:cond delay="0"/>
                                  </p:stCondLst>
                                  <p:childTnLst>
                                    <p:set>
                                      <p:cBhvr>
                                        <p:cTn id="22" dur="1" fill="hold">
                                          <p:stCondLst>
                                            <p:cond delay="0"/>
                                          </p:stCondLst>
                                        </p:cTn>
                                        <p:tgtEl>
                                          <p:spTgt spid="460"/>
                                        </p:tgtEl>
                                        <p:attrNameLst>
                                          <p:attrName>style.visibility</p:attrName>
                                        </p:attrNameLst>
                                      </p:cBhvr>
                                      <p:to>
                                        <p:strVal val="visible"/>
                                      </p:to>
                                    </p:set>
                                    <p:animEffect transition="in" filter="fade">
                                      <p:cBhvr>
                                        <p:cTn id="23" dur="500"/>
                                        <p:tgtEl>
                                          <p:spTgt spid="46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61"/>
                                        </p:tgtEl>
                                        <p:attrNameLst>
                                          <p:attrName>style.visibility</p:attrName>
                                        </p:attrNameLst>
                                      </p:cBhvr>
                                      <p:to>
                                        <p:strVal val="visible"/>
                                      </p:to>
                                    </p:set>
                                    <p:animEffect transition="in" filter="fade">
                                      <p:cBhvr>
                                        <p:cTn id="28" dur="500"/>
                                        <p:tgtEl>
                                          <p:spTgt spid="461"/>
                                        </p:tgtEl>
                                      </p:cBhvr>
                                    </p:animEffect>
                                  </p:childTnLst>
                                </p:cTn>
                              </p:par>
                              <p:par>
                                <p:cTn id="29" presetID="10" presetClass="entr" presetSubtype="0" fill="hold" nodeType="withEffect">
                                  <p:stCondLst>
                                    <p:cond delay="0"/>
                                  </p:stCondLst>
                                  <p:childTnLst>
                                    <p:set>
                                      <p:cBhvr>
                                        <p:cTn id="30" dur="1" fill="hold">
                                          <p:stCondLst>
                                            <p:cond delay="0"/>
                                          </p:stCondLst>
                                        </p:cTn>
                                        <p:tgtEl>
                                          <p:spTgt spid="467"/>
                                        </p:tgtEl>
                                        <p:attrNameLst>
                                          <p:attrName>style.visibility</p:attrName>
                                        </p:attrNameLst>
                                      </p:cBhvr>
                                      <p:to>
                                        <p:strVal val="visible"/>
                                      </p:to>
                                    </p:set>
                                    <p:animEffect transition="in" filter="fade">
                                      <p:cBhvr>
                                        <p:cTn id="31" dur="500"/>
                                        <p:tgtEl>
                                          <p:spTgt spid="46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468"/>
                                        </p:tgtEl>
                                        <p:attrNameLst>
                                          <p:attrName>style.visibility</p:attrName>
                                        </p:attrNameLst>
                                      </p:cBhvr>
                                      <p:to>
                                        <p:strVal val="visible"/>
                                      </p:to>
                                    </p:set>
                                    <p:animEffect transition="in" filter="fade">
                                      <p:cBhvr>
                                        <p:cTn id="36" dur="500"/>
                                        <p:tgtEl>
                                          <p:spTgt spid="468"/>
                                        </p:tgtEl>
                                      </p:cBhvr>
                                    </p:animEffect>
                                  </p:childTnLst>
                                </p:cTn>
                              </p:par>
                              <p:par>
                                <p:cTn id="37" presetID="10" presetClass="entr" presetSubtype="0" fill="hold" nodeType="withEffect">
                                  <p:stCondLst>
                                    <p:cond delay="0"/>
                                  </p:stCondLst>
                                  <p:childTnLst>
                                    <p:set>
                                      <p:cBhvr>
                                        <p:cTn id="38" dur="1" fill="hold">
                                          <p:stCondLst>
                                            <p:cond delay="0"/>
                                          </p:stCondLst>
                                        </p:cTn>
                                        <p:tgtEl>
                                          <p:spTgt spid="462"/>
                                        </p:tgtEl>
                                        <p:attrNameLst>
                                          <p:attrName>style.visibility</p:attrName>
                                        </p:attrNameLst>
                                      </p:cBhvr>
                                      <p:to>
                                        <p:strVal val="visible"/>
                                      </p:to>
                                    </p:set>
                                    <p:animEffect transition="in" filter="fade">
                                      <p:cBhvr>
                                        <p:cTn id="39" dur="500"/>
                                        <p:tgtEl>
                                          <p:spTgt spid="46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469"/>
                                        </p:tgtEl>
                                        <p:attrNameLst>
                                          <p:attrName>style.visibility</p:attrName>
                                        </p:attrNameLst>
                                      </p:cBhvr>
                                      <p:to>
                                        <p:strVal val="visible"/>
                                      </p:to>
                                    </p:set>
                                    <p:animEffect transition="in" filter="fade">
                                      <p:cBhvr>
                                        <p:cTn id="44" dur="500"/>
                                        <p:tgtEl>
                                          <p:spTgt spid="469"/>
                                        </p:tgtEl>
                                      </p:cBhvr>
                                    </p:animEffect>
                                  </p:childTnLst>
                                </p:cTn>
                              </p:par>
                              <p:par>
                                <p:cTn id="45" presetID="10" presetClass="entr" presetSubtype="0" fill="hold" nodeType="withEffect">
                                  <p:stCondLst>
                                    <p:cond delay="0"/>
                                  </p:stCondLst>
                                  <p:childTnLst>
                                    <p:set>
                                      <p:cBhvr>
                                        <p:cTn id="46" dur="1" fill="hold">
                                          <p:stCondLst>
                                            <p:cond delay="0"/>
                                          </p:stCondLst>
                                        </p:cTn>
                                        <p:tgtEl>
                                          <p:spTgt spid="463"/>
                                        </p:tgtEl>
                                        <p:attrNameLst>
                                          <p:attrName>style.visibility</p:attrName>
                                        </p:attrNameLst>
                                      </p:cBhvr>
                                      <p:to>
                                        <p:strVal val="visible"/>
                                      </p:to>
                                    </p:set>
                                    <p:animEffect transition="in" filter="fade">
                                      <p:cBhvr>
                                        <p:cTn id="47" dur="500"/>
                                        <p:tgtEl>
                                          <p:spTgt spid="46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70"/>
                                        </p:tgtEl>
                                        <p:attrNameLst>
                                          <p:attrName>style.visibility</p:attrName>
                                        </p:attrNameLst>
                                      </p:cBhvr>
                                      <p:to>
                                        <p:strVal val="visible"/>
                                      </p:to>
                                    </p:set>
                                    <p:animEffect transition="in" filter="fade">
                                      <p:cBhvr>
                                        <p:cTn id="52" dur="500"/>
                                        <p:tgtEl>
                                          <p:spTgt spid="470"/>
                                        </p:tgtEl>
                                      </p:cBhvr>
                                    </p:animEffect>
                                  </p:childTnLst>
                                </p:cTn>
                              </p:par>
                              <p:par>
                                <p:cTn id="53" presetID="10" presetClass="entr" presetSubtype="0" fill="hold" nodeType="withEffect">
                                  <p:stCondLst>
                                    <p:cond delay="0"/>
                                  </p:stCondLst>
                                  <p:childTnLst>
                                    <p:set>
                                      <p:cBhvr>
                                        <p:cTn id="54" dur="1" fill="hold">
                                          <p:stCondLst>
                                            <p:cond delay="0"/>
                                          </p:stCondLst>
                                        </p:cTn>
                                        <p:tgtEl>
                                          <p:spTgt spid="464"/>
                                        </p:tgtEl>
                                        <p:attrNameLst>
                                          <p:attrName>style.visibility</p:attrName>
                                        </p:attrNameLst>
                                      </p:cBhvr>
                                      <p:to>
                                        <p:strVal val="visible"/>
                                      </p:to>
                                    </p:set>
                                    <p:animEffect transition="in" filter="fade">
                                      <p:cBhvr>
                                        <p:cTn id="55" dur="500"/>
                                        <p:tgtEl>
                                          <p:spTgt spid="464"/>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471"/>
                                        </p:tgtEl>
                                        <p:attrNameLst>
                                          <p:attrName>style.visibility</p:attrName>
                                        </p:attrNameLst>
                                      </p:cBhvr>
                                      <p:to>
                                        <p:strVal val="visible"/>
                                      </p:to>
                                    </p:set>
                                    <p:animEffect transition="in" filter="fade">
                                      <p:cBhvr>
                                        <p:cTn id="60" dur="1000"/>
                                        <p:tgtEl>
                                          <p:spTgt spid="4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478"/>
        <p:cNvGrpSpPr/>
        <p:nvPr/>
      </p:nvGrpSpPr>
      <p:grpSpPr>
        <a:xfrm>
          <a:off x="0" y="0"/>
          <a:ext cx="0" cy="0"/>
          <a:chOff x="0" y="0"/>
          <a:chExt cx="0" cy="0"/>
        </a:xfrm>
      </p:grpSpPr>
      <p:sp>
        <p:nvSpPr>
          <p:cNvPr id="479" name="Google Shape;479;p26"/>
          <p:cNvSpPr/>
          <p:nvPr/>
        </p:nvSpPr>
        <p:spPr>
          <a:xfrm rot="5400000" flipH="1">
            <a:off x="-270758" y="1981258"/>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480" name="Google Shape;480;p26"/>
          <p:cNvSpPr/>
          <p:nvPr/>
        </p:nvSpPr>
        <p:spPr>
          <a:xfrm>
            <a:off x="548689" y="2163821"/>
            <a:ext cx="4262389" cy="42623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481" name="Google Shape;481;p26"/>
          <p:cNvSpPr txBox="1">
            <a:spLocks noGrp="1"/>
          </p:cNvSpPr>
          <p:nvPr>
            <p:ph type="title"/>
          </p:nvPr>
        </p:nvSpPr>
        <p:spPr>
          <a:xfrm>
            <a:off x="548689" y="365125"/>
            <a:ext cx="1113531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Ensure Client is Enrolled in Health First Colorado</a:t>
            </a:r>
            <a:endParaRPr/>
          </a:p>
        </p:txBody>
      </p:sp>
      <p:pic>
        <p:nvPicPr>
          <p:cNvPr id="482" name="Google Shape;482;p26"/>
          <p:cNvPicPr preferRelativeResize="0"/>
          <p:nvPr/>
        </p:nvPicPr>
        <p:blipFill rotWithShape="1">
          <a:blip r:embed="rId3">
            <a:alphaModFix/>
          </a:blip>
          <a:srcRect/>
          <a:stretch/>
        </p:blipFill>
        <p:spPr>
          <a:xfrm flipH="1">
            <a:off x="681410" y="2743200"/>
            <a:ext cx="3928014" cy="3020325"/>
          </a:xfrm>
          <a:prstGeom prst="rect">
            <a:avLst/>
          </a:prstGeom>
          <a:noFill/>
          <a:ln>
            <a:noFill/>
          </a:ln>
        </p:spPr>
      </p:pic>
      <p:sp>
        <p:nvSpPr>
          <p:cNvPr id="483" name="Google Shape;483;p26"/>
          <p:cNvSpPr/>
          <p:nvPr/>
        </p:nvSpPr>
        <p:spPr>
          <a:xfrm>
            <a:off x="4981899" y="3322478"/>
            <a:ext cx="6778221" cy="147812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dk1"/>
                </a:solidFill>
                <a:latin typeface="Aptos" panose="020B0004020202020204" pitchFamily="34" charset="0"/>
                <a:sym typeface="Arial"/>
              </a:rPr>
              <a:t>Once you’re enrolled as a provider, you will have access to member eligibility in the Medicaid Provider Web Portal</a:t>
            </a:r>
            <a:endParaRPr>
              <a:latin typeface="Aptos" panose="020B0004020202020204" pitchFamily="34" charset="0"/>
            </a:endParaRPr>
          </a:p>
        </p:txBody>
      </p:sp>
      <p:sp>
        <p:nvSpPr>
          <p:cNvPr id="484" name="Google Shape;484;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transition spd="slow" advTm="12685">
    <p:push/>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489"/>
        <p:cNvGrpSpPr/>
        <p:nvPr/>
      </p:nvGrpSpPr>
      <p:grpSpPr>
        <a:xfrm>
          <a:off x="0" y="0"/>
          <a:ext cx="0" cy="0"/>
          <a:chOff x="0" y="0"/>
          <a:chExt cx="0" cy="0"/>
        </a:xfrm>
      </p:grpSpPr>
      <p:sp>
        <p:nvSpPr>
          <p:cNvPr id="490" name="Google Shape;490;p27"/>
          <p:cNvSpPr/>
          <p:nvPr/>
        </p:nvSpPr>
        <p:spPr>
          <a:xfrm rot="-5400000">
            <a:off x="7293728" y="1981259"/>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491" name="Google Shape;491;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Verify Medicaid Eligibility</a:t>
            </a:r>
            <a:endParaRPr/>
          </a:p>
        </p:txBody>
      </p:sp>
      <p:sp>
        <p:nvSpPr>
          <p:cNvPr id="492" name="Google Shape;492;p27"/>
          <p:cNvSpPr/>
          <p:nvPr/>
        </p:nvSpPr>
        <p:spPr>
          <a:xfrm>
            <a:off x="5353051" y="1707133"/>
            <a:ext cx="6477000" cy="79048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Request insurance information during client intake, including Medicaid ID</a:t>
            </a:r>
            <a:endParaRPr>
              <a:latin typeface="Aptos" panose="020B0004020202020204" pitchFamily="34" charset="0"/>
            </a:endParaRPr>
          </a:p>
        </p:txBody>
      </p:sp>
      <p:sp>
        <p:nvSpPr>
          <p:cNvPr id="493" name="Google Shape;493;p27"/>
          <p:cNvSpPr/>
          <p:nvPr/>
        </p:nvSpPr>
        <p:spPr>
          <a:xfrm>
            <a:off x="5353051" y="2672165"/>
            <a:ext cx="6477000" cy="62267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Log in to the Provider Medicaid Web Portal</a:t>
            </a:r>
            <a:endParaRPr>
              <a:latin typeface="Aptos" panose="020B0004020202020204" pitchFamily="34" charset="0"/>
            </a:endParaRPr>
          </a:p>
        </p:txBody>
      </p:sp>
      <p:sp>
        <p:nvSpPr>
          <p:cNvPr id="494" name="Google Shape;494;p27"/>
          <p:cNvSpPr/>
          <p:nvPr/>
        </p:nvSpPr>
        <p:spPr>
          <a:xfrm>
            <a:off x="5353051" y="3463680"/>
            <a:ext cx="6477000" cy="62267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Click on the Eligibility Tab</a:t>
            </a:r>
            <a:endParaRPr>
              <a:latin typeface="Aptos" panose="020B0004020202020204" pitchFamily="34" charset="0"/>
            </a:endParaRPr>
          </a:p>
        </p:txBody>
      </p:sp>
      <p:sp>
        <p:nvSpPr>
          <p:cNvPr id="495" name="Google Shape;495;p27"/>
          <p:cNvSpPr/>
          <p:nvPr/>
        </p:nvSpPr>
        <p:spPr>
          <a:xfrm>
            <a:off x="5353051" y="4255195"/>
            <a:ext cx="6477000" cy="62267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Enter client details and click “Submit” </a:t>
            </a:r>
            <a:endParaRPr>
              <a:latin typeface="Aptos" panose="020B0004020202020204" pitchFamily="34" charset="0"/>
            </a:endParaRPr>
          </a:p>
        </p:txBody>
      </p:sp>
      <p:sp>
        <p:nvSpPr>
          <p:cNvPr id="496" name="Google Shape;496;p27"/>
          <p:cNvSpPr/>
          <p:nvPr/>
        </p:nvSpPr>
        <p:spPr>
          <a:xfrm>
            <a:off x="5353051" y="5046710"/>
            <a:ext cx="6477000" cy="1205017"/>
          </a:xfrm>
          <a:prstGeom prst="roundRect">
            <a:avLst>
              <a:gd name="adj" fmla="val 16667"/>
            </a:avLst>
          </a:prstGeom>
          <a:solidFill>
            <a:srgbClr val="3A6D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Aptos" panose="020B0004020202020204" pitchFamily="34" charset="0"/>
                <a:sym typeface="Arial"/>
              </a:rPr>
              <a:t>If you do not have the member Medicaid ID, then enter two of the following: Social Security Number, date of birth, or member name</a:t>
            </a:r>
            <a:endParaRPr>
              <a:latin typeface="Aptos" panose="020B0004020202020204" pitchFamily="34" charset="0"/>
            </a:endParaRPr>
          </a:p>
        </p:txBody>
      </p:sp>
      <p:grpSp>
        <p:nvGrpSpPr>
          <p:cNvPr id="497" name="Google Shape;497;p27"/>
          <p:cNvGrpSpPr/>
          <p:nvPr/>
        </p:nvGrpSpPr>
        <p:grpSpPr>
          <a:xfrm>
            <a:off x="460297" y="2254774"/>
            <a:ext cx="4543951" cy="3487007"/>
            <a:chOff x="241222" y="2089150"/>
            <a:chExt cx="4543951" cy="3487007"/>
          </a:xfrm>
        </p:grpSpPr>
        <p:sp>
          <p:nvSpPr>
            <p:cNvPr id="498" name="Google Shape;498;p27"/>
            <p:cNvSpPr/>
            <p:nvPr/>
          </p:nvSpPr>
          <p:spPr>
            <a:xfrm>
              <a:off x="241222" y="2089150"/>
              <a:ext cx="4543951" cy="3487007"/>
            </a:xfrm>
            <a:prstGeom prst="roundRect">
              <a:avLst>
                <a:gd name="adj" fmla="val 5513"/>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pic>
          <p:nvPicPr>
            <p:cNvPr id="499" name="Google Shape;499;p27" descr="A screenshot of a medical registration form&#10;&#10;Description automatically generated"/>
            <p:cNvPicPr preferRelativeResize="0"/>
            <p:nvPr/>
          </p:nvPicPr>
          <p:blipFill rotWithShape="1">
            <a:blip r:embed="rId4">
              <a:alphaModFix/>
            </a:blip>
            <a:srcRect r="2318" b="4466"/>
            <a:stretch/>
          </p:blipFill>
          <p:spPr>
            <a:xfrm>
              <a:off x="330482" y="2144225"/>
              <a:ext cx="4365431" cy="3376856"/>
            </a:xfrm>
            <a:prstGeom prst="rect">
              <a:avLst/>
            </a:prstGeom>
            <a:noFill/>
            <a:ln>
              <a:noFill/>
            </a:ln>
          </p:spPr>
        </p:pic>
      </p:grpSp>
      <p:sp>
        <p:nvSpPr>
          <p:cNvPr id="500" name="Google Shape;500;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spTree>
    <p:custDataLst>
      <p:tags r:id="rId1"/>
    </p:custDataLst>
  </p:cSld>
  <p:clrMapOvr>
    <a:masterClrMapping/>
  </p:clrMapOvr>
  <p:transition spd="slow" advTm="29363">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2"/>
                                        </p:tgtEl>
                                        <p:attrNameLst>
                                          <p:attrName>style.visibility</p:attrName>
                                        </p:attrNameLst>
                                      </p:cBhvr>
                                      <p:to>
                                        <p:strVal val="visible"/>
                                      </p:to>
                                    </p:set>
                                    <p:animEffect transition="in" filter="fade">
                                      <p:cBhvr>
                                        <p:cTn id="7" dur="500"/>
                                        <p:tgtEl>
                                          <p:spTgt spid="49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93"/>
                                        </p:tgtEl>
                                        <p:attrNameLst>
                                          <p:attrName>style.visibility</p:attrName>
                                        </p:attrNameLst>
                                      </p:cBhvr>
                                      <p:to>
                                        <p:strVal val="visible"/>
                                      </p:to>
                                    </p:set>
                                    <p:animEffect transition="in" filter="fade">
                                      <p:cBhvr>
                                        <p:cTn id="12" dur="500"/>
                                        <p:tgtEl>
                                          <p:spTgt spid="49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94"/>
                                        </p:tgtEl>
                                        <p:attrNameLst>
                                          <p:attrName>style.visibility</p:attrName>
                                        </p:attrNameLst>
                                      </p:cBhvr>
                                      <p:to>
                                        <p:strVal val="visible"/>
                                      </p:to>
                                    </p:set>
                                    <p:animEffect transition="in" filter="fade">
                                      <p:cBhvr>
                                        <p:cTn id="17" dur="500"/>
                                        <p:tgtEl>
                                          <p:spTgt spid="49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95"/>
                                        </p:tgtEl>
                                        <p:attrNameLst>
                                          <p:attrName>style.visibility</p:attrName>
                                        </p:attrNameLst>
                                      </p:cBhvr>
                                      <p:to>
                                        <p:strVal val="visible"/>
                                      </p:to>
                                    </p:set>
                                    <p:animEffect transition="in" filter="fade">
                                      <p:cBhvr>
                                        <p:cTn id="22" dur="500"/>
                                        <p:tgtEl>
                                          <p:spTgt spid="49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96"/>
                                        </p:tgtEl>
                                        <p:attrNameLst>
                                          <p:attrName>style.visibility</p:attrName>
                                        </p:attrNameLst>
                                      </p:cBhvr>
                                      <p:to>
                                        <p:strVal val="visible"/>
                                      </p:to>
                                    </p:set>
                                    <p:animEffect transition="in" filter="fade">
                                      <p:cBhvr>
                                        <p:cTn id="27" dur="500"/>
                                        <p:tgtEl>
                                          <p:spTgt spid="4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505"/>
        <p:cNvGrpSpPr/>
        <p:nvPr/>
      </p:nvGrpSpPr>
      <p:grpSpPr>
        <a:xfrm>
          <a:off x="0" y="0"/>
          <a:ext cx="0" cy="0"/>
          <a:chOff x="0" y="0"/>
          <a:chExt cx="0" cy="0"/>
        </a:xfrm>
      </p:grpSpPr>
      <p:sp>
        <p:nvSpPr>
          <p:cNvPr id="506" name="Google Shape;506;p28"/>
          <p:cNvSpPr/>
          <p:nvPr/>
        </p:nvSpPr>
        <p:spPr>
          <a:xfrm rot="5400000" flipH="1">
            <a:off x="-270758" y="1981258"/>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507" name="Google Shape;507;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Help Your Clients Apply</a:t>
            </a:r>
            <a:endParaRPr/>
          </a:p>
        </p:txBody>
      </p:sp>
      <p:sp>
        <p:nvSpPr>
          <p:cNvPr id="508" name="Google Shape;508;p28"/>
          <p:cNvSpPr/>
          <p:nvPr/>
        </p:nvSpPr>
        <p:spPr>
          <a:xfrm>
            <a:off x="6214533" y="4425526"/>
            <a:ext cx="5684876" cy="110714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rgbClr val="000000"/>
                </a:solidFill>
                <a:latin typeface="Aptos" panose="020B0004020202020204" pitchFamily="34" charset="0"/>
                <a:sym typeface="Arial"/>
              </a:rPr>
              <a:t>County agencies provide enrollment support</a:t>
            </a:r>
            <a:endParaRPr>
              <a:latin typeface="Aptos" panose="020B0004020202020204" pitchFamily="34" charset="0"/>
            </a:endParaRPr>
          </a:p>
        </p:txBody>
      </p:sp>
      <p:sp>
        <p:nvSpPr>
          <p:cNvPr id="509" name="Google Shape;509;p28"/>
          <p:cNvSpPr/>
          <p:nvPr/>
        </p:nvSpPr>
        <p:spPr>
          <a:xfrm>
            <a:off x="6214533" y="2471737"/>
            <a:ext cx="5684876" cy="172707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rgbClr val="000000"/>
                </a:solidFill>
                <a:latin typeface="Aptos" panose="020B0004020202020204" pitchFamily="34" charset="0"/>
                <a:sym typeface="Arial"/>
              </a:rPr>
              <a:t>The Colorado PEAK system supports enrollment into multiple programs, including Health First Colorado</a:t>
            </a:r>
            <a:endParaRPr>
              <a:latin typeface="Aptos" panose="020B0004020202020204" pitchFamily="34" charset="0"/>
            </a:endParaRPr>
          </a:p>
        </p:txBody>
      </p:sp>
      <p:pic>
        <p:nvPicPr>
          <p:cNvPr id="510" name="Google Shape;510;p28" descr="A person sitting under a tree&#10;&#10;Description automatically generated"/>
          <p:cNvPicPr preferRelativeResize="0"/>
          <p:nvPr/>
        </p:nvPicPr>
        <p:blipFill rotWithShape="1">
          <a:blip r:embed="rId3">
            <a:alphaModFix/>
          </a:blip>
          <a:srcRect/>
          <a:stretch/>
        </p:blipFill>
        <p:spPr>
          <a:xfrm>
            <a:off x="618305" y="2158346"/>
            <a:ext cx="5206877" cy="3687717"/>
          </a:xfrm>
          <a:prstGeom prst="roundRect">
            <a:avLst>
              <a:gd name="adj" fmla="val 6749"/>
            </a:avLst>
          </a:prstGeom>
          <a:noFill/>
          <a:ln>
            <a:noFill/>
          </a:ln>
        </p:spPr>
      </p:pic>
      <p:sp>
        <p:nvSpPr>
          <p:cNvPr id="511" name="Google Shape;511;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transition spd="slow" advTm="15030">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10"/>
                                        </p:tgtEl>
                                        <p:attrNameLst>
                                          <p:attrName>style.visibility</p:attrName>
                                        </p:attrNameLst>
                                      </p:cBhvr>
                                      <p:to>
                                        <p:strVal val="visible"/>
                                      </p:to>
                                    </p:set>
                                    <p:animEffect transition="in" filter="fade">
                                      <p:cBhvr>
                                        <p:cTn id="7" dur="500"/>
                                        <p:tgtEl>
                                          <p:spTgt spid="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516"/>
        <p:cNvGrpSpPr/>
        <p:nvPr/>
      </p:nvGrpSpPr>
      <p:grpSpPr>
        <a:xfrm>
          <a:off x="0" y="0"/>
          <a:ext cx="0" cy="0"/>
          <a:chOff x="0" y="0"/>
          <a:chExt cx="0" cy="0"/>
        </a:xfrm>
      </p:grpSpPr>
      <p:sp>
        <p:nvSpPr>
          <p:cNvPr id="517" name="Google Shape;517;p29"/>
          <p:cNvSpPr/>
          <p:nvPr/>
        </p:nvSpPr>
        <p:spPr>
          <a:xfrm rot="-5400000">
            <a:off x="7293727" y="1981259"/>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518" name="Google Shape;518;p29"/>
          <p:cNvSpPr txBox="1">
            <a:spLocks noGrp="1"/>
          </p:cNvSpPr>
          <p:nvPr>
            <p:ph type="title"/>
          </p:nvPr>
        </p:nvSpPr>
        <p:spPr>
          <a:xfrm>
            <a:off x="548689" y="365125"/>
            <a:ext cx="11135311" cy="134537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sz="3200"/>
              <a:t>Obtain </a:t>
            </a:r>
            <a:r>
              <a:rPr lang="en-US" sz="3200">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2"/>
                  </a:ext>
                </a:extLst>
              </a:rPr>
              <a:t>Recommendation</a:t>
            </a:r>
            <a:r>
              <a:rPr lang="en-US" sz="3200"/>
              <a:t> from Client’s Clinical Provider</a:t>
            </a:r>
          </a:p>
        </p:txBody>
      </p:sp>
      <p:sp>
        <p:nvSpPr>
          <p:cNvPr id="519" name="Google Shape;519;p29"/>
          <p:cNvSpPr/>
          <p:nvPr/>
        </p:nvSpPr>
        <p:spPr>
          <a:xfrm>
            <a:off x="548689" y="1595109"/>
            <a:ext cx="6246288" cy="160541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rgbClr val="000000"/>
                </a:solidFill>
                <a:latin typeface="Aptos"/>
                <a:sym typeface="Arial"/>
              </a:rPr>
              <a:t>Clients should let their clinical providers know they are working with a doula and obtain a </a:t>
            </a:r>
            <a:r>
              <a:rPr lang="en-US" sz="2800">
                <a:latin typeface="Aptos"/>
              </a:rPr>
              <a:t>recommendation</a:t>
            </a:r>
            <a:endParaRPr>
              <a:latin typeface="Aptos" panose="020B0004020202020204" pitchFamily="34" charset="0"/>
            </a:endParaRPr>
          </a:p>
        </p:txBody>
      </p:sp>
      <p:sp>
        <p:nvSpPr>
          <p:cNvPr id="520" name="Google Shape;520;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sp>
        <p:nvSpPr>
          <p:cNvPr id="521" name="Google Shape;521;p29"/>
          <p:cNvSpPr/>
          <p:nvPr/>
        </p:nvSpPr>
        <p:spPr>
          <a:xfrm>
            <a:off x="548689" y="3340930"/>
            <a:ext cx="6246288" cy="160751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rgbClr val="000000"/>
                </a:solidFill>
                <a:latin typeface="Aptos"/>
                <a:sym typeface="Arial"/>
              </a:rPr>
              <a:t>You should maintain these </a:t>
            </a:r>
            <a:r>
              <a:rPr lang="en-US" sz="2800">
                <a:latin typeface="Aptos"/>
              </a:rPr>
              <a:t>recommendation</a:t>
            </a:r>
            <a:r>
              <a:rPr lang="en-US" sz="2800" b="0" i="0" u="none" strike="noStrike" cap="none">
                <a:solidFill>
                  <a:srgbClr val="000000"/>
                </a:solidFill>
                <a:latin typeface="Aptos"/>
                <a:sym typeface="Arial"/>
              </a:rPr>
              <a:t> forms in your internal records and document the provider’s NPI</a:t>
            </a:r>
            <a:endParaRPr>
              <a:latin typeface="Aptos"/>
            </a:endParaRPr>
          </a:p>
        </p:txBody>
      </p:sp>
      <p:sp>
        <p:nvSpPr>
          <p:cNvPr id="522" name="Google Shape;522;p29"/>
          <p:cNvSpPr/>
          <p:nvPr/>
        </p:nvSpPr>
        <p:spPr>
          <a:xfrm>
            <a:off x="548689" y="5089545"/>
            <a:ext cx="6246288" cy="147812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rgbClr val="000000"/>
                </a:solidFill>
                <a:latin typeface="Aptos" panose="020B0004020202020204" pitchFamily="34" charset="0"/>
                <a:sym typeface="Arial"/>
              </a:rPr>
              <a:t>You will enter this NPI in the claim for payment</a:t>
            </a:r>
            <a:endParaRPr>
              <a:latin typeface="Aptos" panose="020B0004020202020204" pitchFamily="34" charset="0"/>
            </a:endParaRPr>
          </a:p>
        </p:txBody>
      </p:sp>
      <p:pic>
        <p:nvPicPr>
          <p:cNvPr id="523" name="Google Shape;523;p29"/>
          <p:cNvPicPr preferRelativeResize="0"/>
          <p:nvPr/>
        </p:nvPicPr>
        <p:blipFill rotWithShape="1">
          <a:blip r:embed="rId3">
            <a:alphaModFix/>
          </a:blip>
          <a:srcRect/>
          <a:stretch/>
        </p:blipFill>
        <p:spPr>
          <a:xfrm>
            <a:off x="7564485" y="2041962"/>
            <a:ext cx="4293819" cy="4113117"/>
          </a:xfrm>
          <a:prstGeom prst="rect">
            <a:avLst/>
          </a:prstGeom>
          <a:noFill/>
          <a:ln>
            <a:noFill/>
          </a:ln>
        </p:spPr>
      </p:pic>
    </p:spTree>
  </p:cSld>
  <p:clrMapOvr>
    <a:masterClrMapping/>
  </p:clrMapOvr>
  <p:transition spd="slow" advTm="31239">
    <p:push/>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02"/>
        <p:cNvGrpSpPr/>
        <p:nvPr/>
      </p:nvGrpSpPr>
      <p:grpSpPr>
        <a:xfrm>
          <a:off x="0" y="0"/>
          <a:ext cx="0" cy="0"/>
          <a:chOff x="0" y="0"/>
          <a:chExt cx="0" cy="0"/>
        </a:xfrm>
      </p:grpSpPr>
      <p:sp>
        <p:nvSpPr>
          <p:cNvPr id="103" name="Google Shape;103;p3"/>
          <p:cNvSpPr/>
          <p:nvPr/>
        </p:nvSpPr>
        <p:spPr>
          <a:xfrm>
            <a:off x="9861025" y="4479165"/>
            <a:ext cx="474532" cy="1060730"/>
          </a:xfrm>
          <a:prstGeom prst="downArrow">
            <a:avLst>
              <a:gd name="adj1" fmla="val 50000"/>
              <a:gd name="adj2" fmla="val 50000"/>
            </a:avLst>
          </a:prstGeom>
          <a:solidFill>
            <a:srgbClr val="33478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04" name="Google Shape;104;p3"/>
          <p:cNvSpPr/>
          <p:nvPr/>
        </p:nvSpPr>
        <p:spPr>
          <a:xfrm>
            <a:off x="4524635" y="4479166"/>
            <a:ext cx="474532" cy="1060730"/>
          </a:xfrm>
          <a:prstGeom prst="downArrow">
            <a:avLst>
              <a:gd name="adj1" fmla="val 50000"/>
              <a:gd name="adj2" fmla="val 50000"/>
            </a:avLst>
          </a:prstGeom>
          <a:solidFill>
            <a:srgbClr val="33478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05" name="Google Shape;105;p3"/>
          <p:cNvSpPr/>
          <p:nvPr/>
        </p:nvSpPr>
        <p:spPr>
          <a:xfrm>
            <a:off x="7192830" y="3428999"/>
            <a:ext cx="474532" cy="2110896"/>
          </a:xfrm>
          <a:prstGeom prst="downArrow">
            <a:avLst>
              <a:gd name="adj1" fmla="val 50000"/>
              <a:gd name="adj2" fmla="val 50000"/>
            </a:avLst>
          </a:prstGeom>
          <a:solidFill>
            <a:srgbClr val="33478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06" name="Google Shape;106;p3"/>
          <p:cNvSpPr/>
          <p:nvPr/>
        </p:nvSpPr>
        <p:spPr>
          <a:xfrm>
            <a:off x="1856444" y="3429000"/>
            <a:ext cx="474532" cy="2110896"/>
          </a:xfrm>
          <a:prstGeom prst="downArrow">
            <a:avLst>
              <a:gd name="adj1" fmla="val 50000"/>
              <a:gd name="adj2" fmla="val 50000"/>
            </a:avLst>
          </a:prstGeom>
          <a:solidFill>
            <a:srgbClr val="33478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07" name="Google Shape;107;p3"/>
          <p:cNvSpPr txBox="1">
            <a:spLocks noGrp="1"/>
          </p:cNvSpPr>
          <p:nvPr>
            <p:ph type="body" idx="1"/>
          </p:nvPr>
        </p:nvSpPr>
        <p:spPr>
          <a:xfrm>
            <a:off x="978408" y="1240569"/>
            <a:ext cx="10273172" cy="142456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i="1">
                <a:sym typeface="Arial"/>
              </a:rPr>
              <a:t>“a trained professional who provides continuous physical, emotional and informational support to their client before, during and shortly after childbirth to help them achieve the healthiest, most satisfying experience possible.” </a:t>
            </a:r>
            <a:endParaRPr/>
          </a:p>
          <a:p>
            <a:pPr marL="0" lvl="0" indent="0" algn="l" rtl="0">
              <a:lnSpc>
                <a:spcPct val="90000"/>
              </a:lnSpc>
              <a:spcBef>
                <a:spcPts val="0"/>
              </a:spcBef>
              <a:spcAft>
                <a:spcPts val="0"/>
              </a:spcAft>
              <a:buClr>
                <a:schemeClr val="dk1"/>
              </a:buClr>
              <a:buSzPts val="2000"/>
              <a:buNone/>
            </a:pPr>
            <a:r>
              <a:rPr lang="en-US" sz="2000">
                <a:sym typeface="Arial"/>
              </a:rPr>
              <a:t>– DONA International</a:t>
            </a:r>
            <a:endParaRPr sz="3600"/>
          </a:p>
        </p:txBody>
      </p:sp>
      <p:sp>
        <p:nvSpPr>
          <p:cNvPr id="108" name="Google Shape;108;p3"/>
          <p:cNvSpPr txBox="1">
            <a:spLocks noGrp="1"/>
          </p:cNvSpPr>
          <p:nvPr>
            <p:ph type="title"/>
          </p:nvPr>
        </p:nvSpPr>
        <p:spPr>
          <a:xfrm>
            <a:off x="2487333" y="63342"/>
            <a:ext cx="6020827" cy="1325563"/>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4000"/>
              <a:buFont typeface="Play"/>
              <a:buNone/>
            </a:pPr>
            <a:r>
              <a:rPr lang="en-US" sz="4000"/>
              <a:t>Benefits of Doula Care</a:t>
            </a:r>
            <a:endParaRPr/>
          </a:p>
        </p:txBody>
      </p:sp>
      <p:sp>
        <p:nvSpPr>
          <p:cNvPr id="109" name="Google Shape;109;p3"/>
          <p:cNvSpPr/>
          <p:nvPr/>
        </p:nvSpPr>
        <p:spPr>
          <a:xfrm>
            <a:off x="440273" y="2900083"/>
            <a:ext cx="3306870" cy="829810"/>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ptos" panose="020B0004020202020204" pitchFamily="34" charset="0"/>
                <a:sym typeface="Arial"/>
              </a:rPr>
              <a:t>Provide education</a:t>
            </a:r>
            <a:endParaRPr>
              <a:latin typeface="Aptos" panose="020B0004020202020204" pitchFamily="34" charset="0"/>
            </a:endParaRPr>
          </a:p>
        </p:txBody>
      </p:sp>
      <p:sp>
        <p:nvSpPr>
          <p:cNvPr id="110" name="Google Shape;110;p3"/>
          <p:cNvSpPr/>
          <p:nvPr/>
        </p:nvSpPr>
        <p:spPr>
          <a:xfrm>
            <a:off x="3108467" y="4023757"/>
            <a:ext cx="3306870" cy="829810"/>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ptos" panose="020B0004020202020204" pitchFamily="34" charset="0"/>
                <a:sym typeface="Arial"/>
              </a:rPr>
              <a:t>Help manage pain</a:t>
            </a:r>
            <a:endParaRPr>
              <a:latin typeface="Aptos" panose="020B0004020202020204" pitchFamily="34" charset="0"/>
            </a:endParaRPr>
          </a:p>
        </p:txBody>
      </p:sp>
      <p:sp>
        <p:nvSpPr>
          <p:cNvPr id="111" name="Google Shape;111;p3"/>
          <p:cNvSpPr/>
          <p:nvPr/>
        </p:nvSpPr>
        <p:spPr>
          <a:xfrm>
            <a:off x="440275" y="5617431"/>
            <a:ext cx="11126684" cy="735743"/>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ptos" panose="020B0004020202020204" pitchFamily="34" charset="0"/>
                <a:sym typeface="Arial"/>
              </a:rPr>
              <a:t>Improve health outcomes and advance health equity</a:t>
            </a:r>
            <a:endParaRPr>
              <a:latin typeface="Aptos" panose="020B0004020202020204" pitchFamily="34" charset="0"/>
            </a:endParaRPr>
          </a:p>
        </p:txBody>
      </p:sp>
      <p:sp>
        <p:nvSpPr>
          <p:cNvPr id="112" name="Google Shape;112;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
        <p:nvSpPr>
          <p:cNvPr id="113" name="Google Shape;113;p3"/>
          <p:cNvSpPr/>
          <p:nvPr/>
        </p:nvSpPr>
        <p:spPr>
          <a:xfrm>
            <a:off x="5776662" y="2900083"/>
            <a:ext cx="3306870" cy="829810"/>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ptos" panose="020B0004020202020204" pitchFamily="34" charset="0"/>
                <a:sym typeface="Arial"/>
              </a:rPr>
              <a:t>Improve focus on patient-centered care</a:t>
            </a:r>
            <a:endParaRPr sz="2000" b="0" i="0" u="none" strike="noStrike" cap="none">
              <a:solidFill>
                <a:srgbClr val="000000"/>
              </a:solidFill>
              <a:latin typeface="Aptos" panose="020B0004020202020204" pitchFamily="34" charset="0"/>
              <a:sym typeface="Arial"/>
            </a:endParaRPr>
          </a:p>
        </p:txBody>
      </p:sp>
      <p:sp>
        <p:nvSpPr>
          <p:cNvPr id="114" name="Google Shape;114;p3"/>
          <p:cNvSpPr/>
          <p:nvPr/>
        </p:nvSpPr>
        <p:spPr>
          <a:xfrm>
            <a:off x="8444855" y="4023757"/>
            <a:ext cx="3306870" cy="829810"/>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ptos" panose="020B0004020202020204" pitchFamily="34" charset="0"/>
                <a:sym typeface="Arial"/>
              </a:rPr>
              <a:t>Offer culturally appropriate birth practices</a:t>
            </a:r>
            <a:endParaRPr sz="2000" b="0" i="0" u="none" strike="noStrike" cap="none">
              <a:solidFill>
                <a:srgbClr val="000000"/>
              </a:solidFill>
              <a:latin typeface="Aptos" panose="020B0004020202020204" pitchFamily="34" charset="0"/>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45670"/>
    </mc:Choice>
    <mc:Fallback xmlns="">
      <p:transition spd="slow" advTm="4567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fade">
                                      <p:cBhvr>
                                        <p:cTn id="7" dur="500"/>
                                        <p:tgtEl>
                                          <p:spTgt spid="10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0"/>
                                        </p:tgtEl>
                                        <p:attrNameLst>
                                          <p:attrName>style.visibility</p:attrName>
                                        </p:attrNameLst>
                                      </p:cBhvr>
                                      <p:to>
                                        <p:strVal val="visible"/>
                                      </p:to>
                                    </p:set>
                                    <p:animEffect transition="in" filter="fade">
                                      <p:cBhvr>
                                        <p:cTn id="12" dur="500"/>
                                        <p:tgtEl>
                                          <p:spTgt spid="1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3"/>
                                        </p:tgtEl>
                                        <p:attrNameLst>
                                          <p:attrName>style.visibility</p:attrName>
                                        </p:attrNameLst>
                                      </p:cBhvr>
                                      <p:to>
                                        <p:strVal val="visible"/>
                                      </p:to>
                                    </p:set>
                                    <p:animEffect transition="in" filter="fade">
                                      <p:cBhvr>
                                        <p:cTn id="17" dur="500"/>
                                        <p:tgtEl>
                                          <p:spTgt spid="1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4"/>
                                        </p:tgtEl>
                                        <p:attrNameLst>
                                          <p:attrName>style.visibility</p:attrName>
                                        </p:attrNameLst>
                                      </p:cBhvr>
                                      <p:to>
                                        <p:strVal val="visible"/>
                                      </p:to>
                                    </p:set>
                                    <p:animEffect transition="in" filter="fade">
                                      <p:cBhvr>
                                        <p:cTn id="22" dur="500"/>
                                        <p:tgtEl>
                                          <p:spTgt spid="114"/>
                                        </p:tgtEl>
                                      </p:cBhvr>
                                    </p:animEffect>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nodeType="clickEffect">
                                  <p:stCondLst>
                                    <p:cond delay="0"/>
                                  </p:stCondLst>
                                  <p:childTnLst>
                                    <p:set>
                                      <p:cBhvr>
                                        <p:cTn id="26" dur="1" fill="hold">
                                          <p:stCondLst>
                                            <p:cond delay="0"/>
                                          </p:stCondLst>
                                        </p:cTn>
                                        <p:tgtEl>
                                          <p:spTgt spid="106"/>
                                        </p:tgtEl>
                                        <p:attrNameLst>
                                          <p:attrName>style.visibility</p:attrName>
                                        </p:attrNameLst>
                                      </p:cBhvr>
                                      <p:to>
                                        <p:strVal val="visible"/>
                                      </p:to>
                                    </p:set>
                                    <p:anim calcmode="lin" valueType="num">
                                      <p:cBhvr additive="base">
                                        <p:cTn id="27" dur="500"/>
                                        <p:tgtEl>
                                          <p:spTgt spid="106"/>
                                        </p:tgtEl>
                                        <p:attrNameLst>
                                          <p:attrName>ppt_w</p:attrName>
                                        </p:attrNameLst>
                                      </p:cBhvr>
                                      <p:tavLst>
                                        <p:tav tm="0">
                                          <p:val>
                                            <p:strVal val="0"/>
                                          </p:val>
                                        </p:tav>
                                        <p:tav tm="100000">
                                          <p:val>
                                            <p:strVal val="#ppt_w"/>
                                          </p:val>
                                        </p:tav>
                                      </p:tavLst>
                                    </p:anim>
                                    <p:anim calcmode="lin" valueType="num">
                                      <p:cBhvr additive="base">
                                        <p:cTn id="28" dur="500"/>
                                        <p:tgtEl>
                                          <p:spTgt spid="106"/>
                                        </p:tgtEl>
                                        <p:attrNameLst>
                                          <p:attrName>ppt_h</p:attrName>
                                        </p:attrNameLst>
                                      </p:cBhvr>
                                      <p:tavLst>
                                        <p:tav tm="0">
                                          <p:val>
                                            <p:strVal val="0"/>
                                          </p:val>
                                        </p:tav>
                                        <p:tav tm="100000">
                                          <p:val>
                                            <p:strVal val="#ppt_h"/>
                                          </p:val>
                                        </p:tav>
                                      </p:tavLst>
                                    </p:anim>
                                  </p:childTnLst>
                                </p:cTn>
                              </p:par>
                              <p:par>
                                <p:cTn id="29" presetID="23" presetClass="entr" presetSubtype="16" fill="hold" nodeType="withEffect">
                                  <p:stCondLst>
                                    <p:cond delay="0"/>
                                  </p:stCondLst>
                                  <p:childTnLst>
                                    <p:set>
                                      <p:cBhvr>
                                        <p:cTn id="30" dur="1" fill="hold">
                                          <p:stCondLst>
                                            <p:cond delay="0"/>
                                          </p:stCondLst>
                                        </p:cTn>
                                        <p:tgtEl>
                                          <p:spTgt spid="105"/>
                                        </p:tgtEl>
                                        <p:attrNameLst>
                                          <p:attrName>style.visibility</p:attrName>
                                        </p:attrNameLst>
                                      </p:cBhvr>
                                      <p:to>
                                        <p:strVal val="visible"/>
                                      </p:to>
                                    </p:set>
                                    <p:anim calcmode="lin" valueType="num">
                                      <p:cBhvr additive="base">
                                        <p:cTn id="31" dur="500"/>
                                        <p:tgtEl>
                                          <p:spTgt spid="105"/>
                                        </p:tgtEl>
                                        <p:attrNameLst>
                                          <p:attrName>ppt_w</p:attrName>
                                        </p:attrNameLst>
                                      </p:cBhvr>
                                      <p:tavLst>
                                        <p:tav tm="0">
                                          <p:val>
                                            <p:strVal val="0"/>
                                          </p:val>
                                        </p:tav>
                                        <p:tav tm="100000">
                                          <p:val>
                                            <p:strVal val="#ppt_w"/>
                                          </p:val>
                                        </p:tav>
                                      </p:tavLst>
                                    </p:anim>
                                    <p:anim calcmode="lin" valueType="num">
                                      <p:cBhvr additive="base">
                                        <p:cTn id="32" dur="500"/>
                                        <p:tgtEl>
                                          <p:spTgt spid="105"/>
                                        </p:tgtEl>
                                        <p:attrNameLst>
                                          <p:attrName>ppt_h</p:attrName>
                                        </p:attrNameLst>
                                      </p:cBhvr>
                                      <p:tavLst>
                                        <p:tav tm="0">
                                          <p:val>
                                            <p:strVal val="0"/>
                                          </p:val>
                                        </p:tav>
                                        <p:tav tm="100000">
                                          <p:val>
                                            <p:strVal val="#ppt_h"/>
                                          </p:val>
                                        </p:tav>
                                      </p:tavLst>
                                    </p:anim>
                                  </p:childTnLst>
                                </p:cTn>
                              </p:par>
                              <p:par>
                                <p:cTn id="33" presetID="23" presetClass="entr" presetSubtype="16" fill="hold" nodeType="withEffect">
                                  <p:stCondLst>
                                    <p:cond delay="0"/>
                                  </p:stCondLst>
                                  <p:childTnLst>
                                    <p:set>
                                      <p:cBhvr>
                                        <p:cTn id="34" dur="1" fill="hold">
                                          <p:stCondLst>
                                            <p:cond delay="0"/>
                                          </p:stCondLst>
                                        </p:cTn>
                                        <p:tgtEl>
                                          <p:spTgt spid="104"/>
                                        </p:tgtEl>
                                        <p:attrNameLst>
                                          <p:attrName>style.visibility</p:attrName>
                                        </p:attrNameLst>
                                      </p:cBhvr>
                                      <p:to>
                                        <p:strVal val="visible"/>
                                      </p:to>
                                    </p:set>
                                    <p:anim calcmode="lin" valueType="num">
                                      <p:cBhvr additive="base">
                                        <p:cTn id="35" dur="500"/>
                                        <p:tgtEl>
                                          <p:spTgt spid="104"/>
                                        </p:tgtEl>
                                        <p:attrNameLst>
                                          <p:attrName>ppt_w</p:attrName>
                                        </p:attrNameLst>
                                      </p:cBhvr>
                                      <p:tavLst>
                                        <p:tav tm="0">
                                          <p:val>
                                            <p:strVal val="0"/>
                                          </p:val>
                                        </p:tav>
                                        <p:tav tm="100000">
                                          <p:val>
                                            <p:strVal val="#ppt_w"/>
                                          </p:val>
                                        </p:tav>
                                      </p:tavLst>
                                    </p:anim>
                                    <p:anim calcmode="lin" valueType="num">
                                      <p:cBhvr additive="base">
                                        <p:cTn id="36" dur="500"/>
                                        <p:tgtEl>
                                          <p:spTgt spid="104"/>
                                        </p:tgtEl>
                                        <p:attrNameLst>
                                          <p:attrName>ppt_h</p:attrName>
                                        </p:attrNameLst>
                                      </p:cBhvr>
                                      <p:tavLst>
                                        <p:tav tm="0">
                                          <p:val>
                                            <p:strVal val="0"/>
                                          </p:val>
                                        </p:tav>
                                        <p:tav tm="100000">
                                          <p:val>
                                            <p:strVal val="#ppt_h"/>
                                          </p:val>
                                        </p:tav>
                                      </p:tavLst>
                                    </p:anim>
                                  </p:childTnLst>
                                </p:cTn>
                              </p:par>
                              <p:par>
                                <p:cTn id="37" presetID="23" presetClass="entr" presetSubtype="16" fill="hold" nodeType="withEffect">
                                  <p:stCondLst>
                                    <p:cond delay="0"/>
                                  </p:stCondLst>
                                  <p:childTnLst>
                                    <p:set>
                                      <p:cBhvr>
                                        <p:cTn id="38" dur="1" fill="hold">
                                          <p:stCondLst>
                                            <p:cond delay="0"/>
                                          </p:stCondLst>
                                        </p:cTn>
                                        <p:tgtEl>
                                          <p:spTgt spid="103"/>
                                        </p:tgtEl>
                                        <p:attrNameLst>
                                          <p:attrName>style.visibility</p:attrName>
                                        </p:attrNameLst>
                                      </p:cBhvr>
                                      <p:to>
                                        <p:strVal val="visible"/>
                                      </p:to>
                                    </p:set>
                                    <p:anim calcmode="lin" valueType="num">
                                      <p:cBhvr additive="base">
                                        <p:cTn id="39" dur="500"/>
                                        <p:tgtEl>
                                          <p:spTgt spid="103"/>
                                        </p:tgtEl>
                                        <p:attrNameLst>
                                          <p:attrName>ppt_w</p:attrName>
                                        </p:attrNameLst>
                                      </p:cBhvr>
                                      <p:tavLst>
                                        <p:tav tm="0">
                                          <p:val>
                                            <p:strVal val="0"/>
                                          </p:val>
                                        </p:tav>
                                        <p:tav tm="100000">
                                          <p:val>
                                            <p:strVal val="#ppt_w"/>
                                          </p:val>
                                        </p:tav>
                                      </p:tavLst>
                                    </p:anim>
                                    <p:anim calcmode="lin" valueType="num">
                                      <p:cBhvr additive="base">
                                        <p:cTn id="40" dur="500"/>
                                        <p:tgtEl>
                                          <p:spTgt spid="103"/>
                                        </p:tgtEl>
                                        <p:attrNameLst>
                                          <p:attrName>ppt_h</p:attrName>
                                        </p:attrNameLst>
                                      </p:cBhvr>
                                      <p:tavLst>
                                        <p:tav tm="0">
                                          <p:val>
                                            <p:strVal val="0"/>
                                          </p:val>
                                        </p:tav>
                                        <p:tav tm="100000">
                                          <p:val>
                                            <p:strVal val="#ppt_h"/>
                                          </p:val>
                                        </p:tav>
                                      </p:tavLst>
                                    </p:anim>
                                  </p:childTnLst>
                                </p:cTn>
                              </p:par>
                            </p:childTnLst>
                          </p:cTn>
                        </p:par>
                        <p:par>
                          <p:cTn id="41" fill="hold">
                            <p:stCondLst>
                              <p:cond delay="500"/>
                            </p:stCondLst>
                            <p:childTnLst>
                              <p:par>
                                <p:cTn id="42" presetID="10" presetClass="entr" presetSubtype="0" fill="hold" nodeType="afterEffect">
                                  <p:stCondLst>
                                    <p:cond delay="0"/>
                                  </p:stCondLst>
                                  <p:childTnLst>
                                    <p:set>
                                      <p:cBhvr>
                                        <p:cTn id="43" dur="1" fill="hold">
                                          <p:stCondLst>
                                            <p:cond delay="0"/>
                                          </p:stCondLst>
                                        </p:cTn>
                                        <p:tgtEl>
                                          <p:spTgt spid="111"/>
                                        </p:tgtEl>
                                        <p:attrNameLst>
                                          <p:attrName>style.visibility</p:attrName>
                                        </p:attrNameLst>
                                      </p:cBhvr>
                                      <p:to>
                                        <p:strVal val="visible"/>
                                      </p:to>
                                    </p:set>
                                    <p:animEffect transition="in" filter="fade">
                                      <p:cBhvr>
                                        <p:cTn id="44" dur="500"/>
                                        <p:tgtEl>
                                          <p:spTgt spid="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528"/>
        <p:cNvGrpSpPr/>
        <p:nvPr/>
      </p:nvGrpSpPr>
      <p:grpSpPr>
        <a:xfrm>
          <a:off x="0" y="0"/>
          <a:ext cx="0" cy="0"/>
          <a:chOff x="0" y="0"/>
          <a:chExt cx="0" cy="0"/>
        </a:xfrm>
      </p:grpSpPr>
      <p:sp>
        <p:nvSpPr>
          <p:cNvPr id="529" name="Google Shape;529;p30"/>
          <p:cNvSpPr/>
          <p:nvPr/>
        </p:nvSpPr>
        <p:spPr>
          <a:xfrm flipH="1">
            <a:off x="7022968" y="2230486"/>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530" name="Google Shape;530;p30"/>
          <p:cNvSpPr/>
          <p:nvPr/>
        </p:nvSpPr>
        <p:spPr>
          <a:xfrm flipH="1">
            <a:off x="7022969" y="2230486"/>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Aptos" panose="020B0004020202020204" pitchFamily="34" charset="0"/>
                <a:sym typeface="Arial"/>
              </a:rPr>
              <a:t>v</a:t>
            </a:r>
            <a:endParaRPr>
              <a:latin typeface="Aptos" panose="020B0004020202020204" pitchFamily="34" charset="0"/>
            </a:endParaRPr>
          </a:p>
        </p:txBody>
      </p:sp>
      <p:sp>
        <p:nvSpPr>
          <p:cNvPr id="531" name="Google Shape;531;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Well-Maintained Records Management:</a:t>
            </a:r>
            <a:endParaRPr/>
          </a:p>
        </p:txBody>
      </p:sp>
      <p:sp>
        <p:nvSpPr>
          <p:cNvPr id="532" name="Google Shape;532;p30"/>
          <p:cNvSpPr/>
          <p:nvPr/>
        </p:nvSpPr>
        <p:spPr>
          <a:xfrm>
            <a:off x="862276" y="1834571"/>
            <a:ext cx="3491360" cy="2057074"/>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Allows you to securely collect and store information</a:t>
            </a:r>
            <a:endParaRPr>
              <a:latin typeface="Aptos" panose="020B0004020202020204" pitchFamily="34" charset="0"/>
            </a:endParaRPr>
          </a:p>
        </p:txBody>
      </p:sp>
      <p:sp>
        <p:nvSpPr>
          <p:cNvPr id="533" name="Google Shape;533;p30"/>
          <p:cNvSpPr/>
          <p:nvPr/>
        </p:nvSpPr>
        <p:spPr>
          <a:xfrm>
            <a:off x="4535005" y="1834571"/>
            <a:ext cx="3146056" cy="2057074"/>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Enables you to support families and their preferences</a:t>
            </a:r>
            <a:endParaRPr>
              <a:latin typeface="Aptos" panose="020B0004020202020204" pitchFamily="34" charset="0"/>
            </a:endParaRPr>
          </a:p>
        </p:txBody>
      </p:sp>
      <p:sp>
        <p:nvSpPr>
          <p:cNvPr id="534" name="Google Shape;534;p30"/>
          <p:cNvSpPr/>
          <p:nvPr/>
        </p:nvSpPr>
        <p:spPr>
          <a:xfrm>
            <a:off x="862276" y="4157267"/>
            <a:ext cx="2509284" cy="2057074"/>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Facilitates efficient communication</a:t>
            </a:r>
            <a:endParaRPr>
              <a:latin typeface="Aptos" panose="020B0004020202020204" pitchFamily="34" charset="0"/>
            </a:endParaRPr>
          </a:p>
        </p:txBody>
      </p:sp>
      <p:sp>
        <p:nvSpPr>
          <p:cNvPr id="535" name="Google Shape;535;p30"/>
          <p:cNvSpPr/>
          <p:nvPr/>
        </p:nvSpPr>
        <p:spPr>
          <a:xfrm>
            <a:off x="3580454" y="4159544"/>
            <a:ext cx="4100607" cy="2057074"/>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Helps you maintain client confidentiality and thus comply with state and federal regulations</a:t>
            </a:r>
            <a:endParaRPr>
              <a:latin typeface="Aptos" panose="020B0004020202020204" pitchFamily="34" charset="0"/>
            </a:endParaRPr>
          </a:p>
        </p:txBody>
      </p:sp>
      <p:grpSp>
        <p:nvGrpSpPr>
          <p:cNvPr id="536" name="Google Shape;536;p30"/>
          <p:cNvGrpSpPr/>
          <p:nvPr/>
        </p:nvGrpSpPr>
        <p:grpSpPr>
          <a:xfrm>
            <a:off x="8571496" y="3429000"/>
            <a:ext cx="3063875" cy="3063875"/>
            <a:chOff x="7661777" y="2601461"/>
            <a:chExt cx="3891414" cy="3891414"/>
          </a:xfrm>
        </p:grpSpPr>
        <p:sp>
          <p:nvSpPr>
            <p:cNvPr id="537" name="Google Shape;537;p30"/>
            <p:cNvSpPr/>
            <p:nvPr/>
          </p:nvSpPr>
          <p:spPr>
            <a:xfrm>
              <a:off x="7661777" y="2601461"/>
              <a:ext cx="3891414" cy="3891414"/>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grpSp>
          <p:nvGrpSpPr>
            <p:cNvPr id="538" name="Google Shape;538;p30"/>
            <p:cNvGrpSpPr/>
            <p:nvPr/>
          </p:nvGrpSpPr>
          <p:grpSpPr>
            <a:xfrm>
              <a:off x="8295693" y="3649595"/>
              <a:ext cx="2623580" cy="2230534"/>
              <a:chOff x="1608528" y="2457404"/>
              <a:chExt cx="3541889" cy="3011269"/>
            </a:xfrm>
          </p:grpSpPr>
          <p:sp>
            <p:nvSpPr>
              <p:cNvPr id="539" name="Google Shape;539;p30"/>
              <p:cNvSpPr/>
              <p:nvPr/>
            </p:nvSpPr>
            <p:spPr>
              <a:xfrm>
                <a:off x="3104866" y="4876800"/>
                <a:ext cx="552734" cy="534537"/>
              </a:xfrm>
              <a:prstGeom prst="rect">
                <a:avLst/>
              </a:prstGeom>
              <a:solidFill>
                <a:srgbClr val="245D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540" name="Google Shape;540;p30"/>
              <p:cNvSpPr/>
              <p:nvPr/>
            </p:nvSpPr>
            <p:spPr>
              <a:xfrm>
                <a:off x="1670304" y="2511552"/>
                <a:ext cx="3401568" cy="2365248"/>
              </a:xfrm>
              <a:prstGeom prst="roundRect">
                <a:avLst>
                  <a:gd name="adj" fmla="val 3507"/>
                </a:avLst>
              </a:prstGeom>
              <a:solidFill>
                <a:srgbClr val="3A6D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541" name="Google Shape;541;p30"/>
              <p:cNvSpPr/>
              <p:nvPr/>
            </p:nvSpPr>
            <p:spPr>
              <a:xfrm>
                <a:off x="1890215" y="2747300"/>
                <a:ext cx="2988860" cy="1913410"/>
              </a:xfrm>
              <a:prstGeom prst="rect">
                <a:avLst/>
              </a:prstGeom>
              <a:solidFill>
                <a:srgbClr val="92AE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grpSp>
            <p:nvGrpSpPr>
              <p:cNvPr id="542" name="Google Shape;542;p30" descr="Monitor outline"/>
              <p:cNvGrpSpPr/>
              <p:nvPr/>
            </p:nvGrpSpPr>
            <p:grpSpPr>
              <a:xfrm>
                <a:off x="1608528" y="2457404"/>
                <a:ext cx="3541889" cy="3011269"/>
                <a:chOff x="1878189" y="2338563"/>
                <a:chExt cx="3541889" cy="3011269"/>
              </a:xfrm>
            </p:grpSpPr>
            <p:sp>
              <p:nvSpPr>
                <p:cNvPr id="543" name="Google Shape;543;p30"/>
                <p:cNvSpPr/>
                <p:nvPr/>
              </p:nvSpPr>
              <p:spPr>
                <a:xfrm>
                  <a:off x="1878189" y="2338563"/>
                  <a:ext cx="3541889" cy="3011269"/>
                </a:xfrm>
                <a:custGeom>
                  <a:avLst/>
                  <a:gdLst/>
                  <a:ahLst/>
                  <a:cxnLst/>
                  <a:rect l="l" t="t" r="r" b="b"/>
                  <a:pathLst>
                    <a:path w="3541889" h="3011269" extrusionOk="0">
                      <a:moveTo>
                        <a:pt x="3364795" y="0"/>
                      </a:moveTo>
                      <a:lnTo>
                        <a:pt x="177094" y="0"/>
                      </a:lnTo>
                      <a:cubicBezTo>
                        <a:pt x="79409" y="292"/>
                        <a:pt x="292" y="79409"/>
                        <a:pt x="0" y="177094"/>
                      </a:cubicBezTo>
                      <a:lnTo>
                        <a:pt x="0" y="2302892"/>
                      </a:lnTo>
                      <a:cubicBezTo>
                        <a:pt x="316" y="2400569"/>
                        <a:pt x="79419" y="2479672"/>
                        <a:pt x="177094" y="2479987"/>
                      </a:cubicBezTo>
                      <a:lnTo>
                        <a:pt x="1461029" y="2479987"/>
                      </a:lnTo>
                      <a:lnTo>
                        <a:pt x="1461029" y="2922723"/>
                      </a:lnTo>
                      <a:lnTo>
                        <a:pt x="974020" y="2922723"/>
                      </a:lnTo>
                      <a:lnTo>
                        <a:pt x="974020" y="3011270"/>
                      </a:lnTo>
                      <a:lnTo>
                        <a:pt x="2567870" y="3011270"/>
                      </a:lnTo>
                      <a:lnTo>
                        <a:pt x="2567870" y="2922723"/>
                      </a:lnTo>
                      <a:lnTo>
                        <a:pt x="2080860" y="2922723"/>
                      </a:lnTo>
                      <a:lnTo>
                        <a:pt x="2080860" y="2479987"/>
                      </a:lnTo>
                      <a:lnTo>
                        <a:pt x="3364795" y="2479987"/>
                      </a:lnTo>
                      <a:cubicBezTo>
                        <a:pt x="3462471" y="2479672"/>
                        <a:pt x="3541575" y="2400569"/>
                        <a:pt x="3541889" y="2302892"/>
                      </a:cubicBezTo>
                      <a:lnTo>
                        <a:pt x="3541889" y="177094"/>
                      </a:lnTo>
                      <a:cubicBezTo>
                        <a:pt x="3541597" y="79409"/>
                        <a:pt x="3462480" y="292"/>
                        <a:pt x="3364795" y="0"/>
                      </a:cubicBezTo>
                      <a:close/>
                      <a:moveTo>
                        <a:pt x="1992313" y="2922900"/>
                      </a:moveTo>
                      <a:lnTo>
                        <a:pt x="1549577" y="2922900"/>
                      </a:lnTo>
                      <a:lnTo>
                        <a:pt x="1549577" y="2480164"/>
                      </a:lnTo>
                      <a:lnTo>
                        <a:pt x="1992313" y="2480164"/>
                      </a:lnTo>
                      <a:close/>
                      <a:moveTo>
                        <a:pt x="3453342" y="2303069"/>
                      </a:moveTo>
                      <a:cubicBezTo>
                        <a:pt x="3453342" y="2351974"/>
                        <a:pt x="3413699" y="2391616"/>
                        <a:pt x="3364795" y="2391616"/>
                      </a:cubicBezTo>
                      <a:lnTo>
                        <a:pt x="177094" y="2391616"/>
                      </a:lnTo>
                      <a:cubicBezTo>
                        <a:pt x="128190" y="2391616"/>
                        <a:pt x="88547" y="2351974"/>
                        <a:pt x="88547" y="2303069"/>
                      </a:cubicBezTo>
                      <a:lnTo>
                        <a:pt x="88547" y="177094"/>
                      </a:lnTo>
                      <a:cubicBezTo>
                        <a:pt x="88547" y="128190"/>
                        <a:pt x="128190" y="88547"/>
                        <a:pt x="177094" y="88547"/>
                      </a:cubicBezTo>
                      <a:lnTo>
                        <a:pt x="3364795" y="88547"/>
                      </a:lnTo>
                      <a:cubicBezTo>
                        <a:pt x="3413699" y="88547"/>
                        <a:pt x="3453342" y="128190"/>
                        <a:pt x="3453342" y="177094"/>
                      </a:cubicBezTo>
                      <a:close/>
                    </a:path>
                  </a:pathLst>
                </a:custGeom>
                <a:solidFill>
                  <a:srgbClr val="245D3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sp>
              <p:nvSpPr>
                <p:cNvPr id="544" name="Google Shape;544;p30"/>
                <p:cNvSpPr/>
                <p:nvPr/>
              </p:nvSpPr>
              <p:spPr>
                <a:xfrm>
                  <a:off x="2099557" y="2559931"/>
                  <a:ext cx="3099153" cy="2037206"/>
                </a:xfrm>
                <a:custGeom>
                  <a:avLst/>
                  <a:gdLst/>
                  <a:ahLst/>
                  <a:cxnLst/>
                  <a:rect l="l" t="t" r="r" b="b"/>
                  <a:pathLst>
                    <a:path w="3099153" h="2037206" extrusionOk="0">
                      <a:moveTo>
                        <a:pt x="88547" y="0"/>
                      </a:moveTo>
                      <a:lnTo>
                        <a:pt x="0" y="0"/>
                      </a:lnTo>
                      <a:lnTo>
                        <a:pt x="0" y="2037206"/>
                      </a:lnTo>
                      <a:lnTo>
                        <a:pt x="3099153" y="2037206"/>
                      </a:lnTo>
                      <a:lnTo>
                        <a:pt x="3099153" y="0"/>
                      </a:lnTo>
                      <a:lnTo>
                        <a:pt x="88547" y="0"/>
                      </a:lnTo>
                      <a:close/>
                      <a:moveTo>
                        <a:pt x="3010606" y="1948659"/>
                      </a:moveTo>
                      <a:lnTo>
                        <a:pt x="88547" y="1948659"/>
                      </a:lnTo>
                      <a:lnTo>
                        <a:pt x="88547" y="88547"/>
                      </a:lnTo>
                      <a:lnTo>
                        <a:pt x="3010606" y="88547"/>
                      </a:lnTo>
                      <a:close/>
                    </a:path>
                  </a:pathLst>
                </a:custGeom>
                <a:solidFill>
                  <a:srgbClr val="245D3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grpSp>
        </p:grpSp>
      </p:grpSp>
      <p:sp>
        <p:nvSpPr>
          <p:cNvPr id="545" name="Google Shape;545;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pic>
        <p:nvPicPr>
          <p:cNvPr id="546" name="Google Shape;546;p30" descr="Open folder with solid fill"/>
          <p:cNvPicPr preferRelativeResize="0"/>
          <p:nvPr/>
        </p:nvPicPr>
        <p:blipFill rotWithShape="1">
          <a:blip r:embed="rId4">
            <a:alphaModFix/>
          </a:blip>
          <a:srcRect/>
          <a:stretch/>
        </p:blipFill>
        <p:spPr>
          <a:xfrm>
            <a:off x="9641343" y="4518335"/>
            <a:ext cx="914400" cy="914400"/>
          </a:xfrm>
          <a:prstGeom prst="rect">
            <a:avLst/>
          </a:prstGeom>
          <a:noFill/>
          <a:ln>
            <a:noFill/>
          </a:ln>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advTm="58438">
        <p:push/>
      </p:transition>
    </mc:Choice>
    <mc:Fallback xmlns="">
      <p:transition spd="slow" advTm="58438">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32"/>
                                        </p:tgtEl>
                                        <p:attrNameLst>
                                          <p:attrName>style.visibility</p:attrName>
                                        </p:attrNameLst>
                                      </p:cBhvr>
                                      <p:to>
                                        <p:strVal val="visible"/>
                                      </p:to>
                                    </p:set>
                                    <p:animEffect transition="in" filter="fade">
                                      <p:cBhvr>
                                        <p:cTn id="7" dur="500"/>
                                        <p:tgtEl>
                                          <p:spTgt spid="53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33"/>
                                        </p:tgtEl>
                                        <p:attrNameLst>
                                          <p:attrName>style.visibility</p:attrName>
                                        </p:attrNameLst>
                                      </p:cBhvr>
                                      <p:to>
                                        <p:strVal val="visible"/>
                                      </p:to>
                                    </p:set>
                                    <p:animEffect transition="in" filter="fade">
                                      <p:cBhvr>
                                        <p:cTn id="12" dur="500"/>
                                        <p:tgtEl>
                                          <p:spTgt spid="53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34"/>
                                        </p:tgtEl>
                                        <p:attrNameLst>
                                          <p:attrName>style.visibility</p:attrName>
                                        </p:attrNameLst>
                                      </p:cBhvr>
                                      <p:to>
                                        <p:strVal val="visible"/>
                                      </p:to>
                                    </p:set>
                                    <p:animEffect transition="in" filter="fade">
                                      <p:cBhvr>
                                        <p:cTn id="17" dur="500"/>
                                        <p:tgtEl>
                                          <p:spTgt spid="53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35"/>
                                        </p:tgtEl>
                                        <p:attrNameLst>
                                          <p:attrName>style.visibility</p:attrName>
                                        </p:attrNameLst>
                                      </p:cBhvr>
                                      <p:to>
                                        <p:strVal val="visible"/>
                                      </p:to>
                                    </p:set>
                                    <p:animEffect transition="in" filter="fade">
                                      <p:cBhvr>
                                        <p:cTn id="22" dur="500"/>
                                        <p:tgtEl>
                                          <p:spTgt spid="5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551"/>
        <p:cNvGrpSpPr/>
        <p:nvPr/>
      </p:nvGrpSpPr>
      <p:grpSpPr>
        <a:xfrm>
          <a:off x="0" y="0"/>
          <a:ext cx="0" cy="0"/>
          <a:chOff x="0" y="0"/>
          <a:chExt cx="0" cy="0"/>
        </a:xfrm>
      </p:grpSpPr>
      <p:sp>
        <p:nvSpPr>
          <p:cNvPr id="552" name="Google Shape;552;p31"/>
          <p:cNvSpPr/>
          <p:nvPr/>
        </p:nvSpPr>
        <p:spPr>
          <a:xfrm flipH="1">
            <a:off x="8378455" y="3163345"/>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553" name="Google Shape;553;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Examples of Key Information to Store in Records</a:t>
            </a:r>
            <a:endParaRPr/>
          </a:p>
        </p:txBody>
      </p:sp>
      <p:sp>
        <p:nvSpPr>
          <p:cNvPr id="554" name="Google Shape;554;p31"/>
          <p:cNvSpPr/>
          <p:nvPr/>
        </p:nvSpPr>
        <p:spPr>
          <a:xfrm>
            <a:off x="2731898" y="2530947"/>
            <a:ext cx="7854774"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ptos" panose="020B0004020202020204" pitchFamily="34" charset="0"/>
                <a:sym typeface="Arial"/>
              </a:rPr>
              <a:t>Member name</a:t>
            </a:r>
            <a:endParaRPr>
              <a:latin typeface="Aptos" panose="020B0004020202020204" pitchFamily="34" charset="0"/>
            </a:endParaRPr>
          </a:p>
        </p:txBody>
      </p:sp>
      <p:sp>
        <p:nvSpPr>
          <p:cNvPr id="555" name="Google Shape;555;p31"/>
          <p:cNvSpPr/>
          <p:nvPr/>
        </p:nvSpPr>
        <p:spPr>
          <a:xfrm>
            <a:off x="2731898" y="3050272"/>
            <a:ext cx="7854774"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ptos" panose="020B0004020202020204" pitchFamily="34" charset="0"/>
                <a:sym typeface="Arial"/>
              </a:rPr>
              <a:t>Medicaid ID</a:t>
            </a:r>
            <a:endParaRPr>
              <a:latin typeface="Aptos" panose="020B0004020202020204" pitchFamily="34" charset="0"/>
            </a:endParaRPr>
          </a:p>
        </p:txBody>
      </p:sp>
      <p:sp>
        <p:nvSpPr>
          <p:cNvPr id="556" name="Google Shape;556;p31"/>
          <p:cNvSpPr/>
          <p:nvPr/>
        </p:nvSpPr>
        <p:spPr>
          <a:xfrm>
            <a:off x="2737039" y="3566432"/>
            <a:ext cx="7854774" cy="91295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000000"/>
                </a:solidFill>
                <a:latin typeface="Aptos" panose="020B0004020202020204" pitchFamily="34" charset="0"/>
                <a:sym typeface="Arial"/>
              </a:rPr>
              <a:t>Doula visits, including date(s), length, services provided, and mode (e.g., in member’s home or via telehealth)</a:t>
            </a:r>
            <a:endParaRPr sz="2400" b="0" i="0" u="none" strike="noStrike" cap="none">
              <a:solidFill>
                <a:srgbClr val="000000"/>
              </a:solidFill>
              <a:latin typeface="Aptos" panose="020B0004020202020204" pitchFamily="34" charset="0"/>
              <a:sym typeface="Arial"/>
            </a:endParaRPr>
          </a:p>
        </p:txBody>
      </p:sp>
      <p:sp>
        <p:nvSpPr>
          <p:cNvPr id="557" name="Google Shape;557;p31"/>
          <p:cNvSpPr/>
          <p:nvPr/>
        </p:nvSpPr>
        <p:spPr>
          <a:xfrm>
            <a:off x="2731898" y="4555785"/>
            <a:ext cx="7854774"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000000"/>
                </a:solidFill>
                <a:latin typeface="Aptos" panose="020B0004020202020204" pitchFamily="34" charset="0"/>
                <a:sym typeface="Arial"/>
              </a:rPr>
              <a:t>Information about the birth plan or preferences </a:t>
            </a:r>
            <a:endParaRPr sz="2400" b="0" i="0" u="none" strike="noStrike" cap="none">
              <a:solidFill>
                <a:srgbClr val="000000"/>
              </a:solidFill>
              <a:latin typeface="Aptos" panose="020B0004020202020204" pitchFamily="34" charset="0"/>
              <a:sym typeface="Arial"/>
            </a:endParaRPr>
          </a:p>
        </p:txBody>
      </p:sp>
      <p:pic>
        <p:nvPicPr>
          <p:cNvPr id="558" name="Google Shape;558;p31" descr="Checkbox Checked with solid fill"/>
          <p:cNvPicPr preferRelativeResize="0"/>
          <p:nvPr/>
        </p:nvPicPr>
        <p:blipFill rotWithShape="1">
          <a:blip r:embed="rId4">
            <a:alphaModFix/>
          </a:blip>
          <a:srcRect/>
          <a:stretch/>
        </p:blipFill>
        <p:spPr>
          <a:xfrm>
            <a:off x="1731691" y="2411055"/>
            <a:ext cx="682708" cy="682708"/>
          </a:xfrm>
          <a:prstGeom prst="rect">
            <a:avLst/>
          </a:prstGeom>
          <a:noFill/>
          <a:ln>
            <a:noFill/>
          </a:ln>
        </p:spPr>
      </p:pic>
      <p:pic>
        <p:nvPicPr>
          <p:cNvPr id="559" name="Google Shape;559;p31" descr="Checkbox Checked with solid fill"/>
          <p:cNvPicPr preferRelativeResize="0"/>
          <p:nvPr/>
        </p:nvPicPr>
        <p:blipFill rotWithShape="1">
          <a:blip r:embed="rId4">
            <a:alphaModFix/>
          </a:blip>
          <a:srcRect/>
          <a:stretch/>
        </p:blipFill>
        <p:spPr>
          <a:xfrm>
            <a:off x="1731691" y="2931916"/>
            <a:ext cx="682708" cy="682708"/>
          </a:xfrm>
          <a:prstGeom prst="rect">
            <a:avLst/>
          </a:prstGeom>
          <a:noFill/>
          <a:ln>
            <a:noFill/>
          </a:ln>
        </p:spPr>
      </p:pic>
      <p:pic>
        <p:nvPicPr>
          <p:cNvPr id="560" name="Google Shape;560;p31" descr="Checkbox Checked with solid fill"/>
          <p:cNvPicPr preferRelativeResize="0"/>
          <p:nvPr/>
        </p:nvPicPr>
        <p:blipFill rotWithShape="1">
          <a:blip r:embed="rId4">
            <a:alphaModFix/>
          </a:blip>
          <a:srcRect/>
          <a:stretch/>
        </p:blipFill>
        <p:spPr>
          <a:xfrm>
            <a:off x="1731691" y="3681554"/>
            <a:ext cx="682708" cy="682708"/>
          </a:xfrm>
          <a:prstGeom prst="rect">
            <a:avLst/>
          </a:prstGeom>
          <a:noFill/>
          <a:ln>
            <a:noFill/>
          </a:ln>
        </p:spPr>
      </p:pic>
      <p:pic>
        <p:nvPicPr>
          <p:cNvPr id="561" name="Google Shape;561;p31" descr="Checkbox Checked with solid fill"/>
          <p:cNvPicPr preferRelativeResize="0"/>
          <p:nvPr/>
        </p:nvPicPr>
        <p:blipFill rotWithShape="1">
          <a:blip r:embed="rId4">
            <a:alphaModFix/>
          </a:blip>
          <a:srcRect/>
          <a:stretch/>
        </p:blipFill>
        <p:spPr>
          <a:xfrm>
            <a:off x="1731691" y="4435893"/>
            <a:ext cx="682708" cy="682708"/>
          </a:xfrm>
          <a:prstGeom prst="rect">
            <a:avLst/>
          </a:prstGeom>
          <a:noFill/>
          <a:ln>
            <a:noFill/>
          </a:ln>
        </p:spPr>
      </p:pic>
      <p:sp>
        <p:nvSpPr>
          <p:cNvPr id="562" name="Google Shape;562;p31"/>
          <p:cNvSpPr/>
          <p:nvPr/>
        </p:nvSpPr>
        <p:spPr>
          <a:xfrm>
            <a:off x="4" y="3163346"/>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563" name="Google Shape;56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31</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advTm="19779">
        <p:push/>
      </p:transition>
    </mc:Choice>
    <mc:Fallback xmlns="">
      <p:transition spd="slow" advTm="19779">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58"/>
                                        </p:tgtEl>
                                        <p:attrNameLst>
                                          <p:attrName>style.visibility</p:attrName>
                                        </p:attrNameLst>
                                      </p:cBhvr>
                                      <p:to>
                                        <p:strVal val="visible"/>
                                      </p:to>
                                    </p:set>
                                    <p:animEffect transition="in" filter="fade">
                                      <p:cBhvr>
                                        <p:cTn id="7" dur="500"/>
                                        <p:tgtEl>
                                          <p:spTgt spid="558"/>
                                        </p:tgtEl>
                                      </p:cBhvr>
                                    </p:animEffect>
                                  </p:childTnLst>
                                </p:cTn>
                              </p:par>
                              <p:par>
                                <p:cTn id="8" presetID="10" presetClass="entr" presetSubtype="0" fill="hold" nodeType="withEffect">
                                  <p:stCondLst>
                                    <p:cond delay="0"/>
                                  </p:stCondLst>
                                  <p:childTnLst>
                                    <p:set>
                                      <p:cBhvr>
                                        <p:cTn id="9" dur="1" fill="hold">
                                          <p:stCondLst>
                                            <p:cond delay="0"/>
                                          </p:stCondLst>
                                        </p:cTn>
                                        <p:tgtEl>
                                          <p:spTgt spid="554"/>
                                        </p:tgtEl>
                                        <p:attrNameLst>
                                          <p:attrName>style.visibility</p:attrName>
                                        </p:attrNameLst>
                                      </p:cBhvr>
                                      <p:to>
                                        <p:strVal val="visible"/>
                                      </p:to>
                                    </p:set>
                                    <p:animEffect transition="in" filter="fade">
                                      <p:cBhvr>
                                        <p:cTn id="10" dur="500"/>
                                        <p:tgtEl>
                                          <p:spTgt spid="55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59"/>
                                        </p:tgtEl>
                                        <p:attrNameLst>
                                          <p:attrName>style.visibility</p:attrName>
                                        </p:attrNameLst>
                                      </p:cBhvr>
                                      <p:to>
                                        <p:strVal val="visible"/>
                                      </p:to>
                                    </p:set>
                                    <p:animEffect transition="in" filter="fade">
                                      <p:cBhvr>
                                        <p:cTn id="15" dur="500"/>
                                        <p:tgtEl>
                                          <p:spTgt spid="559"/>
                                        </p:tgtEl>
                                      </p:cBhvr>
                                    </p:animEffect>
                                  </p:childTnLst>
                                </p:cTn>
                              </p:par>
                              <p:par>
                                <p:cTn id="16" presetID="10" presetClass="entr" presetSubtype="0" fill="hold" nodeType="withEffect">
                                  <p:stCondLst>
                                    <p:cond delay="0"/>
                                  </p:stCondLst>
                                  <p:childTnLst>
                                    <p:set>
                                      <p:cBhvr>
                                        <p:cTn id="17" dur="1" fill="hold">
                                          <p:stCondLst>
                                            <p:cond delay="0"/>
                                          </p:stCondLst>
                                        </p:cTn>
                                        <p:tgtEl>
                                          <p:spTgt spid="555"/>
                                        </p:tgtEl>
                                        <p:attrNameLst>
                                          <p:attrName>style.visibility</p:attrName>
                                        </p:attrNameLst>
                                      </p:cBhvr>
                                      <p:to>
                                        <p:strVal val="visible"/>
                                      </p:to>
                                    </p:set>
                                    <p:animEffect transition="in" filter="fade">
                                      <p:cBhvr>
                                        <p:cTn id="18" dur="500"/>
                                        <p:tgtEl>
                                          <p:spTgt spid="55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56"/>
                                        </p:tgtEl>
                                        <p:attrNameLst>
                                          <p:attrName>style.visibility</p:attrName>
                                        </p:attrNameLst>
                                      </p:cBhvr>
                                      <p:to>
                                        <p:strVal val="visible"/>
                                      </p:to>
                                    </p:set>
                                    <p:animEffect transition="in" filter="fade">
                                      <p:cBhvr>
                                        <p:cTn id="23" dur="500"/>
                                        <p:tgtEl>
                                          <p:spTgt spid="556"/>
                                        </p:tgtEl>
                                      </p:cBhvr>
                                    </p:animEffect>
                                  </p:childTnLst>
                                </p:cTn>
                              </p:par>
                              <p:par>
                                <p:cTn id="24" presetID="10" presetClass="entr" presetSubtype="0" fill="hold" nodeType="withEffect">
                                  <p:stCondLst>
                                    <p:cond delay="0"/>
                                  </p:stCondLst>
                                  <p:childTnLst>
                                    <p:set>
                                      <p:cBhvr>
                                        <p:cTn id="25" dur="1" fill="hold">
                                          <p:stCondLst>
                                            <p:cond delay="0"/>
                                          </p:stCondLst>
                                        </p:cTn>
                                        <p:tgtEl>
                                          <p:spTgt spid="560"/>
                                        </p:tgtEl>
                                        <p:attrNameLst>
                                          <p:attrName>style.visibility</p:attrName>
                                        </p:attrNameLst>
                                      </p:cBhvr>
                                      <p:to>
                                        <p:strVal val="visible"/>
                                      </p:to>
                                    </p:set>
                                    <p:animEffect transition="in" filter="fade">
                                      <p:cBhvr>
                                        <p:cTn id="26" dur="500"/>
                                        <p:tgtEl>
                                          <p:spTgt spid="56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61"/>
                                        </p:tgtEl>
                                        <p:attrNameLst>
                                          <p:attrName>style.visibility</p:attrName>
                                        </p:attrNameLst>
                                      </p:cBhvr>
                                      <p:to>
                                        <p:strVal val="visible"/>
                                      </p:to>
                                    </p:set>
                                    <p:animEffect transition="in" filter="fade">
                                      <p:cBhvr>
                                        <p:cTn id="31" dur="500"/>
                                        <p:tgtEl>
                                          <p:spTgt spid="561"/>
                                        </p:tgtEl>
                                      </p:cBhvr>
                                    </p:animEffect>
                                  </p:childTnLst>
                                </p:cTn>
                              </p:par>
                              <p:par>
                                <p:cTn id="32" presetID="10" presetClass="entr" presetSubtype="0" fill="hold" nodeType="withEffect">
                                  <p:stCondLst>
                                    <p:cond delay="0"/>
                                  </p:stCondLst>
                                  <p:childTnLst>
                                    <p:set>
                                      <p:cBhvr>
                                        <p:cTn id="33" dur="1" fill="hold">
                                          <p:stCondLst>
                                            <p:cond delay="0"/>
                                          </p:stCondLst>
                                        </p:cTn>
                                        <p:tgtEl>
                                          <p:spTgt spid="557"/>
                                        </p:tgtEl>
                                        <p:attrNameLst>
                                          <p:attrName>style.visibility</p:attrName>
                                        </p:attrNameLst>
                                      </p:cBhvr>
                                      <p:to>
                                        <p:strVal val="visible"/>
                                      </p:to>
                                    </p:set>
                                    <p:animEffect transition="in" filter="fade">
                                      <p:cBhvr>
                                        <p:cTn id="34" dur="500"/>
                                        <p:tgtEl>
                                          <p:spTgt spid="5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568"/>
        <p:cNvGrpSpPr/>
        <p:nvPr/>
      </p:nvGrpSpPr>
      <p:grpSpPr>
        <a:xfrm>
          <a:off x="0" y="0"/>
          <a:ext cx="0" cy="0"/>
          <a:chOff x="0" y="0"/>
          <a:chExt cx="0" cy="0"/>
        </a:xfrm>
      </p:grpSpPr>
      <p:sp>
        <p:nvSpPr>
          <p:cNvPr id="569" name="Google Shape;569;p32"/>
          <p:cNvSpPr/>
          <p:nvPr/>
        </p:nvSpPr>
        <p:spPr>
          <a:xfrm flipH="1">
            <a:off x="8378455" y="3163345"/>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570" name="Google Shape;570;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Data Management Systems</a:t>
            </a:r>
            <a:endParaRPr/>
          </a:p>
        </p:txBody>
      </p:sp>
      <p:sp>
        <p:nvSpPr>
          <p:cNvPr id="571" name="Google Shape;571;p32"/>
          <p:cNvSpPr/>
          <p:nvPr/>
        </p:nvSpPr>
        <p:spPr>
          <a:xfrm>
            <a:off x="4" y="3163346"/>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572" name="Google Shape;572;p32"/>
          <p:cNvSpPr/>
          <p:nvPr/>
        </p:nvSpPr>
        <p:spPr>
          <a:xfrm>
            <a:off x="1942458" y="2142777"/>
            <a:ext cx="1725007" cy="1725007"/>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grpSp>
        <p:nvGrpSpPr>
          <p:cNvPr id="573" name="Google Shape;573;p32"/>
          <p:cNvGrpSpPr/>
          <p:nvPr/>
        </p:nvGrpSpPr>
        <p:grpSpPr>
          <a:xfrm>
            <a:off x="2471084" y="2508918"/>
            <a:ext cx="737868" cy="989938"/>
            <a:chOff x="2331209" y="2356132"/>
            <a:chExt cx="940882" cy="1262306"/>
          </a:xfrm>
        </p:grpSpPr>
        <p:sp>
          <p:nvSpPr>
            <p:cNvPr id="574" name="Google Shape;574;p32"/>
            <p:cNvSpPr/>
            <p:nvPr/>
          </p:nvSpPr>
          <p:spPr>
            <a:xfrm>
              <a:off x="2331209" y="2356132"/>
              <a:ext cx="940882" cy="1262306"/>
            </a:xfrm>
            <a:prstGeom prst="snip1Rect">
              <a:avLst>
                <a:gd name="adj" fmla="val 41764"/>
              </a:avLst>
            </a:prstGeom>
            <a:solidFill>
              <a:srgbClr val="D3DFD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575" name="Google Shape;575;p32"/>
            <p:cNvSpPr/>
            <p:nvPr/>
          </p:nvSpPr>
          <p:spPr>
            <a:xfrm>
              <a:off x="2858368" y="2383961"/>
              <a:ext cx="321850" cy="325423"/>
            </a:xfrm>
            <a:prstGeom prst="rtTriangle">
              <a:avLst/>
            </a:prstGeom>
            <a:solidFill>
              <a:srgbClr val="92AE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grpSp>
      <p:pic>
        <p:nvPicPr>
          <p:cNvPr id="576" name="Google Shape;576;p32" descr="Document with solid fill"/>
          <p:cNvPicPr preferRelativeResize="0"/>
          <p:nvPr/>
        </p:nvPicPr>
        <p:blipFill rotWithShape="1">
          <a:blip r:embed="rId4">
            <a:alphaModFix/>
          </a:blip>
          <a:srcRect/>
          <a:stretch/>
        </p:blipFill>
        <p:spPr>
          <a:xfrm>
            <a:off x="2215664" y="2401938"/>
            <a:ext cx="1210421" cy="1210421"/>
          </a:xfrm>
          <a:prstGeom prst="rect">
            <a:avLst/>
          </a:prstGeom>
          <a:noFill/>
          <a:ln>
            <a:noFill/>
          </a:ln>
        </p:spPr>
      </p:pic>
      <p:sp>
        <p:nvSpPr>
          <p:cNvPr id="577" name="Google Shape;577;p32"/>
          <p:cNvSpPr/>
          <p:nvPr/>
        </p:nvSpPr>
        <p:spPr>
          <a:xfrm>
            <a:off x="1194678" y="1496455"/>
            <a:ext cx="3220567" cy="490126"/>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dk1"/>
                </a:solidFill>
                <a:latin typeface="Aptos" panose="020B0004020202020204" pitchFamily="34" charset="0"/>
                <a:sym typeface="Arial"/>
              </a:rPr>
              <a:t>Paper charts</a:t>
            </a:r>
            <a:endParaRPr>
              <a:latin typeface="Aptos" panose="020B0004020202020204" pitchFamily="34" charset="0"/>
            </a:endParaRPr>
          </a:p>
        </p:txBody>
      </p:sp>
      <p:sp>
        <p:nvSpPr>
          <p:cNvPr id="578" name="Google Shape;578;p32"/>
          <p:cNvSpPr/>
          <p:nvPr/>
        </p:nvSpPr>
        <p:spPr>
          <a:xfrm>
            <a:off x="1194678" y="4113871"/>
            <a:ext cx="3220567" cy="490126"/>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dk1"/>
                </a:solidFill>
                <a:latin typeface="Aptos" panose="020B0004020202020204" pitchFamily="34" charset="0"/>
                <a:sym typeface="Arial"/>
              </a:rPr>
              <a:t>Electronic system</a:t>
            </a:r>
            <a:endParaRPr>
              <a:latin typeface="Aptos" panose="020B0004020202020204" pitchFamily="34" charset="0"/>
            </a:endParaRPr>
          </a:p>
        </p:txBody>
      </p:sp>
      <p:sp>
        <p:nvSpPr>
          <p:cNvPr id="579" name="Google Shape;579;p32"/>
          <p:cNvSpPr/>
          <p:nvPr/>
        </p:nvSpPr>
        <p:spPr>
          <a:xfrm>
            <a:off x="6128422" y="2107157"/>
            <a:ext cx="4900135"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Paper charts in locked &amp; secured location</a:t>
            </a:r>
            <a:endParaRPr>
              <a:latin typeface="Aptos" panose="020B0004020202020204" pitchFamily="34" charset="0"/>
            </a:endParaRPr>
          </a:p>
        </p:txBody>
      </p:sp>
      <p:pic>
        <p:nvPicPr>
          <p:cNvPr id="580" name="Google Shape;580;p32" descr="Checkbox Checked with solid fill"/>
          <p:cNvPicPr preferRelativeResize="0"/>
          <p:nvPr/>
        </p:nvPicPr>
        <p:blipFill rotWithShape="1">
          <a:blip r:embed="rId5">
            <a:alphaModFix/>
          </a:blip>
          <a:srcRect/>
          <a:stretch/>
        </p:blipFill>
        <p:spPr>
          <a:xfrm>
            <a:off x="5445714" y="1987265"/>
            <a:ext cx="682708" cy="682708"/>
          </a:xfrm>
          <a:prstGeom prst="rect">
            <a:avLst/>
          </a:prstGeom>
          <a:noFill/>
          <a:ln>
            <a:noFill/>
          </a:ln>
        </p:spPr>
      </p:pic>
      <p:sp>
        <p:nvSpPr>
          <p:cNvPr id="581" name="Google Shape;581;p32"/>
          <p:cNvSpPr/>
          <p:nvPr/>
        </p:nvSpPr>
        <p:spPr>
          <a:xfrm>
            <a:off x="6128421" y="2789865"/>
            <a:ext cx="4900135"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Restricted access</a:t>
            </a:r>
            <a:endParaRPr>
              <a:latin typeface="Aptos" panose="020B0004020202020204" pitchFamily="34" charset="0"/>
            </a:endParaRPr>
          </a:p>
        </p:txBody>
      </p:sp>
      <p:pic>
        <p:nvPicPr>
          <p:cNvPr id="582" name="Google Shape;582;p32" descr="Checkbox Checked with solid fill"/>
          <p:cNvPicPr preferRelativeResize="0"/>
          <p:nvPr/>
        </p:nvPicPr>
        <p:blipFill rotWithShape="1">
          <a:blip r:embed="rId5">
            <a:alphaModFix/>
          </a:blip>
          <a:srcRect/>
          <a:stretch/>
        </p:blipFill>
        <p:spPr>
          <a:xfrm>
            <a:off x="5445713" y="2669973"/>
            <a:ext cx="682708" cy="682708"/>
          </a:xfrm>
          <a:prstGeom prst="rect">
            <a:avLst/>
          </a:prstGeom>
          <a:noFill/>
          <a:ln>
            <a:noFill/>
          </a:ln>
        </p:spPr>
      </p:pic>
      <p:sp>
        <p:nvSpPr>
          <p:cNvPr id="583" name="Google Shape;583;p32"/>
          <p:cNvSpPr/>
          <p:nvPr/>
        </p:nvSpPr>
        <p:spPr>
          <a:xfrm>
            <a:off x="6128421" y="3505320"/>
            <a:ext cx="4900135"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Log in credentials</a:t>
            </a:r>
            <a:endParaRPr>
              <a:latin typeface="Aptos" panose="020B0004020202020204" pitchFamily="34" charset="0"/>
            </a:endParaRPr>
          </a:p>
        </p:txBody>
      </p:sp>
      <p:pic>
        <p:nvPicPr>
          <p:cNvPr id="584" name="Google Shape;584;p32" descr="Checkbox Checked with solid fill"/>
          <p:cNvPicPr preferRelativeResize="0"/>
          <p:nvPr/>
        </p:nvPicPr>
        <p:blipFill rotWithShape="1">
          <a:blip r:embed="rId5">
            <a:alphaModFix/>
          </a:blip>
          <a:srcRect/>
          <a:stretch/>
        </p:blipFill>
        <p:spPr>
          <a:xfrm>
            <a:off x="5445713" y="3385428"/>
            <a:ext cx="682708" cy="682708"/>
          </a:xfrm>
          <a:prstGeom prst="rect">
            <a:avLst/>
          </a:prstGeom>
          <a:noFill/>
          <a:ln>
            <a:noFill/>
          </a:ln>
        </p:spPr>
      </p:pic>
      <p:sp>
        <p:nvSpPr>
          <p:cNvPr id="585" name="Google Shape;585;p32"/>
          <p:cNvSpPr/>
          <p:nvPr/>
        </p:nvSpPr>
        <p:spPr>
          <a:xfrm>
            <a:off x="6128421" y="4180229"/>
            <a:ext cx="4900135"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Firewalls</a:t>
            </a:r>
            <a:endParaRPr>
              <a:latin typeface="Aptos" panose="020B0004020202020204" pitchFamily="34" charset="0"/>
            </a:endParaRPr>
          </a:p>
        </p:txBody>
      </p:sp>
      <p:pic>
        <p:nvPicPr>
          <p:cNvPr id="586" name="Google Shape;586;p32" descr="Checkbox Checked with solid fill"/>
          <p:cNvPicPr preferRelativeResize="0"/>
          <p:nvPr/>
        </p:nvPicPr>
        <p:blipFill rotWithShape="1">
          <a:blip r:embed="rId5">
            <a:alphaModFix/>
          </a:blip>
          <a:srcRect/>
          <a:stretch/>
        </p:blipFill>
        <p:spPr>
          <a:xfrm>
            <a:off x="5445713" y="4060337"/>
            <a:ext cx="682708" cy="682708"/>
          </a:xfrm>
          <a:prstGeom prst="rect">
            <a:avLst/>
          </a:prstGeom>
          <a:noFill/>
          <a:ln>
            <a:noFill/>
          </a:ln>
        </p:spPr>
      </p:pic>
      <p:sp>
        <p:nvSpPr>
          <p:cNvPr id="587" name="Google Shape;587;p32"/>
          <p:cNvSpPr/>
          <p:nvPr/>
        </p:nvSpPr>
        <p:spPr>
          <a:xfrm>
            <a:off x="6128420" y="4880086"/>
            <a:ext cx="4900135"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Encrypted emails</a:t>
            </a:r>
            <a:endParaRPr>
              <a:latin typeface="Aptos" panose="020B0004020202020204" pitchFamily="34" charset="0"/>
            </a:endParaRPr>
          </a:p>
        </p:txBody>
      </p:sp>
      <p:pic>
        <p:nvPicPr>
          <p:cNvPr id="588" name="Google Shape;588;p32" descr="Checkbox Checked with solid fill"/>
          <p:cNvPicPr preferRelativeResize="0"/>
          <p:nvPr/>
        </p:nvPicPr>
        <p:blipFill rotWithShape="1">
          <a:blip r:embed="rId5">
            <a:alphaModFix/>
          </a:blip>
          <a:srcRect/>
          <a:stretch/>
        </p:blipFill>
        <p:spPr>
          <a:xfrm>
            <a:off x="5445712" y="4760194"/>
            <a:ext cx="682708" cy="682708"/>
          </a:xfrm>
          <a:prstGeom prst="rect">
            <a:avLst/>
          </a:prstGeom>
          <a:noFill/>
          <a:ln>
            <a:noFill/>
          </a:ln>
        </p:spPr>
      </p:pic>
      <p:grpSp>
        <p:nvGrpSpPr>
          <p:cNvPr id="589" name="Google Shape;589;p32"/>
          <p:cNvGrpSpPr/>
          <p:nvPr/>
        </p:nvGrpSpPr>
        <p:grpSpPr>
          <a:xfrm>
            <a:off x="1942458" y="4760194"/>
            <a:ext cx="1725007" cy="1725007"/>
            <a:chOff x="1749450" y="4738259"/>
            <a:chExt cx="1940905" cy="1940905"/>
          </a:xfrm>
        </p:grpSpPr>
        <p:sp>
          <p:nvSpPr>
            <p:cNvPr id="590" name="Google Shape;590;p32"/>
            <p:cNvSpPr/>
            <p:nvPr/>
          </p:nvSpPr>
          <p:spPr>
            <a:xfrm>
              <a:off x="1749450" y="4738259"/>
              <a:ext cx="1940905" cy="194090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grpSp>
          <p:nvGrpSpPr>
            <p:cNvPr id="591" name="Google Shape;591;p32"/>
            <p:cNvGrpSpPr/>
            <p:nvPr/>
          </p:nvGrpSpPr>
          <p:grpSpPr>
            <a:xfrm>
              <a:off x="2021040" y="5187010"/>
              <a:ext cx="1397725" cy="1188328"/>
              <a:chOff x="1608528" y="2457404"/>
              <a:chExt cx="3541889" cy="3011269"/>
            </a:xfrm>
          </p:grpSpPr>
          <p:sp>
            <p:nvSpPr>
              <p:cNvPr id="592" name="Google Shape;592;p32"/>
              <p:cNvSpPr/>
              <p:nvPr/>
            </p:nvSpPr>
            <p:spPr>
              <a:xfrm>
                <a:off x="3104866" y="4876800"/>
                <a:ext cx="552734" cy="534537"/>
              </a:xfrm>
              <a:prstGeom prst="rect">
                <a:avLst/>
              </a:prstGeom>
              <a:solidFill>
                <a:srgbClr val="245D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593" name="Google Shape;593;p32"/>
              <p:cNvSpPr/>
              <p:nvPr/>
            </p:nvSpPr>
            <p:spPr>
              <a:xfrm>
                <a:off x="1670304" y="2511552"/>
                <a:ext cx="3401568" cy="2365248"/>
              </a:xfrm>
              <a:prstGeom prst="roundRect">
                <a:avLst>
                  <a:gd name="adj" fmla="val 3507"/>
                </a:avLst>
              </a:prstGeom>
              <a:solidFill>
                <a:srgbClr val="3A6D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594" name="Google Shape;594;p32"/>
              <p:cNvSpPr/>
              <p:nvPr/>
            </p:nvSpPr>
            <p:spPr>
              <a:xfrm>
                <a:off x="1890215" y="2747300"/>
                <a:ext cx="2988860" cy="1913410"/>
              </a:xfrm>
              <a:prstGeom prst="rect">
                <a:avLst/>
              </a:prstGeom>
              <a:solidFill>
                <a:srgbClr val="92AE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grpSp>
            <p:nvGrpSpPr>
              <p:cNvPr id="595" name="Google Shape;595;p32" descr="Monitor outline"/>
              <p:cNvGrpSpPr/>
              <p:nvPr/>
            </p:nvGrpSpPr>
            <p:grpSpPr>
              <a:xfrm>
                <a:off x="1608528" y="2457404"/>
                <a:ext cx="3541889" cy="3011269"/>
                <a:chOff x="1878189" y="2338563"/>
                <a:chExt cx="3541889" cy="3011269"/>
              </a:xfrm>
            </p:grpSpPr>
            <p:sp>
              <p:nvSpPr>
                <p:cNvPr id="596" name="Google Shape;596;p32"/>
                <p:cNvSpPr/>
                <p:nvPr/>
              </p:nvSpPr>
              <p:spPr>
                <a:xfrm>
                  <a:off x="1878189" y="2338563"/>
                  <a:ext cx="3541889" cy="3011269"/>
                </a:xfrm>
                <a:custGeom>
                  <a:avLst/>
                  <a:gdLst/>
                  <a:ahLst/>
                  <a:cxnLst/>
                  <a:rect l="l" t="t" r="r" b="b"/>
                  <a:pathLst>
                    <a:path w="3541889" h="3011269" extrusionOk="0">
                      <a:moveTo>
                        <a:pt x="3364795" y="0"/>
                      </a:moveTo>
                      <a:lnTo>
                        <a:pt x="177094" y="0"/>
                      </a:lnTo>
                      <a:cubicBezTo>
                        <a:pt x="79409" y="292"/>
                        <a:pt x="292" y="79409"/>
                        <a:pt x="0" y="177094"/>
                      </a:cubicBezTo>
                      <a:lnTo>
                        <a:pt x="0" y="2302892"/>
                      </a:lnTo>
                      <a:cubicBezTo>
                        <a:pt x="316" y="2400569"/>
                        <a:pt x="79419" y="2479672"/>
                        <a:pt x="177094" y="2479987"/>
                      </a:cubicBezTo>
                      <a:lnTo>
                        <a:pt x="1461029" y="2479987"/>
                      </a:lnTo>
                      <a:lnTo>
                        <a:pt x="1461029" y="2922723"/>
                      </a:lnTo>
                      <a:lnTo>
                        <a:pt x="974020" y="2922723"/>
                      </a:lnTo>
                      <a:lnTo>
                        <a:pt x="974020" y="3011270"/>
                      </a:lnTo>
                      <a:lnTo>
                        <a:pt x="2567870" y="3011270"/>
                      </a:lnTo>
                      <a:lnTo>
                        <a:pt x="2567870" y="2922723"/>
                      </a:lnTo>
                      <a:lnTo>
                        <a:pt x="2080860" y="2922723"/>
                      </a:lnTo>
                      <a:lnTo>
                        <a:pt x="2080860" y="2479987"/>
                      </a:lnTo>
                      <a:lnTo>
                        <a:pt x="3364795" y="2479987"/>
                      </a:lnTo>
                      <a:cubicBezTo>
                        <a:pt x="3462471" y="2479672"/>
                        <a:pt x="3541575" y="2400569"/>
                        <a:pt x="3541889" y="2302892"/>
                      </a:cubicBezTo>
                      <a:lnTo>
                        <a:pt x="3541889" y="177094"/>
                      </a:lnTo>
                      <a:cubicBezTo>
                        <a:pt x="3541597" y="79409"/>
                        <a:pt x="3462480" y="292"/>
                        <a:pt x="3364795" y="0"/>
                      </a:cubicBezTo>
                      <a:close/>
                      <a:moveTo>
                        <a:pt x="1992313" y="2922900"/>
                      </a:moveTo>
                      <a:lnTo>
                        <a:pt x="1549577" y="2922900"/>
                      </a:lnTo>
                      <a:lnTo>
                        <a:pt x="1549577" y="2480164"/>
                      </a:lnTo>
                      <a:lnTo>
                        <a:pt x="1992313" y="2480164"/>
                      </a:lnTo>
                      <a:close/>
                      <a:moveTo>
                        <a:pt x="3453342" y="2303069"/>
                      </a:moveTo>
                      <a:cubicBezTo>
                        <a:pt x="3453342" y="2351974"/>
                        <a:pt x="3413699" y="2391616"/>
                        <a:pt x="3364795" y="2391616"/>
                      </a:cubicBezTo>
                      <a:lnTo>
                        <a:pt x="177094" y="2391616"/>
                      </a:lnTo>
                      <a:cubicBezTo>
                        <a:pt x="128190" y="2391616"/>
                        <a:pt x="88547" y="2351974"/>
                        <a:pt x="88547" y="2303069"/>
                      </a:cubicBezTo>
                      <a:lnTo>
                        <a:pt x="88547" y="177094"/>
                      </a:lnTo>
                      <a:cubicBezTo>
                        <a:pt x="88547" y="128190"/>
                        <a:pt x="128190" y="88547"/>
                        <a:pt x="177094" y="88547"/>
                      </a:cubicBezTo>
                      <a:lnTo>
                        <a:pt x="3364795" y="88547"/>
                      </a:lnTo>
                      <a:cubicBezTo>
                        <a:pt x="3413699" y="88547"/>
                        <a:pt x="3453342" y="128190"/>
                        <a:pt x="3453342" y="177094"/>
                      </a:cubicBezTo>
                      <a:close/>
                    </a:path>
                  </a:pathLst>
                </a:custGeom>
                <a:solidFill>
                  <a:srgbClr val="245D3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sp>
              <p:nvSpPr>
                <p:cNvPr id="597" name="Google Shape;597;p32"/>
                <p:cNvSpPr/>
                <p:nvPr/>
              </p:nvSpPr>
              <p:spPr>
                <a:xfrm>
                  <a:off x="2099557" y="2559931"/>
                  <a:ext cx="3099153" cy="2037206"/>
                </a:xfrm>
                <a:custGeom>
                  <a:avLst/>
                  <a:gdLst/>
                  <a:ahLst/>
                  <a:cxnLst/>
                  <a:rect l="l" t="t" r="r" b="b"/>
                  <a:pathLst>
                    <a:path w="3099153" h="2037206" extrusionOk="0">
                      <a:moveTo>
                        <a:pt x="88547" y="0"/>
                      </a:moveTo>
                      <a:lnTo>
                        <a:pt x="0" y="0"/>
                      </a:lnTo>
                      <a:lnTo>
                        <a:pt x="0" y="2037206"/>
                      </a:lnTo>
                      <a:lnTo>
                        <a:pt x="3099153" y="2037206"/>
                      </a:lnTo>
                      <a:lnTo>
                        <a:pt x="3099153" y="0"/>
                      </a:lnTo>
                      <a:lnTo>
                        <a:pt x="88547" y="0"/>
                      </a:lnTo>
                      <a:close/>
                      <a:moveTo>
                        <a:pt x="3010606" y="1948659"/>
                      </a:moveTo>
                      <a:lnTo>
                        <a:pt x="88547" y="1948659"/>
                      </a:lnTo>
                      <a:lnTo>
                        <a:pt x="88547" y="88547"/>
                      </a:lnTo>
                      <a:lnTo>
                        <a:pt x="3010606" y="88547"/>
                      </a:lnTo>
                      <a:close/>
                    </a:path>
                  </a:pathLst>
                </a:custGeom>
                <a:solidFill>
                  <a:srgbClr val="245D3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grpSp>
        </p:grpSp>
      </p:grpSp>
      <p:sp>
        <p:nvSpPr>
          <p:cNvPr id="598" name="Google Shape;598;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32</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advTm="49014">
        <p:push/>
      </p:transition>
    </mc:Choice>
    <mc:Fallback xmlns="">
      <p:transition spd="slow" advTm="49014">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77"/>
                                        </p:tgtEl>
                                        <p:attrNameLst>
                                          <p:attrName>style.visibility</p:attrName>
                                        </p:attrNameLst>
                                      </p:cBhvr>
                                      <p:to>
                                        <p:strVal val="visible"/>
                                      </p:to>
                                    </p:set>
                                    <p:anim calcmode="lin" valueType="num">
                                      <p:cBhvr additive="base">
                                        <p:cTn id="7" dur="500"/>
                                        <p:tgtEl>
                                          <p:spTgt spid="577"/>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72"/>
                                        </p:tgtEl>
                                        <p:attrNameLst>
                                          <p:attrName>style.visibility</p:attrName>
                                        </p:attrNameLst>
                                      </p:cBhvr>
                                      <p:to>
                                        <p:strVal val="visible"/>
                                      </p:to>
                                    </p:set>
                                    <p:animEffect transition="in" filter="fade">
                                      <p:cBhvr>
                                        <p:cTn id="11" dur="500"/>
                                        <p:tgtEl>
                                          <p:spTgt spid="572"/>
                                        </p:tgtEl>
                                      </p:cBhvr>
                                    </p:animEffect>
                                  </p:childTnLst>
                                </p:cTn>
                              </p:par>
                              <p:par>
                                <p:cTn id="12" presetID="10" presetClass="entr" presetSubtype="0" fill="hold" nodeType="withEffect">
                                  <p:stCondLst>
                                    <p:cond delay="0"/>
                                  </p:stCondLst>
                                  <p:childTnLst>
                                    <p:set>
                                      <p:cBhvr>
                                        <p:cTn id="13" dur="1" fill="hold">
                                          <p:stCondLst>
                                            <p:cond delay="0"/>
                                          </p:stCondLst>
                                        </p:cTn>
                                        <p:tgtEl>
                                          <p:spTgt spid="573"/>
                                        </p:tgtEl>
                                        <p:attrNameLst>
                                          <p:attrName>style.visibility</p:attrName>
                                        </p:attrNameLst>
                                      </p:cBhvr>
                                      <p:to>
                                        <p:strVal val="visible"/>
                                      </p:to>
                                    </p:set>
                                    <p:animEffect transition="in" filter="fade">
                                      <p:cBhvr>
                                        <p:cTn id="14" dur="500"/>
                                        <p:tgtEl>
                                          <p:spTgt spid="573"/>
                                        </p:tgtEl>
                                      </p:cBhvr>
                                    </p:animEffect>
                                  </p:childTnLst>
                                </p:cTn>
                              </p:par>
                              <p:par>
                                <p:cTn id="15" presetID="10" presetClass="entr" presetSubtype="0" fill="hold" nodeType="withEffect">
                                  <p:stCondLst>
                                    <p:cond delay="0"/>
                                  </p:stCondLst>
                                  <p:childTnLst>
                                    <p:set>
                                      <p:cBhvr>
                                        <p:cTn id="16" dur="1" fill="hold">
                                          <p:stCondLst>
                                            <p:cond delay="0"/>
                                          </p:stCondLst>
                                        </p:cTn>
                                        <p:tgtEl>
                                          <p:spTgt spid="576"/>
                                        </p:tgtEl>
                                        <p:attrNameLst>
                                          <p:attrName>style.visibility</p:attrName>
                                        </p:attrNameLst>
                                      </p:cBhvr>
                                      <p:to>
                                        <p:strVal val="visible"/>
                                      </p:to>
                                    </p:set>
                                    <p:animEffect transition="in" filter="fade">
                                      <p:cBhvr>
                                        <p:cTn id="17" dur="500"/>
                                        <p:tgtEl>
                                          <p:spTgt spid="57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578"/>
                                        </p:tgtEl>
                                        <p:attrNameLst>
                                          <p:attrName>style.visibility</p:attrName>
                                        </p:attrNameLst>
                                      </p:cBhvr>
                                      <p:to>
                                        <p:strVal val="visible"/>
                                      </p:to>
                                    </p:set>
                                    <p:anim calcmode="lin" valueType="num">
                                      <p:cBhvr additive="base">
                                        <p:cTn id="22" dur="500"/>
                                        <p:tgtEl>
                                          <p:spTgt spid="578"/>
                                        </p:tgtEl>
                                        <p:attrNameLst>
                                          <p:attrName>ppt_y</p:attrName>
                                        </p:attrNameLst>
                                      </p:cBhvr>
                                      <p:tavLst>
                                        <p:tav tm="0">
                                          <p:val>
                                            <p:strVal val="#ppt_y+1"/>
                                          </p:val>
                                        </p:tav>
                                        <p:tav tm="100000">
                                          <p:val>
                                            <p:strVal val="#ppt_y"/>
                                          </p:val>
                                        </p:tav>
                                      </p:tavLst>
                                    </p:anim>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589"/>
                                        </p:tgtEl>
                                        <p:attrNameLst>
                                          <p:attrName>style.visibility</p:attrName>
                                        </p:attrNameLst>
                                      </p:cBhvr>
                                      <p:to>
                                        <p:strVal val="visible"/>
                                      </p:to>
                                    </p:set>
                                    <p:animEffect transition="in" filter="fade">
                                      <p:cBhvr>
                                        <p:cTn id="26" dur="500"/>
                                        <p:tgtEl>
                                          <p:spTgt spid="58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80"/>
                                        </p:tgtEl>
                                        <p:attrNameLst>
                                          <p:attrName>style.visibility</p:attrName>
                                        </p:attrNameLst>
                                      </p:cBhvr>
                                      <p:to>
                                        <p:strVal val="visible"/>
                                      </p:to>
                                    </p:set>
                                    <p:animEffect transition="in" filter="fade">
                                      <p:cBhvr>
                                        <p:cTn id="31" dur="500"/>
                                        <p:tgtEl>
                                          <p:spTgt spid="580"/>
                                        </p:tgtEl>
                                      </p:cBhvr>
                                    </p:animEffect>
                                  </p:childTnLst>
                                </p:cTn>
                              </p:par>
                              <p:par>
                                <p:cTn id="32" presetID="10" presetClass="entr" presetSubtype="0" fill="hold" nodeType="withEffect">
                                  <p:stCondLst>
                                    <p:cond delay="0"/>
                                  </p:stCondLst>
                                  <p:childTnLst>
                                    <p:set>
                                      <p:cBhvr>
                                        <p:cTn id="33" dur="1" fill="hold">
                                          <p:stCondLst>
                                            <p:cond delay="0"/>
                                          </p:stCondLst>
                                        </p:cTn>
                                        <p:tgtEl>
                                          <p:spTgt spid="579"/>
                                        </p:tgtEl>
                                        <p:attrNameLst>
                                          <p:attrName>style.visibility</p:attrName>
                                        </p:attrNameLst>
                                      </p:cBhvr>
                                      <p:to>
                                        <p:strVal val="visible"/>
                                      </p:to>
                                    </p:set>
                                    <p:animEffect transition="in" filter="fade">
                                      <p:cBhvr>
                                        <p:cTn id="34" dur="500"/>
                                        <p:tgtEl>
                                          <p:spTgt spid="57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582"/>
                                        </p:tgtEl>
                                        <p:attrNameLst>
                                          <p:attrName>style.visibility</p:attrName>
                                        </p:attrNameLst>
                                      </p:cBhvr>
                                      <p:to>
                                        <p:strVal val="visible"/>
                                      </p:to>
                                    </p:set>
                                    <p:animEffect transition="in" filter="fade">
                                      <p:cBhvr>
                                        <p:cTn id="39" dur="500"/>
                                        <p:tgtEl>
                                          <p:spTgt spid="582"/>
                                        </p:tgtEl>
                                      </p:cBhvr>
                                    </p:animEffect>
                                  </p:childTnLst>
                                </p:cTn>
                              </p:par>
                              <p:par>
                                <p:cTn id="40" presetID="10" presetClass="entr" presetSubtype="0" fill="hold" nodeType="withEffect">
                                  <p:stCondLst>
                                    <p:cond delay="0"/>
                                  </p:stCondLst>
                                  <p:childTnLst>
                                    <p:set>
                                      <p:cBhvr>
                                        <p:cTn id="41" dur="1" fill="hold">
                                          <p:stCondLst>
                                            <p:cond delay="0"/>
                                          </p:stCondLst>
                                        </p:cTn>
                                        <p:tgtEl>
                                          <p:spTgt spid="581"/>
                                        </p:tgtEl>
                                        <p:attrNameLst>
                                          <p:attrName>style.visibility</p:attrName>
                                        </p:attrNameLst>
                                      </p:cBhvr>
                                      <p:to>
                                        <p:strVal val="visible"/>
                                      </p:to>
                                    </p:set>
                                    <p:animEffect transition="in" filter="fade">
                                      <p:cBhvr>
                                        <p:cTn id="42" dur="500"/>
                                        <p:tgtEl>
                                          <p:spTgt spid="58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84"/>
                                        </p:tgtEl>
                                        <p:attrNameLst>
                                          <p:attrName>style.visibility</p:attrName>
                                        </p:attrNameLst>
                                      </p:cBhvr>
                                      <p:to>
                                        <p:strVal val="visible"/>
                                      </p:to>
                                    </p:set>
                                    <p:animEffect transition="in" filter="fade">
                                      <p:cBhvr>
                                        <p:cTn id="47" dur="500"/>
                                        <p:tgtEl>
                                          <p:spTgt spid="584"/>
                                        </p:tgtEl>
                                      </p:cBhvr>
                                    </p:animEffect>
                                  </p:childTnLst>
                                </p:cTn>
                              </p:par>
                              <p:par>
                                <p:cTn id="48" presetID="10" presetClass="entr" presetSubtype="0" fill="hold" nodeType="withEffect">
                                  <p:stCondLst>
                                    <p:cond delay="0"/>
                                  </p:stCondLst>
                                  <p:childTnLst>
                                    <p:set>
                                      <p:cBhvr>
                                        <p:cTn id="49" dur="1" fill="hold">
                                          <p:stCondLst>
                                            <p:cond delay="0"/>
                                          </p:stCondLst>
                                        </p:cTn>
                                        <p:tgtEl>
                                          <p:spTgt spid="583"/>
                                        </p:tgtEl>
                                        <p:attrNameLst>
                                          <p:attrName>style.visibility</p:attrName>
                                        </p:attrNameLst>
                                      </p:cBhvr>
                                      <p:to>
                                        <p:strVal val="visible"/>
                                      </p:to>
                                    </p:set>
                                    <p:animEffect transition="in" filter="fade">
                                      <p:cBhvr>
                                        <p:cTn id="50" dur="500"/>
                                        <p:tgtEl>
                                          <p:spTgt spid="583"/>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586"/>
                                        </p:tgtEl>
                                        <p:attrNameLst>
                                          <p:attrName>style.visibility</p:attrName>
                                        </p:attrNameLst>
                                      </p:cBhvr>
                                      <p:to>
                                        <p:strVal val="visible"/>
                                      </p:to>
                                    </p:set>
                                    <p:animEffect transition="in" filter="fade">
                                      <p:cBhvr>
                                        <p:cTn id="55" dur="500"/>
                                        <p:tgtEl>
                                          <p:spTgt spid="586"/>
                                        </p:tgtEl>
                                      </p:cBhvr>
                                    </p:animEffect>
                                  </p:childTnLst>
                                </p:cTn>
                              </p:par>
                              <p:par>
                                <p:cTn id="56" presetID="10" presetClass="entr" presetSubtype="0" fill="hold" nodeType="withEffect">
                                  <p:stCondLst>
                                    <p:cond delay="0"/>
                                  </p:stCondLst>
                                  <p:childTnLst>
                                    <p:set>
                                      <p:cBhvr>
                                        <p:cTn id="57" dur="1" fill="hold">
                                          <p:stCondLst>
                                            <p:cond delay="0"/>
                                          </p:stCondLst>
                                        </p:cTn>
                                        <p:tgtEl>
                                          <p:spTgt spid="585"/>
                                        </p:tgtEl>
                                        <p:attrNameLst>
                                          <p:attrName>style.visibility</p:attrName>
                                        </p:attrNameLst>
                                      </p:cBhvr>
                                      <p:to>
                                        <p:strVal val="visible"/>
                                      </p:to>
                                    </p:set>
                                    <p:animEffect transition="in" filter="fade">
                                      <p:cBhvr>
                                        <p:cTn id="58" dur="500"/>
                                        <p:tgtEl>
                                          <p:spTgt spid="585"/>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588"/>
                                        </p:tgtEl>
                                        <p:attrNameLst>
                                          <p:attrName>style.visibility</p:attrName>
                                        </p:attrNameLst>
                                      </p:cBhvr>
                                      <p:to>
                                        <p:strVal val="visible"/>
                                      </p:to>
                                    </p:set>
                                    <p:animEffect transition="in" filter="fade">
                                      <p:cBhvr>
                                        <p:cTn id="63" dur="500"/>
                                        <p:tgtEl>
                                          <p:spTgt spid="588"/>
                                        </p:tgtEl>
                                      </p:cBhvr>
                                    </p:animEffect>
                                  </p:childTnLst>
                                </p:cTn>
                              </p:par>
                              <p:par>
                                <p:cTn id="64" presetID="10" presetClass="entr" presetSubtype="0" fill="hold" nodeType="withEffect">
                                  <p:stCondLst>
                                    <p:cond delay="0"/>
                                  </p:stCondLst>
                                  <p:childTnLst>
                                    <p:set>
                                      <p:cBhvr>
                                        <p:cTn id="65" dur="1" fill="hold">
                                          <p:stCondLst>
                                            <p:cond delay="0"/>
                                          </p:stCondLst>
                                        </p:cTn>
                                        <p:tgtEl>
                                          <p:spTgt spid="587"/>
                                        </p:tgtEl>
                                        <p:attrNameLst>
                                          <p:attrName>style.visibility</p:attrName>
                                        </p:attrNameLst>
                                      </p:cBhvr>
                                      <p:to>
                                        <p:strVal val="visible"/>
                                      </p:to>
                                    </p:set>
                                    <p:animEffect transition="in" filter="fade">
                                      <p:cBhvr>
                                        <p:cTn id="66" dur="500"/>
                                        <p:tgtEl>
                                          <p:spTgt spid="5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B69DAE"/>
        </a:solidFill>
        <a:effectLst/>
      </p:bgPr>
    </p:bg>
    <p:spTree>
      <p:nvGrpSpPr>
        <p:cNvPr id="1" name="Shape 603"/>
        <p:cNvGrpSpPr/>
        <p:nvPr/>
      </p:nvGrpSpPr>
      <p:grpSpPr>
        <a:xfrm>
          <a:off x="0" y="0"/>
          <a:ext cx="0" cy="0"/>
          <a:chOff x="0" y="0"/>
          <a:chExt cx="0" cy="0"/>
        </a:xfrm>
      </p:grpSpPr>
      <p:sp>
        <p:nvSpPr>
          <p:cNvPr id="604" name="Google Shape;604;p33"/>
          <p:cNvSpPr/>
          <p:nvPr/>
        </p:nvSpPr>
        <p:spPr>
          <a:xfrm>
            <a:off x="2876550" y="246518"/>
            <a:ext cx="6438900" cy="6364964"/>
          </a:xfrm>
          <a:prstGeom prst="ellipse">
            <a:avLst/>
          </a:prstGeom>
          <a:solidFill>
            <a:srgbClr val="D3C4C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605" name="Google Shape;605;p33"/>
          <p:cNvSpPr/>
          <p:nvPr/>
        </p:nvSpPr>
        <p:spPr>
          <a:xfrm>
            <a:off x="2876550" y="246518"/>
            <a:ext cx="6172200" cy="6101326"/>
          </a:xfrm>
          <a:prstGeom prst="ellipse">
            <a:avLst/>
          </a:prstGeom>
          <a:solidFill>
            <a:srgbClr val="E2D8D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606" name="Google Shape;606;p33"/>
          <p:cNvSpPr/>
          <p:nvPr/>
        </p:nvSpPr>
        <p:spPr>
          <a:xfrm>
            <a:off x="3143250" y="510156"/>
            <a:ext cx="5905500" cy="5837688"/>
          </a:xfrm>
          <a:prstGeom prst="ellipse">
            <a:avLst/>
          </a:prstGeom>
          <a:solidFill>
            <a:srgbClr val="F0EBE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607" name="Google Shape;607;p33"/>
          <p:cNvSpPr txBox="1">
            <a:spLocks noGrp="1"/>
          </p:cNvSpPr>
          <p:nvPr>
            <p:ph type="title"/>
          </p:nvPr>
        </p:nvSpPr>
        <p:spPr>
          <a:xfrm>
            <a:off x="3143251" y="2766218"/>
            <a:ext cx="5905499"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4000"/>
              <a:buFont typeface="Play"/>
              <a:buNone/>
            </a:pPr>
            <a:r>
              <a:rPr lang="en-US" sz="4000"/>
              <a:t>Meeting Health First Colorado Doula Requirements</a:t>
            </a:r>
            <a:endParaRPr/>
          </a:p>
        </p:txBody>
      </p:sp>
      <p:sp>
        <p:nvSpPr>
          <p:cNvPr id="608" name="Google Shape;608;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5010"/>
    </mc:Choice>
    <mc:Fallback xmlns="">
      <p:transition spd="slow" advTm="501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613"/>
        <p:cNvGrpSpPr/>
        <p:nvPr/>
      </p:nvGrpSpPr>
      <p:grpSpPr>
        <a:xfrm>
          <a:off x="0" y="0"/>
          <a:ext cx="0" cy="0"/>
          <a:chOff x="0" y="0"/>
          <a:chExt cx="0" cy="0"/>
        </a:xfrm>
      </p:grpSpPr>
      <p:sp>
        <p:nvSpPr>
          <p:cNvPr id="614" name="Google Shape;614;p34"/>
          <p:cNvSpPr/>
          <p:nvPr/>
        </p:nvSpPr>
        <p:spPr>
          <a:xfrm>
            <a:off x="8591552" y="641804"/>
            <a:ext cx="3314701" cy="2742828"/>
          </a:xfrm>
          <a:custGeom>
            <a:avLst/>
            <a:gdLst/>
            <a:ahLst/>
            <a:cxnLst/>
            <a:rect l="l" t="t" r="r" b="b"/>
            <a:pathLst>
              <a:path w="2982252" h="2467735" extrusionOk="0">
                <a:moveTo>
                  <a:pt x="1491126" y="0"/>
                </a:moveTo>
                <a:cubicBezTo>
                  <a:pt x="2314652" y="0"/>
                  <a:pt x="2982252" y="666890"/>
                  <a:pt x="2982252" y="1489540"/>
                </a:cubicBezTo>
                <a:cubicBezTo>
                  <a:pt x="2982252" y="1849450"/>
                  <a:pt x="2854469" y="2179545"/>
                  <a:pt x="2641751" y="2437026"/>
                </a:cubicBezTo>
                <a:lnTo>
                  <a:pt x="2613811" y="2467735"/>
                </a:lnTo>
                <a:lnTo>
                  <a:pt x="368441" y="2467735"/>
                </a:lnTo>
                <a:lnTo>
                  <a:pt x="340501" y="2437026"/>
                </a:lnTo>
                <a:cubicBezTo>
                  <a:pt x="127783" y="2179545"/>
                  <a:pt x="0" y="1849450"/>
                  <a:pt x="0" y="1489540"/>
                </a:cubicBezTo>
                <a:cubicBezTo>
                  <a:pt x="0" y="666890"/>
                  <a:pt x="667600" y="0"/>
                  <a:pt x="1491126" y="0"/>
                </a:cubicBezTo>
                <a:close/>
              </a:path>
            </a:pathLst>
          </a:custGeom>
          <a:solidFill>
            <a:srgbClr val="6D3A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800"/>
              <a:buFont typeface="Arial"/>
              <a:buNone/>
            </a:pPr>
            <a:endParaRPr sz="2800" b="0" i="0" u="none" strike="noStrike" cap="none">
              <a:solidFill>
                <a:srgbClr val="FFFFFF"/>
              </a:solidFill>
              <a:latin typeface="Aptos" panose="020B0004020202020204" pitchFamily="34" charset="0"/>
              <a:sym typeface="Arial"/>
            </a:endParaRPr>
          </a:p>
        </p:txBody>
      </p:sp>
      <p:sp>
        <p:nvSpPr>
          <p:cNvPr id="615" name="Google Shape;615;p34"/>
          <p:cNvSpPr/>
          <p:nvPr/>
        </p:nvSpPr>
        <p:spPr>
          <a:xfrm>
            <a:off x="8743029" y="767147"/>
            <a:ext cx="3163224" cy="2617485"/>
          </a:xfrm>
          <a:custGeom>
            <a:avLst/>
            <a:gdLst/>
            <a:ahLst/>
            <a:cxnLst/>
            <a:rect l="l" t="t" r="r" b="b"/>
            <a:pathLst>
              <a:path w="2982252" h="2467735" extrusionOk="0">
                <a:moveTo>
                  <a:pt x="1491126" y="0"/>
                </a:moveTo>
                <a:cubicBezTo>
                  <a:pt x="2314652" y="0"/>
                  <a:pt x="2982252" y="666890"/>
                  <a:pt x="2982252" y="1489540"/>
                </a:cubicBezTo>
                <a:cubicBezTo>
                  <a:pt x="2982252" y="1849450"/>
                  <a:pt x="2854469" y="2179545"/>
                  <a:pt x="2641751" y="2437026"/>
                </a:cubicBezTo>
                <a:lnTo>
                  <a:pt x="2613811" y="2467735"/>
                </a:lnTo>
                <a:lnTo>
                  <a:pt x="368441" y="2467735"/>
                </a:lnTo>
                <a:lnTo>
                  <a:pt x="340501" y="2437026"/>
                </a:lnTo>
                <a:cubicBezTo>
                  <a:pt x="127783" y="2179545"/>
                  <a:pt x="0" y="1849450"/>
                  <a:pt x="0" y="1489540"/>
                </a:cubicBezTo>
                <a:cubicBezTo>
                  <a:pt x="0" y="666890"/>
                  <a:pt x="667600" y="0"/>
                  <a:pt x="1491126" y="0"/>
                </a:cubicBezTo>
                <a:close/>
              </a:path>
            </a:pathLst>
          </a:custGeom>
          <a:solidFill>
            <a:srgbClr val="7C4E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800"/>
              <a:buFont typeface="Arial"/>
              <a:buNone/>
            </a:pPr>
            <a:endParaRPr sz="2800" b="0" i="0" u="none" strike="noStrike" cap="none">
              <a:solidFill>
                <a:srgbClr val="FFFFFF"/>
              </a:solidFill>
              <a:latin typeface="Aptos" panose="020B0004020202020204" pitchFamily="34" charset="0"/>
              <a:sym typeface="Arial"/>
            </a:endParaRPr>
          </a:p>
        </p:txBody>
      </p:sp>
      <p:sp>
        <p:nvSpPr>
          <p:cNvPr id="616" name="Google Shape;616;p34"/>
          <p:cNvSpPr/>
          <p:nvPr/>
        </p:nvSpPr>
        <p:spPr>
          <a:xfrm>
            <a:off x="238124" y="641804"/>
            <a:ext cx="3314701" cy="2742828"/>
          </a:xfrm>
          <a:custGeom>
            <a:avLst/>
            <a:gdLst/>
            <a:ahLst/>
            <a:cxnLst/>
            <a:rect l="l" t="t" r="r" b="b"/>
            <a:pathLst>
              <a:path w="2982252" h="2467735" extrusionOk="0">
                <a:moveTo>
                  <a:pt x="1491126" y="0"/>
                </a:moveTo>
                <a:cubicBezTo>
                  <a:pt x="2314652" y="0"/>
                  <a:pt x="2982252" y="666890"/>
                  <a:pt x="2982252" y="1489540"/>
                </a:cubicBezTo>
                <a:cubicBezTo>
                  <a:pt x="2982252" y="1849450"/>
                  <a:pt x="2854469" y="2179545"/>
                  <a:pt x="2641751" y="2437026"/>
                </a:cubicBezTo>
                <a:lnTo>
                  <a:pt x="2613811" y="2467735"/>
                </a:lnTo>
                <a:lnTo>
                  <a:pt x="368441" y="2467735"/>
                </a:lnTo>
                <a:lnTo>
                  <a:pt x="340501" y="2437026"/>
                </a:lnTo>
                <a:cubicBezTo>
                  <a:pt x="127783" y="2179545"/>
                  <a:pt x="0" y="1849450"/>
                  <a:pt x="0" y="1489540"/>
                </a:cubicBezTo>
                <a:cubicBezTo>
                  <a:pt x="0" y="666890"/>
                  <a:pt x="667600" y="0"/>
                  <a:pt x="1491126" y="0"/>
                </a:cubicBezTo>
                <a:close/>
              </a:path>
            </a:pathLst>
          </a:custGeom>
          <a:solidFill>
            <a:srgbClr val="6D3A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800"/>
              <a:buFont typeface="Arial"/>
              <a:buNone/>
            </a:pPr>
            <a:endParaRPr sz="2800" b="0" i="0" u="none" strike="noStrike" cap="none">
              <a:solidFill>
                <a:srgbClr val="FFFFFF"/>
              </a:solidFill>
              <a:latin typeface="Aptos" panose="020B0004020202020204" pitchFamily="34" charset="0"/>
              <a:sym typeface="Arial"/>
            </a:endParaRPr>
          </a:p>
        </p:txBody>
      </p:sp>
      <p:sp>
        <p:nvSpPr>
          <p:cNvPr id="617" name="Google Shape;617;p34"/>
          <p:cNvSpPr/>
          <p:nvPr/>
        </p:nvSpPr>
        <p:spPr>
          <a:xfrm>
            <a:off x="389601" y="767147"/>
            <a:ext cx="3163224" cy="2617485"/>
          </a:xfrm>
          <a:custGeom>
            <a:avLst/>
            <a:gdLst/>
            <a:ahLst/>
            <a:cxnLst/>
            <a:rect l="l" t="t" r="r" b="b"/>
            <a:pathLst>
              <a:path w="2982252" h="2467735" extrusionOk="0">
                <a:moveTo>
                  <a:pt x="1491126" y="0"/>
                </a:moveTo>
                <a:cubicBezTo>
                  <a:pt x="2314652" y="0"/>
                  <a:pt x="2982252" y="666890"/>
                  <a:pt x="2982252" y="1489540"/>
                </a:cubicBezTo>
                <a:cubicBezTo>
                  <a:pt x="2982252" y="1849450"/>
                  <a:pt x="2854469" y="2179545"/>
                  <a:pt x="2641751" y="2437026"/>
                </a:cubicBezTo>
                <a:lnTo>
                  <a:pt x="2613811" y="2467735"/>
                </a:lnTo>
                <a:lnTo>
                  <a:pt x="368441" y="2467735"/>
                </a:lnTo>
                <a:lnTo>
                  <a:pt x="340501" y="2437026"/>
                </a:lnTo>
                <a:cubicBezTo>
                  <a:pt x="127783" y="2179545"/>
                  <a:pt x="0" y="1849450"/>
                  <a:pt x="0" y="1489540"/>
                </a:cubicBezTo>
                <a:cubicBezTo>
                  <a:pt x="0" y="666890"/>
                  <a:pt x="667600" y="0"/>
                  <a:pt x="1491126" y="0"/>
                </a:cubicBezTo>
                <a:close/>
              </a:path>
            </a:pathLst>
          </a:custGeom>
          <a:solidFill>
            <a:srgbClr val="7C4E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800"/>
              <a:buFont typeface="Arial"/>
              <a:buNone/>
            </a:pPr>
            <a:endParaRPr sz="2800" b="0" i="0" u="none" strike="noStrike" cap="none">
              <a:solidFill>
                <a:srgbClr val="FFFFFF"/>
              </a:solidFill>
              <a:latin typeface="Aptos" panose="020B0004020202020204" pitchFamily="34" charset="0"/>
              <a:sym typeface="Arial"/>
            </a:endParaRPr>
          </a:p>
        </p:txBody>
      </p:sp>
      <p:sp>
        <p:nvSpPr>
          <p:cNvPr id="618" name="Google Shape;618;p34"/>
          <p:cNvSpPr/>
          <p:nvPr/>
        </p:nvSpPr>
        <p:spPr>
          <a:xfrm>
            <a:off x="413411" y="916897"/>
            <a:ext cx="2982252" cy="2467735"/>
          </a:xfrm>
          <a:custGeom>
            <a:avLst/>
            <a:gdLst/>
            <a:ahLst/>
            <a:cxnLst/>
            <a:rect l="l" t="t" r="r" b="b"/>
            <a:pathLst>
              <a:path w="2982252" h="2467735" extrusionOk="0">
                <a:moveTo>
                  <a:pt x="1491126" y="0"/>
                </a:moveTo>
                <a:cubicBezTo>
                  <a:pt x="2314652" y="0"/>
                  <a:pt x="2982252" y="666890"/>
                  <a:pt x="2982252" y="1489540"/>
                </a:cubicBezTo>
                <a:cubicBezTo>
                  <a:pt x="2982252" y="1849450"/>
                  <a:pt x="2854469" y="2179545"/>
                  <a:pt x="2641751" y="2437026"/>
                </a:cubicBezTo>
                <a:lnTo>
                  <a:pt x="2613811" y="2467735"/>
                </a:lnTo>
                <a:lnTo>
                  <a:pt x="368441" y="2467735"/>
                </a:lnTo>
                <a:lnTo>
                  <a:pt x="340501" y="2437026"/>
                </a:lnTo>
                <a:cubicBezTo>
                  <a:pt x="127783" y="2179545"/>
                  <a:pt x="0" y="1849450"/>
                  <a:pt x="0" y="1489540"/>
                </a:cubicBezTo>
                <a:cubicBezTo>
                  <a:pt x="0" y="666890"/>
                  <a:pt x="667600" y="0"/>
                  <a:pt x="1491126" y="0"/>
                </a:cubicBezTo>
                <a:close/>
              </a:path>
            </a:pathLst>
          </a:custGeom>
          <a:solidFill>
            <a:srgbClr val="8A61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Aptos" panose="020B0004020202020204" pitchFamily="34" charset="0"/>
                <a:sym typeface="Arial"/>
              </a:rPr>
              <a:t>Certification Pathway</a:t>
            </a:r>
            <a:endParaRPr>
              <a:latin typeface="Aptos" panose="020B0004020202020204" pitchFamily="34" charset="0"/>
            </a:endParaRPr>
          </a:p>
        </p:txBody>
      </p:sp>
      <p:sp>
        <p:nvSpPr>
          <p:cNvPr id="619" name="Google Shape;619;p34"/>
          <p:cNvSpPr/>
          <p:nvPr/>
        </p:nvSpPr>
        <p:spPr>
          <a:xfrm>
            <a:off x="8748714" y="916897"/>
            <a:ext cx="2982252" cy="2467735"/>
          </a:xfrm>
          <a:custGeom>
            <a:avLst/>
            <a:gdLst/>
            <a:ahLst/>
            <a:cxnLst/>
            <a:rect l="l" t="t" r="r" b="b"/>
            <a:pathLst>
              <a:path w="2982252" h="2467735" extrusionOk="0">
                <a:moveTo>
                  <a:pt x="1491126" y="0"/>
                </a:moveTo>
                <a:cubicBezTo>
                  <a:pt x="2314652" y="0"/>
                  <a:pt x="2982252" y="666890"/>
                  <a:pt x="2982252" y="1489540"/>
                </a:cubicBezTo>
                <a:cubicBezTo>
                  <a:pt x="2982252" y="1849450"/>
                  <a:pt x="2854469" y="2179545"/>
                  <a:pt x="2641751" y="2437026"/>
                </a:cubicBezTo>
                <a:lnTo>
                  <a:pt x="2613811" y="2467735"/>
                </a:lnTo>
                <a:lnTo>
                  <a:pt x="368441" y="2467735"/>
                </a:lnTo>
                <a:lnTo>
                  <a:pt x="340501" y="2437026"/>
                </a:lnTo>
                <a:cubicBezTo>
                  <a:pt x="127783" y="2179545"/>
                  <a:pt x="0" y="1849450"/>
                  <a:pt x="0" y="1489540"/>
                </a:cubicBezTo>
                <a:cubicBezTo>
                  <a:pt x="0" y="666890"/>
                  <a:pt x="667600" y="0"/>
                  <a:pt x="1491126" y="0"/>
                </a:cubicBezTo>
                <a:close/>
              </a:path>
            </a:pathLst>
          </a:custGeom>
          <a:solidFill>
            <a:srgbClr val="8A61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Aptos" panose="020B0004020202020204" pitchFamily="34" charset="0"/>
                <a:sym typeface="Arial"/>
              </a:rPr>
              <a:t>Experience Pathway</a:t>
            </a:r>
            <a:endParaRPr>
              <a:latin typeface="Aptos" panose="020B0004020202020204" pitchFamily="34" charset="0"/>
            </a:endParaRPr>
          </a:p>
        </p:txBody>
      </p:sp>
      <p:sp>
        <p:nvSpPr>
          <p:cNvPr id="620" name="Google Shape;620;p34"/>
          <p:cNvSpPr/>
          <p:nvPr/>
        </p:nvSpPr>
        <p:spPr>
          <a:xfrm>
            <a:off x="0" y="2828925"/>
            <a:ext cx="12192000" cy="4029074"/>
          </a:xfrm>
          <a:prstGeom prst="rect">
            <a:avLst/>
          </a:prstGeom>
          <a:solidFill>
            <a:srgbClr val="C5B0B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pic>
        <p:nvPicPr>
          <p:cNvPr id="621" name="Google Shape;621;p34"/>
          <p:cNvPicPr preferRelativeResize="0"/>
          <p:nvPr/>
        </p:nvPicPr>
        <p:blipFill rotWithShape="1">
          <a:blip r:embed="rId3">
            <a:alphaModFix/>
          </a:blip>
          <a:srcRect/>
          <a:stretch/>
        </p:blipFill>
        <p:spPr>
          <a:xfrm>
            <a:off x="1861246" y="2958763"/>
            <a:ext cx="8469508" cy="3899237"/>
          </a:xfrm>
          <a:prstGeom prst="rect">
            <a:avLst/>
          </a:prstGeom>
          <a:noFill/>
          <a:ln>
            <a:noFill/>
          </a:ln>
        </p:spPr>
      </p:pic>
      <p:sp>
        <p:nvSpPr>
          <p:cNvPr id="622" name="Google Shape;622;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transition spd="slow" advTm="22618">
    <p:split orient="vert"/>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627"/>
        <p:cNvGrpSpPr/>
        <p:nvPr/>
      </p:nvGrpSpPr>
      <p:grpSpPr>
        <a:xfrm>
          <a:off x="0" y="0"/>
          <a:ext cx="0" cy="0"/>
          <a:chOff x="0" y="0"/>
          <a:chExt cx="0" cy="0"/>
        </a:xfrm>
      </p:grpSpPr>
      <p:sp>
        <p:nvSpPr>
          <p:cNvPr id="628" name="Google Shape;628;p35"/>
          <p:cNvSpPr/>
          <p:nvPr/>
        </p:nvSpPr>
        <p:spPr>
          <a:xfrm flipH="1">
            <a:off x="8378455" y="3163345"/>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C5B0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629" name="Google Shape;629;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All Individuals Must Meet Pathway Requirements</a:t>
            </a:r>
            <a:endParaRPr/>
          </a:p>
        </p:txBody>
      </p:sp>
      <p:sp>
        <p:nvSpPr>
          <p:cNvPr id="630" name="Google Shape;630;p35"/>
          <p:cNvSpPr/>
          <p:nvPr/>
        </p:nvSpPr>
        <p:spPr>
          <a:xfrm>
            <a:off x="4" y="3163346"/>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C5B0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grpSp>
        <p:nvGrpSpPr>
          <p:cNvPr id="631" name="Google Shape;631;p35"/>
          <p:cNvGrpSpPr/>
          <p:nvPr/>
        </p:nvGrpSpPr>
        <p:grpSpPr>
          <a:xfrm>
            <a:off x="2397268" y="1902366"/>
            <a:ext cx="6850976" cy="1699530"/>
            <a:chOff x="1313546" y="359"/>
            <a:chExt cx="6850976" cy="1699530"/>
          </a:xfrm>
        </p:grpSpPr>
        <p:sp>
          <p:nvSpPr>
            <p:cNvPr id="632" name="Google Shape;632;p35"/>
            <p:cNvSpPr/>
            <p:nvPr/>
          </p:nvSpPr>
          <p:spPr>
            <a:xfrm>
              <a:off x="1313546" y="359"/>
              <a:ext cx="2832550" cy="1699530"/>
            </a:xfrm>
            <a:prstGeom prst="roundRect">
              <a:avLst>
                <a:gd name="adj" fmla="val 16667"/>
              </a:avLst>
            </a:prstGeom>
            <a:solidFill>
              <a:srgbClr val="8A61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633" name="Google Shape;633;p35"/>
            <p:cNvSpPr txBox="1"/>
            <p:nvPr/>
          </p:nvSpPr>
          <p:spPr>
            <a:xfrm>
              <a:off x="1396510" y="83323"/>
              <a:ext cx="2666622" cy="1533602"/>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en-US" sz="2800">
                  <a:solidFill>
                    <a:schemeClr val="lt1"/>
                  </a:solidFill>
                  <a:latin typeface="Aptos" panose="020B0004020202020204" pitchFamily="34" charset="0"/>
                  <a:sym typeface="Arial"/>
                </a:rPr>
                <a:t>Sole Proprietors  </a:t>
              </a:r>
              <a:endParaRPr>
                <a:latin typeface="Aptos" panose="020B0004020202020204" pitchFamily="34" charset="0"/>
              </a:endParaRPr>
            </a:p>
          </p:txBody>
        </p:sp>
        <p:sp>
          <p:nvSpPr>
            <p:cNvPr id="634" name="Google Shape;634;p35"/>
            <p:cNvSpPr/>
            <p:nvPr/>
          </p:nvSpPr>
          <p:spPr>
            <a:xfrm>
              <a:off x="5331972" y="359"/>
              <a:ext cx="2832550" cy="1699530"/>
            </a:xfrm>
            <a:prstGeom prst="roundRect">
              <a:avLst>
                <a:gd name="adj" fmla="val 16667"/>
              </a:avLst>
            </a:prstGeom>
            <a:solidFill>
              <a:srgbClr val="8A61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635" name="Google Shape;635;p35"/>
            <p:cNvSpPr txBox="1"/>
            <p:nvPr/>
          </p:nvSpPr>
          <p:spPr>
            <a:xfrm>
              <a:off x="5414936" y="83323"/>
              <a:ext cx="2666622" cy="1533602"/>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en-US" sz="2800">
                  <a:solidFill>
                    <a:schemeClr val="lt1"/>
                  </a:solidFill>
                  <a:latin typeface="Aptos" panose="020B0004020202020204" pitchFamily="34" charset="0"/>
                  <a:sym typeface="Arial"/>
                </a:rPr>
                <a:t>Individuals within a Doula Group</a:t>
              </a:r>
              <a:endParaRPr>
                <a:latin typeface="Aptos" panose="020B0004020202020204" pitchFamily="34" charset="0"/>
              </a:endParaRPr>
            </a:p>
          </p:txBody>
        </p:sp>
      </p:grpSp>
      <p:grpSp>
        <p:nvGrpSpPr>
          <p:cNvPr id="636" name="Google Shape;636;p35" descr="Man with solid fill"/>
          <p:cNvGrpSpPr/>
          <p:nvPr/>
        </p:nvGrpSpPr>
        <p:grpSpPr>
          <a:xfrm>
            <a:off x="3380779" y="4004395"/>
            <a:ext cx="865532" cy="1770408"/>
            <a:chOff x="3380779" y="4004395"/>
            <a:chExt cx="865532" cy="1770408"/>
          </a:xfrm>
        </p:grpSpPr>
        <p:sp>
          <p:nvSpPr>
            <p:cNvPr id="637" name="Google Shape;637;p35"/>
            <p:cNvSpPr/>
            <p:nvPr/>
          </p:nvSpPr>
          <p:spPr>
            <a:xfrm>
              <a:off x="3656175" y="4004395"/>
              <a:ext cx="314739" cy="314739"/>
            </a:xfrm>
            <a:custGeom>
              <a:avLst/>
              <a:gdLst/>
              <a:ahLst/>
              <a:cxnLst/>
              <a:rect l="l" t="t" r="r" b="b"/>
              <a:pathLst>
                <a:path w="314739" h="314739" extrusionOk="0">
                  <a:moveTo>
                    <a:pt x="314739" y="157370"/>
                  </a:moveTo>
                  <a:cubicBezTo>
                    <a:pt x="314739" y="244282"/>
                    <a:pt x="244282" y="314739"/>
                    <a:pt x="157370" y="314739"/>
                  </a:cubicBezTo>
                  <a:cubicBezTo>
                    <a:pt x="70457" y="314739"/>
                    <a:pt x="0" y="244282"/>
                    <a:pt x="0" y="157370"/>
                  </a:cubicBezTo>
                  <a:cubicBezTo>
                    <a:pt x="0" y="70457"/>
                    <a:pt x="70457" y="0"/>
                    <a:pt x="157370" y="0"/>
                  </a:cubicBezTo>
                  <a:cubicBezTo>
                    <a:pt x="244282" y="0"/>
                    <a:pt x="314739" y="70457"/>
                    <a:pt x="314739" y="157370"/>
                  </a:cubicBezTo>
                  <a:close/>
                </a:path>
              </a:pathLst>
            </a:custGeom>
            <a:solidFill>
              <a:srgbClr val="6D3A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sp>
          <p:nvSpPr>
            <p:cNvPr id="638" name="Google Shape;638;p35"/>
            <p:cNvSpPr/>
            <p:nvPr/>
          </p:nvSpPr>
          <p:spPr>
            <a:xfrm>
              <a:off x="3380779" y="4358477"/>
              <a:ext cx="865532" cy="1416326"/>
            </a:xfrm>
            <a:custGeom>
              <a:avLst/>
              <a:gdLst/>
              <a:ahLst/>
              <a:cxnLst/>
              <a:rect l="l" t="t" r="r" b="b"/>
              <a:pathLst>
                <a:path w="865532" h="1416326" extrusionOk="0">
                  <a:moveTo>
                    <a:pt x="861599" y="613741"/>
                  </a:moveTo>
                  <a:lnTo>
                    <a:pt x="751440" y="145567"/>
                  </a:lnTo>
                  <a:cubicBezTo>
                    <a:pt x="747506" y="129830"/>
                    <a:pt x="739637" y="114093"/>
                    <a:pt x="727834" y="102290"/>
                  </a:cubicBezTo>
                  <a:cubicBezTo>
                    <a:pt x="680623" y="62948"/>
                    <a:pt x="625544" y="35408"/>
                    <a:pt x="562596" y="15737"/>
                  </a:cubicBezTo>
                  <a:cubicBezTo>
                    <a:pt x="519320" y="7868"/>
                    <a:pt x="476043" y="0"/>
                    <a:pt x="432766" y="0"/>
                  </a:cubicBezTo>
                  <a:cubicBezTo>
                    <a:pt x="389490" y="0"/>
                    <a:pt x="346213" y="7868"/>
                    <a:pt x="302936" y="19671"/>
                  </a:cubicBezTo>
                  <a:cubicBezTo>
                    <a:pt x="239989" y="35408"/>
                    <a:pt x="184909" y="66882"/>
                    <a:pt x="137698" y="106224"/>
                  </a:cubicBezTo>
                  <a:cubicBezTo>
                    <a:pt x="125896" y="118027"/>
                    <a:pt x="118027" y="133764"/>
                    <a:pt x="114093" y="149501"/>
                  </a:cubicBezTo>
                  <a:lnTo>
                    <a:pt x="3934" y="617676"/>
                  </a:lnTo>
                  <a:cubicBezTo>
                    <a:pt x="3934" y="621610"/>
                    <a:pt x="0" y="629478"/>
                    <a:pt x="0" y="637347"/>
                  </a:cubicBezTo>
                  <a:cubicBezTo>
                    <a:pt x="0" y="680623"/>
                    <a:pt x="35408" y="716032"/>
                    <a:pt x="78685" y="716032"/>
                  </a:cubicBezTo>
                  <a:cubicBezTo>
                    <a:pt x="114093" y="716032"/>
                    <a:pt x="145567" y="688492"/>
                    <a:pt x="153435" y="657018"/>
                  </a:cubicBezTo>
                  <a:lnTo>
                    <a:pt x="236054" y="314739"/>
                  </a:lnTo>
                  <a:lnTo>
                    <a:pt x="236054" y="1416326"/>
                  </a:lnTo>
                  <a:lnTo>
                    <a:pt x="393424" y="1416326"/>
                  </a:lnTo>
                  <a:lnTo>
                    <a:pt x="393424" y="708163"/>
                  </a:lnTo>
                  <a:lnTo>
                    <a:pt x="472109" y="708163"/>
                  </a:lnTo>
                  <a:lnTo>
                    <a:pt x="472109" y="1416326"/>
                  </a:lnTo>
                  <a:lnTo>
                    <a:pt x="629478" y="1416326"/>
                  </a:lnTo>
                  <a:lnTo>
                    <a:pt x="629478" y="310805"/>
                  </a:lnTo>
                  <a:lnTo>
                    <a:pt x="712097" y="653084"/>
                  </a:lnTo>
                  <a:cubicBezTo>
                    <a:pt x="719966" y="684558"/>
                    <a:pt x="751440" y="712097"/>
                    <a:pt x="786848" y="712097"/>
                  </a:cubicBezTo>
                  <a:cubicBezTo>
                    <a:pt x="830125" y="712097"/>
                    <a:pt x="865533" y="676689"/>
                    <a:pt x="865533" y="633413"/>
                  </a:cubicBezTo>
                  <a:cubicBezTo>
                    <a:pt x="865533" y="625544"/>
                    <a:pt x="861599" y="617676"/>
                    <a:pt x="861599" y="613741"/>
                  </a:cubicBezTo>
                  <a:close/>
                </a:path>
              </a:pathLst>
            </a:custGeom>
            <a:solidFill>
              <a:srgbClr val="6D3A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grpSp>
      <p:grpSp>
        <p:nvGrpSpPr>
          <p:cNvPr id="639" name="Google Shape;639;p35" descr="Group with solid fill"/>
          <p:cNvGrpSpPr/>
          <p:nvPr/>
        </p:nvGrpSpPr>
        <p:grpSpPr>
          <a:xfrm>
            <a:off x="6566986" y="4031981"/>
            <a:ext cx="2570188" cy="1715233"/>
            <a:chOff x="6566986" y="4031981"/>
            <a:chExt cx="2570188" cy="1715233"/>
          </a:xfrm>
        </p:grpSpPr>
        <p:sp>
          <p:nvSpPr>
            <p:cNvPr id="640" name="Google Shape;640;p35"/>
            <p:cNvSpPr/>
            <p:nvPr/>
          </p:nvSpPr>
          <p:spPr>
            <a:xfrm>
              <a:off x="8618200" y="4031981"/>
              <a:ext cx="306291" cy="306291"/>
            </a:xfrm>
            <a:custGeom>
              <a:avLst/>
              <a:gdLst/>
              <a:ahLst/>
              <a:cxnLst/>
              <a:rect l="l" t="t" r="r" b="b"/>
              <a:pathLst>
                <a:path w="306291" h="306291" extrusionOk="0">
                  <a:moveTo>
                    <a:pt x="306292" y="153146"/>
                  </a:moveTo>
                  <a:cubicBezTo>
                    <a:pt x="306292" y="237726"/>
                    <a:pt x="237726" y="306292"/>
                    <a:pt x="153146" y="306292"/>
                  </a:cubicBezTo>
                  <a:cubicBezTo>
                    <a:pt x="68566" y="306292"/>
                    <a:pt x="0" y="237726"/>
                    <a:pt x="0" y="153146"/>
                  </a:cubicBezTo>
                  <a:cubicBezTo>
                    <a:pt x="0" y="68566"/>
                    <a:pt x="68566" y="0"/>
                    <a:pt x="153146" y="0"/>
                  </a:cubicBezTo>
                  <a:cubicBezTo>
                    <a:pt x="237726" y="0"/>
                    <a:pt x="306292" y="68566"/>
                    <a:pt x="306292" y="153146"/>
                  </a:cubicBezTo>
                  <a:close/>
                </a:path>
              </a:pathLst>
            </a:custGeom>
            <a:solidFill>
              <a:srgbClr val="6D3A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sp>
          <p:nvSpPr>
            <p:cNvPr id="641" name="Google Shape;641;p35"/>
            <p:cNvSpPr/>
            <p:nvPr/>
          </p:nvSpPr>
          <p:spPr>
            <a:xfrm>
              <a:off x="6780450" y="4031981"/>
              <a:ext cx="306291" cy="306291"/>
            </a:xfrm>
            <a:custGeom>
              <a:avLst/>
              <a:gdLst/>
              <a:ahLst/>
              <a:cxnLst/>
              <a:rect l="l" t="t" r="r" b="b"/>
              <a:pathLst>
                <a:path w="306291" h="306291" extrusionOk="0">
                  <a:moveTo>
                    <a:pt x="306292" y="153146"/>
                  </a:moveTo>
                  <a:cubicBezTo>
                    <a:pt x="306292" y="237726"/>
                    <a:pt x="237726" y="306292"/>
                    <a:pt x="153146" y="306292"/>
                  </a:cubicBezTo>
                  <a:cubicBezTo>
                    <a:pt x="68566" y="306292"/>
                    <a:pt x="0" y="237726"/>
                    <a:pt x="0" y="153146"/>
                  </a:cubicBezTo>
                  <a:cubicBezTo>
                    <a:pt x="0" y="68566"/>
                    <a:pt x="68566" y="0"/>
                    <a:pt x="153146" y="0"/>
                  </a:cubicBezTo>
                  <a:cubicBezTo>
                    <a:pt x="237726" y="0"/>
                    <a:pt x="306292" y="68566"/>
                    <a:pt x="306292" y="153146"/>
                  </a:cubicBezTo>
                  <a:close/>
                </a:path>
              </a:pathLst>
            </a:custGeom>
            <a:solidFill>
              <a:srgbClr val="6D3A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sp>
          <p:nvSpPr>
            <p:cNvPr id="642" name="Google Shape;642;p35"/>
            <p:cNvSpPr/>
            <p:nvPr/>
          </p:nvSpPr>
          <p:spPr>
            <a:xfrm>
              <a:off x="8005617" y="4031981"/>
              <a:ext cx="306291" cy="306291"/>
            </a:xfrm>
            <a:custGeom>
              <a:avLst/>
              <a:gdLst/>
              <a:ahLst/>
              <a:cxnLst/>
              <a:rect l="l" t="t" r="r" b="b"/>
              <a:pathLst>
                <a:path w="306291" h="306291" extrusionOk="0">
                  <a:moveTo>
                    <a:pt x="306292" y="153146"/>
                  </a:moveTo>
                  <a:cubicBezTo>
                    <a:pt x="306292" y="237726"/>
                    <a:pt x="237726" y="306292"/>
                    <a:pt x="153146" y="306292"/>
                  </a:cubicBezTo>
                  <a:cubicBezTo>
                    <a:pt x="68566" y="306292"/>
                    <a:pt x="0" y="237726"/>
                    <a:pt x="0" y="153146"/>
                  </a:cubicBezTo>
                  <a:cubicBezTo>
                    <a:pt x="0" y="68566"/>
                    <a:pt x="68566" y="0"/>
                    <a:pt x="153146" y="0"/>
                  </a:cubicBezTo>
                  <a:cubicBezTo>
                    <a:pt x="237726" y="0"/>
                    <a:pt x="306292" y="68566"/>
                    <a:pt x="306292" y="153146"/>
                  </a:cubicBezTo>
                  <a:close/>
                </a:path>
              </a:pathLst>
            </a:custGeom>
            <a:solidFill>
              <a:srgbClr val="6D3A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sp>
          <p:nvSpPr>
            <p:cNvPr id="643" name="Google Shape;643;p35"/>
            <p:cNvSpPr/>
            <p:nvPr/>
          </p:nvSpPr>
          <p:spPr>
            <a:xfrm>
              <a:off x="7393033" y="4031981"/>
              <a:ext cx="306291" cy="306291"/>
            </a:xfrm>
            <a:custGeom>
              <a:avLst/>
              <a:gdLst/>
              <a:ahLst/>
              <a:cxnLst/>
              <a:rect l="l" t="t" r="r" b="b"/>
              <a:pathLst>
                <a:path w="306291" h="306291" extrusionOk="0">
                  <a:moveTo>
                    <a:pt x="306292" y="153146"/>
                  </a:moveTo>
                  <a:cubicBezTo>
                    <a:pt x="306292" y="237726"/>
                    <a:pt x="237726" y="306292"/>
                    <a:pt x="153146" y="306292"/>
                  </a:cubicBezTo>
                  <a:cubicBezTo>
                    <a:pt x="68566" y="306292"/>
                    <a:pt x="0" y="237726"/>
                    <a:pt x="0" y="153146"/>
                  </a:cubicBezTo>
                  <a:cubicBezTo>
                    <a:pt x="0" y="68566"/>
                    <a:pt x="68566" y="0"/>
                    <a:pt x="153146" y="0"/>
                  </a:cubicBezTo>
                  <a:cubicBezTo>
                    <a:pt x="237726" y="0"/>
                    <a:pt x="306292" y="68566"/>
                    <a:pt x="306292" y="153146"/>
                  </a:cubicBezTo>
                  <a:close/>
                </a:path>
              </a:pathLst>
            </a:custGeom>
            <a:solidFill>
              <a:srgbClr val="6D3A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sp>
          <p:nvSpPr>
            <p:cNvPr id="644" name="Google Shape;644;p35"/>
            <p:cNvSpPr/>
            <p:nvPr/>
          </p:nvSpPr>
          <p:spPr>
            <a:xfrm>
              <a:off x="6566986" y="4368902"/>
              <a:ext cx="2570188" cy="1378312"/>
            </a:xfrm>
            <a:custGeom>
              <a:avLst/>
              <a:gdLst/>
              <a:ahLst/>
              <a:cxnLst/>
              <a:rect l="l" t="t" r="r" b="b"/>
              <a:pathLst>
                <a:path w="2570188" h="1378312" extrusionOk="0">
                  <a:moveTo>
                    <a:pt x="2568848" y="566640"/>
                  </a:moveTo>
                  <a:lnTo>
                    <a:pt x="2470834" y="119454"/>
                  </a:lnTo>
                  <a:cubicBezTo>
                    <a:pt x="2467771" y="107202"/>
                    <a:pt x="2461645" y="94950"/>
                    <a:pt x="2449394" y="85762"/>
                  </a:cubicBezTo>
                  <a:cubicBezTo>
                    <a:pt x="2412639" y="58195"/>
                    <a:pt x="2372821" y="33692"/>
                    <a:pt x="2326877" y="21440"/>
                  </a:cubicBezTo>
                  <a:cubicBezTo>
                    <a:pt x="2287059" y="9189"/>
                    <a:pt x="2247241" y="0"/>
                    <a:pt x="2204360" y="0"/>
                  </a:cubicBezTo>
                  <a:cubicBezTo>
                    <a:pt x="2161479" y="0"/>
                    <a:pt x="2118598" y="6126"/>
                    <a:pt x="2081843" y="21440"/>
                  </a:cubicBezTo>
                  <a:cubicBezTo>
                    <a:pt x="2035900" y="36755"/>
                    <a:pt x="1996082" y="58195"/>
                    <a:pt x="1959327" y="85762"/>
                  </a:cubicBezTo>
                  <a:cubicBezTo>
                    <a:pt x="1947075" y="94950"/>
                    <a:pt x="1940949" y="107202"/>
                    <a:pt x="1937886" y="119454"/>
                  </a:cubicBezTo>
                  <a:lnTo>
                    <a:pt x="1898068" y="300166"/>
                  </a:lnTo>
                  <a:lnTo>
                    <a:pt x="1898068" y="300166"/>
                  </a:lnTo>
                  <a:lnTo>
                    <a:pt x="1858250" y="119454"/>
                  </a:lnTo>
                  <a:cubicBezTo>
                    <a:pt x="1855188" y="107202"/>
                    <a:pt x="1849062" y="94950"/>
                    <a:pt x="1836810" y="85762"/>
                  </a:cubicBezTo>
                  <a:cubicBezTo>
                    <a:pt x="1800055" y="58195"/>
                    <a:pt x="1760237" y="33692"/>
                    <a:pt x="1714293" y="21440"/>
                  </a:cubicBezTo>
                  <a:cubicBezTo>
                    <a:pt x="1674475" y="9189"/>
                    <a:pt x="1634658" y="0"/>
                    <a:pt x="1591777" y="0"/>
                  </a:cubicBezTo>
                  <a:cubicBezTo>
                    <a:pt x="1548896" y="0"/>
                    <a:pt x="1506015" y="6126"/>
                    <a:pt x="1469260" y="21440"/>
                  </a:cubicBezTo>
                  <a:cubicBezTo>
                    <a:pt x="1423316" y="36755"/>
                    <a:pt x="1383498" y="58195"/>
                    <a:pt x="1346743" y="85762"/>
                  </a:cubicBezTo>
                  <a:cubicBezTo>
                    <a:pt x="1334492" y="94950"/>
                    <a:pt x="1328366" y="107202"/>
                    <a:pt x="1325303" y="119454"/>
                  </a:cubicBezTo>
                  <a:lnTo>
                    <a:pt x="1285485" y="297103"/>
                  </a:lnTo>
                  <a:lnTo>
                    <a:pt x="1285485" y="300166"/>
                  </a:lnTo>
                  <a:lnTo>
                    <a:pt x="1245667" y="119454"/>
                  </a:lnTo>
                  <a:cubicBezTo>
                    <a:pt x="1242604" y="107202"/>
                    <a:pt x="1236478" y="94950"/>
                    <a:pt x="1224227" y="85762"/>
                  </a:cubicBezTo>
                  <a:cubicBezTo>
                    <a:pt x="1187471" y="58195"/>
                    <a:pt x="1147654" y="33692"/>
                    <a:pt x="1101710" y="21440"/>
                  </a:cubicBezTo>
                  <a:cubicBezTo>
                    <a:pt x="1061892" y="9189"/>
                    <a:pt x="1022074" y="0"/>
                    <a:pt x="979193" y="0"/>
                  </a:cubicBezTo>
                  <a:cubicBezTo>
                    <a:pt x="936312" y="0"/>
                    <a:pt x="893431" y="6126"/>
                    <a:pt x="856676" y="21440"/>
                  </a:cubicBezTo>
                  <a:cubicBezTo>
                    <a:pt x="810733" y="36755"/>
                    <a:pt x="770915" y="58195"/>
                    <a:pt x="734160" y="85762"/>
                  </a:cubicBezTo>
                  <a:cubicBezTo>
                    <a:pt x="721908" y="94950"/>
                    <a:pt x="715782" y="107202"/>
                    <a:pt x="712719" y="119454"/>
                  </a:cubicBezTo>
                  <a:lnTo>
                    <a:pt x="672901" y="297103"/>
                  </a:lnTo>
                  <a:lnTo>
                    <a:pt x="672901" y="297103"/>
                  </a:lnTo>
                  <a:lnTo>
                    <a:pt x="633083" y="119454"/>
                  </a:lnTo>
                  <a:cubicBezTo>
                    <a:pt x="630020" y="107202"/>
                    <a:pt x="623895" y="94950"/>
                    <a:pt x="611643" y="85762"/>
                  </a:cubicBezTo>
                  <a:cubicBezTo>
                    <a:pt x="574888" y="58195"/>
                    <a:pt x="535070" y="33692"/>
                    <a:pt x="489126" y="21440"/>
                  </a:cubicBezTo>
                  <a:cubicBezTo>
                    <a:pt x="449308" y="9189"/>
                    <a:pt x="409490" y="0"/>
                    <a:pt x="366610" y="0"/>
                  </a:cubicBezTo>
                  <a:cubicBezTo>
                    <a:pt x="323729" y="0"/>
                    <a:pt x="280848" y="6126"/>
                    <a:pt x="244093" y="21440"/>
                  </a:cubicBezTo>
                  <a:cubicBezTo>
                    <a:pt x="198149" y="36755"/>
                    <a:pt x="158331" y="58195"/>
                    <a:pt x="121576" y="85762"/>
                  </a:cubicBezTo>
                  <a:cubicBezTo>
                    <a:pt x="109324" y="94950"/>
                    <a:pt x="103199" y="107202"/>
                    <a:pt x="100136" y="119454"/>
                  </a:cubicBezTo>
                  <a:lnTo>
                    <a:pt x="2122" y="563577"/>
                  </a:lnTo>
                  <a:cubicBezTo>
                    <a:pt x="-7066" y="597269"/>
                    <a:pt x="14374" y="634024"/>
                    <a:pt x="51129" y="640150"/>
                  </a:cubicBezTo>
                  <a:cubicBezTo>
                    <a:pt x="54192" y="640150"/>
                    <a:pt x="57255" y="640150"/>
                    <a:pt x="60318" y="640150"/>
                  </a:cubicBezTo>
                  <a:cubicBezTo>
                    <a:pt x="87884" y="640150"/>
                    <a:pt x="112387" y="621772"/>
                    <a:pt x="121576" y="591143"/>
                  </a:cubicBezTo>
                  <a:lnTo>
                    <a:pt x="213464" y="183775"/>
                  </a:lnTo>
                  <a:lnTo>
                    <a:pt x="213464" y="401242"/>
                  </a:lnTo>
                  <a:lnTo>
                    <a:pt x="121576" y="857617"/>
                  </a:lnTo>
                  <a:lnTo>
                    <a:pt x="213464" y="857617"/>
                  </a:lnTo>
                  <a:lnTo>
                    <a:pt x="213464" y="1378313"/>
                  </a:lnTo>
                  <a:lnTo>
                    <a:pt x="335980" y="1378313"/>
                  </a:lnTo>
                  <a:lnTo>
                    <a:pt x="335980" y="857617"/>
                  </a:lnTo>
                  <a:lnTo>
                    <a:pt x="397239" y="857617"/>
                  </a:lnTo>
                  <a:lnTo>
                    <a:pt x="397239" y="1378313"/>
                  </a:lnTo>
                  <a:lnTo>
                    <a:pt x="519755" y="1378313"/>
                  </a:lnTo>
                  <a:lnTo>
                    <a:pt x="519755" y="857617"/>
                  </a:lnTo>
                  <a:lnTo>
                    <a:pt x="611643" y="857617"/>
                  </a:lnTo>
                  <a:lnTo>
                    <a:pt x="519755" y="401242"/>
                  </a:lnTo>
                  <a:lnTo>
                    <a:pt x="519755" y="183775"/>
                  </a:lnTo>
                  <a:lnTo>
                    <a:pt x="611643" y="594206"/>
                  </a:lnTo>
                  <a:cubicBezTo>
                    <a:pt x="617769" y="621772"/>
                    <a:pt x="642272" y="643213"/>
                    <a:pt x="669838" y="643213"/>
                  </a:cubicBezTo>
                  <a:lnTo>
                    <a:pt x="669838" y="643213"/>
                  </a:lnTo>
                  <a:cubicBezTo>
                    <a:pt x="697405" y="643213"/>
                    <a:pt x="721908" y="624835"/>
                    <a:pt x="728034" y="594206"/>
                  </a:cubicBezTo>
                  <a:lnTo>
                    <a:pt x="826047" y="183775"/>
                  </a:lnTo>
                  <a:lnTo>
                    <a:pt x="826047" y="673842"/>
                  </a:lnTo>
                  <a:lnTo>
                    <a:pt x="826047" y="1378313"/>
                  </a:lnTo>
                  <a:lnTo>
                    <a:pt x="948564" y="1378313"/>
                  </a:lnTo>
                  <a:lnTo>
                    <a:pt x="948564" y="673842"/>
                  </a:lnTo>
                  <a:lnTo>
                    <a:pt x="1009822" y="673842"/>
                  </a:lnTo>
                  <a:lnTo>
                    <a:pt x="1009822" y="1378313"/>
                  </a:lnTo>
                  <a:lnTo>
                    <a:pt x="1132339" y="1378313"/>
                  </a:lnTo>
                  <a:lnTo>
                    <a:pt x="1132339" y="673842"/>
                  </a:lnTo>
                  <a:lnTo>
                    <a:pt x="1132339" y="183775"/>
                  </a:lnTo>
                  <a:lnTo>
                    <a:pt x="1224227" y="594206"/>
                  </a:lnTo>
                  <a:cubicBezTo>
                    <a:pt x="1230352" y="621772"/>
                    <a:pt x="1254856" y="643213"/>
                    <a:pt x="1285485" y="643213"/>
                  </a:cubicBezTo>
                  <a:cubicBezTo>
                    <a:pt x="1285485" y="643213"/>
                    <a:pt x="1285485" y="643213"/>
                    <a:pt x="1285485" y="643213"/>
                  </a:cubicBezTo>
                  <a:lnTo>
                    <a:pt x="1285485" y="643213"/>
                  </a:lnTo>
                  <a:cubicBezTo>
                    <a:pt x="1313051" y="643213"/>
                    <a:pt x="1337555" y="624835"/>
                    <a:pt x="1343680" y="594206"/>
                  </a:cubicBezTo>
                  <a:lnTo>
                    <a:pt x="1438631" y="183775"/>
                  </a:lnTo>
                  <a:lnTo>
                    <a:pt x="1438631" y="404305"/>
                  </a:lnTo>
                  <a:lnTo>
                    <a:pt x="1346743" y="857617"/>
                  </a:lnTo>
                  <a:lnTo>
                    <a:pt x="1438631" y="857617"/>
                  </a:lnTo>
                  <a:lnTo>
                    <a:pt x="1438631" y="1378313"/>
                  </a:lnTo>
                  <a:lnTo>
                    <a:pt x="1561147" y="1378313"/>
                  </a:lnTo>
                  <a:lnTo>
                    <a:pt x="1561147" y="857617"/>
                  </a:lnTo>
                  <a:lnTo>
                    <a:pt x="1622406" y="857617"/>
                  </a:lnTo>
                  <a:lnTo>
                    <a:pt x="1622406" y="1378313"/>
                  </a:lnTo>
                  <a:lnTo>
                    <a:pt x="1744923" y="1378313"/>
                  </a:lnTo>
                  <a:lnTo>
                    <a:pt x="1744923" y="857617"/>
                  </a:lnTo>
                  <a:lnTo>
                    <a:pt x="1836810" y="857617"/>
                  </a:lnTo>
                  <a:lnTo>
                    <a:pt x="1744923" y="398179"/>
                  </a:lnTo>
                  <a:lnTo>
                    <a:pt x="1744923" y="183775"/>
                  </a:lnTo>
                  <a:lnTo>
                    <a:pt x="1836810" y="594206"/>
                  </a:lnTo>
                  <a:cubicBezTo>
                    <a:pt x="1842936" y="621772"/>
                    <a:pt x="1867439" y="643213"/>
                    <a:pt x="1898068" y="643213"/>
                  </a:cubicBezTo>
                  <a:cubicBezTo>
                    <a:pt x="1898068" y="643213"/>
                    <a:pt x="1898068" y="643213"/>
                    <a:pt x="1898068" y="643213"/>
                  </a:cubicBezTo>
                  <a:lnTo>
                    <a:pt x="1898068" y="643213"/>
                  </a:lnTo>
                  <a:cubicBezTo>
                    <a:pt x="1898068" y="643213"/>
                    <a:pt x="1898068" y="643213"/>
                    <a:pt x="1898068" y="643213"/>
                  </a:cubicBezTo>
                  <a:cubicBezTo>
                    <a:pt x="1925635" y="643213"/>
                    <a:pt x="1950138" y="624835"/>
                    <a:pt x="1959327" y="594206"/>
                  </a:cubicBezTo>
                  <a:lnTo>
                    <a:pt x="2051214" y="183775"/>
                  </a:lnTo>
                  <a:lnTo>
                    <a:pt x="2051214" y="673842"/>
                  </a:lnTo>
                  <a:lnTo>
                    <a:pt x="2051214" y="1378313"/>
                  </a:lnTo>
                  <a:lnTo>
                    <a:pt x="2173731" y="1378313"/>
                  </a:lnTo>
                  <a:lnTo>
                    <a:pt x="2173731" y="673842"/>
                  </a:lnTo>
                  <a:lnTo>
                    <a:pt x="2234989" y="673842"/>
                  </a:lnTo>
                  <a:lnTo>
                    <a:pt x="2234989" y="1378313"/>
                  </a:lnTo>
                  <a:lnTo>
                    <a:pt x="2357506" y="1378313"/>
                  </a:lnTo>
                  <a:lnTo>
                    <a:pt x="2357506" y="673842"/>
                  </a:lnTo>
                  <a:lnTo>
                    <a:pt x="2357506" y="183775"/>
                  </a:lnTo>
                  <a:lnTo>
                    <a:pt x="2449394" y="594206"/>
                  </a:lnTo>
                  <a:cubicBezTo>
                    <a:pt x="2455519" y="621772"/>
                    <a:pt x="2480023" y="643213"/>
                    <a:pt x="2510652" y="643213"/>
                  </a:cubicBezTo>
                  <a:cubicBezTo>
                    <a:pt x="2516778" y="643213"/>
                    <a:pt x="2525967" y="643213"/>
                    <a:pt x="2532092" y="640150"/>
                  </a:cubicBezTo>
                  <a:cubicBezTo>
                    <a:pt x="2559659" y="627898"/>
                    <a:pt x="2574973" y="597269"/>
                    <a:pt x="2568848" y="566640"/>
                  </a:cubicBezTo>
                  <a:close/>
                </a:path>
              </a:pathLst>
            </a:custGeom>
            <a:solidFill>
              <a:srgbClr val="6D3A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grpSp>
      <p:sp>
        <p:nvSpPr>
          <p:cNvPr id="645" name="Google Shape;645;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mc:AlternateContent xmlns:mc="http://schemas.openxmlformats.org/markup-compatibility/2006" xmlns:p14="http://schemas.microsoft.com/office/powerpoint/2010/main">
    <mc:Choice Requires="p14">
      <p:transition spd="slow" p14:dur="1500" advTm="8319">
        <p:push/>
      </p:transition>
    </mc:Choice>
    <mc:Fallback xmlns="">
      <p:transition spd="slow" advTm="8319">
        <p:push/>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650"/>
        <p:cNvGrpSpPr/>
        <p:nvPr/>
      </p:nvGrpSpPr>
      <p:grpSpPr>
        <a:xfrm>
          <a:off x="0" y="0"/>
          <a:ext cx="0" cy="0"/>
          <a:chOff x="0" y="0"/>
          <a:chExt cx="0" cy="0"/>
        </a:xfrm>
      </p:grpSpPr>
      <p:sp>
        <p:nvSpPr>
          <p:cNvPr id="651" name="Google Shape;651;p36"/>
          <p:cNvSpPr txBox="1">
            <a:spLocks noGrp="1"/>
          </p:cNvSpPr>
          <p:nvPr>
            <p:ph type="title"/>
          </p:nvPr>
        </p:nvSpPr>
        <p:spPr>
          <a:xfrm>
            <a:off x="2948804" y="0"/>
            <a:ext cx="6703825" cy="99628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Documentation Requirements</a:t>
            </a:r>
            <a:endParaRPr/>
          </a:p>
        </p:txBody>
      </p:sp>
      <p:sp>
        <p:nvSpPr>
          <p:cNvPr id="652" name="Google Shape;652;p36"/>
          <p:cNvSpPr/>
          <p:nvPr/>
        </p:nvSpPr>
        <p:spPr>
          <a:xfrm>
            <a:off x="4" y="3163346"/>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C5B0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653" name="Google Shape;653;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36</a:t>
            </a:fld>
            <a:endParaRPr/>
          </a:p>
        </p:txBody>
      </p:sp>
      <p:sp>
        <p:nvSpPr>
          <p:cNvPr id="654" name="Google Shape;654;p36"/>
          <p:cNvSpPr/>
          <p:nvPr/>
        </p:nvSpPr>
        <p:spPr>
          <a:xfrm rot="10800000" flipH="1">
            <a:off x="1239477" y="850180"/>
            <a:ext cx="9784080" cy="1805745"/>
          </a:xfrm>
          <a:prstGeom prst="roundRect">
            <a:avLst>
              <a:gd name="adj" fmla="val 9859"/>
            </a:avLst>
          </a:prstGeom>
          <a:solidFill>
            <a:srgbClr val="6D3A5D"/>
          </a:solidFill>
          <a:ln w="38100" cap="flat" cmpd="sng">
            <a:solidFill>
              <a:srgbClr val="6D3A5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655" name="Google Shape;655;p36"/>
          <p:cNvSpPr/>
          <p:nvPr/>
        </p:nvSpPr>
        <p:spPr>
          <a:xfrm>
            <a:off x="1214205" y="1484408"/>
            <a:ext cx="9839922" cy="1805745"/>
          </a:xfrm>
          <a:custGeom>
            <a:avLst/>
            <a:gdLst/>
            <a:ahLst/>
            <a:cxnLst/>
            <a:rect l="l" t="t" r="r" b="b"/>
            <a:pathLst>
              <a:path w="9839922" h="1805745" extrusionOk="0">
                <a:moveTo>
                  <a:pt x="0" y="0"/>
                </a:moveTo>
                <a:lnTo>
                  <a:pt x="9661895" y="0"/>
                </a:lnTo>
                <a:cubicBezTo>
                  <a:pt x="9735637" y="0"/>
                  <a:pt x="9798907" y="44835"/>
                  <a:pt x="9825933" y="108732"/>
                </a:cubicBezTo>
                <a:lnTo>
                  <a:pt x="9839922" y="178023"/>
                </a:lnTo>
                <a:lnTo>
                  <a:pt x="9839922" y="1627722"/>
                </a:lnTo>
                <a:lnTo>
                  <a:pt x="9825933" y="1697014"/>
                </a:lnTo>
                <a:cubicBezTo>
                  <a:pt x="9798907" y="1760910"/>
                  <a:pt x="9735637" y="1805745"/>
                  <a:pt x="9661895" y="1805745"/>
                </a:cubicBezTo>
                <a:lnTo>
                  <a:pt x="0" y="1805745"/>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656" name="Google Shape;656;p36"/>
          <p:cNvSpPr/>
          <p:nvPr/>
        </p:nvSpPr>
        <p:spPr>
          <a:xfrm>
            <a:off x="1214205" y="3269996"/>
            <a:ext cx="9839922" cy="1395286"/>
          </a:xfrm>
          <a:custGeom>
            <a:avLst/>
            <a:gdLst/>
            <a:ahLst/>
            <a:cxnLst/>
            <a:rect l="l" t="t" r="r" b="b"/>
            <a:pathLst>
              <a:path w="9839922" h="1364859" extrusionOk="0">
                <a:moveTo>
                  <a:pt x="0" y="0"/>
                </a:moveTo>
                <a:lnTo>
                  <a:pt x="9658546" y="0"/>
                </a:lnTo>
                <a:cubicBezTo>
                  <a:pt x="9758717" y="0"/>
                  <a:pt x="9839922" y="81205"/>
                  <a:pt x="9839922" y="181376"/>
                </a:cubicBezTo>
                <a:lnTo>
                  <a:pt x="9839922" y="1183483"/>
                </a:lnTo>
                <a:cubicBezTo>
                  <a:pt x="9839922" y="1283654"/>
                  <a:pt x="9758717" y="1364859"/>
                  <a:pt x="9658546" y="1364859"/>
                </a:cubicBezTo>
                <a:lnTo>
                  <a:pt x="0" y="1364859"/>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657" name="Google Shape;657;p36"/>
          <p:cNvSpPr/>
          <p:nvPr/>
        </p:nvSpPr>
        <p:spPr>
          <a:xfrm>
            <a:off x="1214205" y="4665281"/>
            <a:ext cx="9839922" cy="1805744"/>
          </a:xfrm>
          <a:custGeom>
            <a:avLst/>
            <a:gdLst/>
            <a:ahLst/>
            <a:cxnLst/>
            <a:rect l="l" t="t" r="r" b="b"/>
            <a:pathLst>
              <a:path w="9839922" h="1805744" extrusionOk="0">
                <a:moveTo>
                  <a:pt x="0" y="0"/>
                </a:moveTo>
                <a:lnTo>
                  <a:pt x="9669586" y="0"/>
                </a:lnTo>
                <a:cubicBezTo>
                  <a:pt x="9763660" y="0"/>
                  <a:pt x="9839922" y="76262"/>
                  <a:pt x="9839922" y="170336"/>
                </a:cubicBezTo>
                <a:lnTo>
                  <a:pt x="9839922" y="1635409"/>
                </a:lnTo>
                <a:cubicBezTo>
                  <a:pt x="9839922" y="1705965"/>
                  <a:pt x="9797025" y="1766501"/>
                  <a:pt x="9735889" y="1792359"/>
                </a:cubicBezTo>
                <a:lnTo>
                  <a:pt x="9669591" y="1805744"/>
                </a:lnTo>
                <a:lnTo>
                  <a:pt x="0" y="1805744"/>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658" name="Google Shape;658;p36"/>
          <p:cNvSpPr/>
          <p:nvPr/>
        </p:nvSpPr>
        <p:spPr>
          <a:xfrm rot="10800000" flipH="1">
            <a:off x="645588" y="3269995"/>
            <a:ext cx="10408539" cy="1385018"/>
          </a:xfrm>
          <a:prstGeom prst="roundRect">
            <a:avLst>
              <a:gd name="adj" fmla="val 13289"/>
            </a:avLst>
          </a:prstGeom>
          <a:noFill/>
          <a:ln w="38100" cap="flat" cmpd="sng">
            <a:solidFill>
              <a:srgbClr val="A0799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659" name="Google Shape;659;p36"/>
          <p:cNvSpPr/>
          <p:nvPr/>
        </p:nvSpPr>
        <p:spPr>
          <a:xfrm rot="10800000" flipH="1">
            <a:off x="645587" y="1486915"/>
            <a:ext cx="10408540" cy="1783080"/>
          </a:xfrm>
          <a:prstGeom prst="roundRect">
            <a:avLst>
              <a:gd name="adj" fmla="val 9859"/>
            </a:avLst>
          </a:prstGeom>
          <a:noFill/>
          <a:ln w="38100" cap="flat" cmpd="sng">
            <a:solidFill>
              <a:srgbClr val="A0799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660" name="Google Shape;660;p36"/>
          <p:cNvSpPr/>
          <p:nvPr/>
        </p:nvSpPr>
        <p:spPr>
          <a:xfrm>
            <a:off x="645588" y="4655013"/>
            <a:ext cx="10408539" cy="1805745"/>
          </a:xfrm>
          <a:prstGeom prst="roundRect">
            <a:avLst>
              <a:gd name="adj" fmla="val 9433"/>
            </a:avLst>
          </a:prstGeom>
          <a:noFill/>
          <a:ln w="38100" cap="flat" cmpd="sng">
            <a:solidFill>
              <a:srgbClr val="A0799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661" name="Google Shape;661;p36"/>
          <p:cNvSpPr/>
          <p:nvPr/>
        </p:nvSpPr>
        <p:spPr>
          <a:xfrm>
            <a:off x="645459" y="1484407"/>
            <a:ext cx="568618" cy="1805745"/>
          </a:xfrm>
          <a:custGeom>
            <a:avLst/>
            <a:gdLst/>
            <a:ahLst/>
            <a:cxnLst/>
            <a:rect l="l" t="t" r="r" b="b"/>
            <a:pathLst>
              <a:path w="568618" h="1805745" extrusionOk="0">
                <a:moveTo>
                  <a:pt x="178028" y="0"/>
                </a:moveTo>
                <a:lnTo>
                  <a:pt x="568618" y="0"/>
                </a:lnTo>
                <a:lnTo>
                  <a:pt x="568618" y="1805745"/>
                </a:lnTo>
                <a:lnTo>
                  <a:pt x="178028" y="1805745"/>
                </a:lnTo>
                <a:cubicBezTo>
                  <a:pt x="79706" y="1805745"/>
                  <a:pt x="0" y="1726039"/>
                  <a:pt x="0" y="1627717"/>
                </a:cubicBezTo>
                <a:lnTo>
                  <a:pt x="0" y="178028"/>
                </a:lnTo>
                <a:cubicBezTo>
                  <a:pt x="0" y="79706"/>
                  <a:pt x="79706" y="0"/>
                  <a:pt x="178028" y="0"/>
                </a:cubicBezTo>
                <a:close/>
              </a:path>
            </a:pathLst>
          </a:custGeom>
          <a:solidFill>
            <a:srgbClr val="A0799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662" name="Google Shape;662;p36"/>
          <p:cNvSpPr/>
          <p:nvPr/>
        </p:nvSpPr>
        <p:spPr>
          <a:xfrm>
            <a:off x="645458" y="3287720"/>
            <a:ext cx="568619" cy="1387450"/>
          </a:xfrm>
          <a:custGeom>
            <a:avLst/>
            <a:gdLst/>
            <a:ahLst/>
            <a:cxnLst/>
            <a:rect l="l" t="t" r="r" b="b"/>
            <a:pathLst>
              <a:path w="568619" h="1354590" extrusionOk="0">
                <a:moveTo>
                  <a:pt x="119503" y="0"/>
                </a:moveTo>
                <a:lnTo>
                  <a:pt x="568619" y="0"/>
                </a:lnTo>
                <a:lnTo>
                  <a:pt x="568619" y="1354590"/>
                </a:lnTo>
                <a:lnTo>
                  <a:pt x="177254" y="1354590"/>
                </a:lnTo>
                <a:lnTo>
                  <a:pt x="140711" y="1350906"/>
                </a:lnTo>
                <a:cubicBezTo>
                  <a:pt x="81675" y="1338826"/>
                  <a:pt x="33087" y="1298063"/>
                  <a:pt x="10142" y="1243815"/>
                </a:cubicBezTo>
                <a:lnTo>
                  <a:pt x="0" y="1193582"/>
                </a:lnTo>
                <a:lnTo>
                  <a:pt x="0" y="150741"/>
                </a:lnTo>
                <a:lnTo>
                  <a:pt x="10142" y="100508"/>
                </a:lnTo>
                <a:cubicBezTo>
                  <a:pt x="28498" y="57109"/>
                  <a:pt x="63266" y="22342"/>
                  <a:pt x="106664" y="3986"/>
                </a:cubicBezTo>
                <a:close/>
              </a:path>
            </a:pathLst>
          </a:custGeom>
          <a:solidFill>
            <a:srgbClr val="A0799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663" name="Google Shape;663;p36"/>
          <p:cNvSpPr/>
          <p:nvPr/>
        </p:nvSpPr>
        <p:spPr>
          <a:xfrm>
            <a:off x="645460" y="4664249"/>
            <a:ext cx="568617" cy="1805744"/>
          </a:xfrm>
          <a:custGeom>
            <a:avLst/>
            <a:gdLst/>
            <a:ahLst/>
            <a:cxnLst/>
            <a:rect l="l" t="t" r="r" b="b"/>
            <a:pathLst>
              <a:path w="568617" h="1805744" extrusionOk="0">
                <a:moveTo>
                  <a:pt x="170336" y="0"/>
                </a:moveTo>
                <a:lnTo>
                  <a:pt x="568617" y="0"/>
                </a:lnTo>
                <a:lnTo>
                  <a:pt x="568617" y="1805744"/>
                </a:lnTo>
                <a:lnTo>
                  <a:pt x="170331" y="1805744"/>
                </a:lnTo>
                <a:lnTo>
                  <a:pt x="104034" y="1792359"/>
                </a:lnTo>
                <a:cubicBezTo>
                  <a:pt x="42898" y="1766501"/>
                  <a:pt x="0" y="1705965"/>
                  <a:pt x="0" y="1635409"/>
                </a:cubicBezTo>
                <a:lnTo>
                  <a:pt x="0" y="170336"/>
                </a:lnTo>
                <a:cubicBezTo>
                  <a:pt x="0" y="76262"/>
                  <a:pt x="76262" y="0"/>
                  <a:pt x="170336" y="0"/>
                </a:cubicBezTo>
                <a:close/>
              </a:path>
            </a:pathLst>
          </a:custGeom>
          <a:solidFill>
            <a:srgbClr val="A0799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664" name="Google Shape;664;p36"/>
          <p:cNvSpPr txBox="1"/>
          <p:nvPr/>
        </p:nvSpPr>
        <p:spPr>
          <a:xfrm rot="-5400000">
            <a:off x="11302" y="2194715"/>
            <a:ext cx="1836930" cy="3539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700">
                <a:solidFill>
                  <a:schemeClr val="dk1"/>
                </a:solidFill>
                <a:latin typeface="Aptos" panose="020B0004020202020204" pitchFamily="34" charset="0"/>
                <a:sym typeface="Arial"/>
              </a:rPr>
              <a:t>ADMINISTRATIVE</a:t>
            </a:r>
            <a:endParaRPr>
              <a:latin typeface="Aptos" panose="020B0004020202020204" pitchFamily="34" charset="0"/>
            </a:endParaRPr>
          </a:p>
        </p:txBody>
      </p:sp>
      <p:sp>
        <p:nvSpPr>
          <p:cNvPr id="665" name="Google Shape;665;p36"/>
          <p:cNvSpPr txBox="1"/>
          <p:nvPr/>
        </p:nvSpPr>
        <p:spPr>
          <a:xfrm rot="-5400000">
            <a:off x="11302" y="5390149"/>
            <a:ext cx="1836930" cy="3539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700">
                <a:solidFill>
                  <a:schemeClr val="dk1"/>
                </a:solidFill>
                <a:latin typeface="Aptos" panose="020B0004020202020204" pitchFamily="34" charset="0"/>
                <a:sym typeface="Arial"/>
              </a:rPr>
              <a:t>PATHWAY </a:t>
            </a:r>
            <a:endParaRPr>
              <a:latin typeface="Aptos" panose="020B0004020202020204" pitchFamily="34" charset="0"/>
            </a:endParaRPr>
          </a:p>
        </p:txBody>
      </p:sp>
      <p:sp>
        <p:nvSpPr>
          <p:cNvPr id="666" name="Google Shape;666;p36"/>
          <p:cNvSpPr txBox="1"/>
          <p:nvPr/>
        </p:nvSpPr>
        <p:spPr>
          <a:xfrm rot="-5400000">
            <a:off x="229560" y="3667185"/>
            <a:ext cx="1400416" cy="61555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700">
                <a:solidFill>
                  <a:schemeClr val="dk1"/>
                </a:solidFill>
                <a:latin typeface="Aptos" panose="020B0004020202020204" pitchFamily="34" charset="0"/>
                <a:sym typeface="Arial"/>
              </a:rPr>
              <a:t>SHARED CRITERIA</a:t>
            </a:r>
            <a:endParaRPr>
              <a:latin typeface="Aptos" panose="020B0004020202020204" pitchFamily="34" charset="0"/>
            </a:endParaRPr>
          </a:p>
        </p:txBody>
      </p:sp>
      <p:graphicFrame>
        <p:nvGraphicFramePr>
          <p:cNvPr id="667" name="Google Shape;667;p36"/>
          <p:cNvGraphicFramePr/>
          <p:nvPr/>
        </p:nvGraphicFramePr>
        <p:xfrm>
          <a:off x="1214207" y="788425"/>
          <a:ext cx="9466500" cy="5663800"/>
        </p:xfrm>
        <a:graphic>
          <a:graphicData uri="http://schemas.openxmlformats.org/drawingml/2006/table">
            <a:tbl>
              <a:tblPr>
                <a:noFill/>
                <a:tableStyleId>{E6C58389-85C5-4C7D-B2AB-451E1EE4B55D}</a:tableStyleId>
              </a:tblPr>
              <a:tblGrid>
                <a:gridCol w="5733625">
                  <a:extLst>
                    <a:ext uri="{9D8B030D-6E8A-4147-A177-3AD203B41FA5}">
                      <a16:colId xmlns:a16="http://schemas.microsoft.com/office/drawing/2014/main" val="20000"/>
                    </a:ext>
                  </a:extLst>
                </a:gridCol>
                <a:gridCol w="1732475">
                  <a:extLst>
                    <a:ext uri="{9D8B030D-6E8A-4147-A177-3AD203B41FA5}">
                      <a16:colId xmlns:a16="http://schemas.microsoft.com/office/drawing/2014/main" val="20001"/>
                    </a:ext>
                  </a:extLst>
                </a:gridCol>
                <a:gridCol w="2000400">
                  <a:extLst>
                    <a:ext uri="{9D8B030D-6E8A-4147-A177-3AD203B41FA5}">
                      <a16:colId xmlns:a16="http://schemas.microsoft.com/office/drawing/2014/main" val="20002"/>
                    </a:ext>
                  </a:extLst>
                </a:gridCol>
              </a:tblGrid>
              <a:tr h="689950">
                <a:tc>
                  <a:txBody>
                    <a:bodyPr/>
                    <a:lstStyle/>
                    <a:p>
                      <a:pPr marL="0" marR="0" lvl="0" indent="0" algn="l" rtl="0">
                        <a:spcBef>
                          <a:spcPts val="0"/>
                        </a:spcBef>
                        <a:spcAft>
                          <a:spcPts val="0"/>
                        </a:spcAft>
                        <a:buNone/>
                      </a:pPr>
                      <a:endParaRPr sz="2000" b="1" i="0" u="none" strike="noStrike" cap="none">
                        <a:solidFill>
                          <a:schemeClr val="lt1"/>
                        </a:solidFill>
                        <a:latin typeface="Aptos" panose="020B0004020202020204" pitchFamily="34" charset="0"/>
                        <a:ea typeface="Arial"/>
                        <a:cs typeface="Arial"/>
                        <a:sym typeface="Arial"/>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1" i="0" u="none" strike="noStrike" cap="none">
                          <a:solidFill>
                            <a:schemeClr val="lt1"/>
                          </a:solidFill>
                          <a:latin typeface="Aptos" panose="020B0004020202020204" pitchFamily="34" charset="0"/>
                          <a:ea typeface="Arial"/>
                          <a:cs typeface="Arial"/>
                          <a:sym typeface="Arial"/>
                        </a:rPr>
                        <a:t>Certification Pathway</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1" i="0" u="none" strike="noStrike" cap="none">
                          <a:solidFill>
                            <a:schemeClr val="lt1"/>
                          </a:solidFill>
                          <a:latin typeface="Aptos" panose="020B0004020202020204" pitchFamily="34" charset="0"/>
                          <a:ea typeface="Arial"/>
                          <a:cs typeface="Arial"/>
                          <a:sym typeface="Arial"/>
                        </a:rPr>
                        <a:t>Experience Pathway</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Front of driver’s license/state ID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Back of driver's license/state ID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Copy of insurance policy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Voided check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W9 with Social Security Number</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5"/>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CPR card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6"/>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Doula Attestation Form</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7"/>
                  </a:ext>
                </a:extLst>
              </a:tr>
              <a:tr h="34330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Doula Code of Conduct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8"/>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Lawful Presence Affidavit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9"/>
                  </a:ext>
                </a:extLst>
              </a:tr>
              <a:tr h="351850">
                <a:tc>
                  <a:txBody>
                    <a:bodyPr/>
                    <a:lstStyle/>
                    <a:p>
                      <a:pPr marL="91440" marR="0" lvl="0" indent="0" algn="l" rtl="0">
                        <a:spcBef>
                          <a:spcPts val="0"/>
                        </a:spcBef>
                        <a:spcAft>
                          <a:spcPts val="0"/>
                        </a:spcAft>
                        <a:buNone/>
                      </a:pPr>
                      <a:r>
                        <a:rPr lang="en-US" sz="2000" b="0" i="0" u="none" strike="noStrike" cap="none">
                          <a:solidFill>
                            <a:schemeClr val="dk1"/>
                          </a:solidFill>
                          <a:latin typeface="Aptos" panose="020B0004020202020204" pitchFamily="34" charset="0"/>
                          <a:ea typeface="Arial"/>
                          <a:cs typeface="Arial"/>
                          <a:sym typeface="Arial"/>
                        </a:rPr>
                        <a:t>Doula certification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2000" b="0" i="0" u="none" strike="noStrike" cap="none">
                        <a:solidFill>
                          <a:srgbClr val="000000"/>
                        </a:solidFill>
                        <a:latin typeface="Aptos" panose="020B0004020202020204" pitchFamily="34" charset="0"/>
                        <a:ea typeface="Arial"/>
                        <a:cs typeface="Arial"/>
                        <a:sym typeface="Arial"/>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0"/>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Doula training certificate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2000" b="0" i="0" u="none" strike="noStrike" cap="none">
                        <a:solidFill>
                          <a:srgbClr val="000000"/>
                        </a:solidFill>
                        <a:latin typeface="Aptos" panose="020B0004020202020204" pitchFamily="34" charset="0"/>
                        <a:ea typeface="Arial"/>
                        <a:cs typeface="Arial"/>
                        <a:sym typeface="Arial"/>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1"/>
                  </a:ext>
                </a:extLst>
              </a:tr>
              <a:tr h="358400">
                <a:tc gridSpan="2">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Two letters of recommendation from previous clients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hMerge="1">
                  <a:txBody>
                    <a:bodyPr/>
                    <a:lstStyle/>
                    <a:p>
                      <a:endParaRPr lang="en-US"/>
                    </a:p>
                  </a:txBody>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2"/>
                  </a:ext>
                </a:extLst>
              </a:tr>
              <a:tr h="332125">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Letter of recommendation from colleague /doula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2000" b="0" i="0" u="none" strike="noStrike" cap="none">
                        <a:solidFill>
                          <a:srgbClr val="000000"/>
                        </a:solidFill>
                        <a:latin typeface="Aptos" panose="020B0004020202020204" pitchFamily="34" charset="0"/>
                        <a:ea typeface="Arial"/>
                        <a:cs typeface="Arial"/>
                        <a:sym typeface="Arial"/>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3"/>
                  </a:ext>
                </a:extLst>
              </a:tr>
              <a:tr h="421525">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Letter of recommendation from a clinical provider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2000" b="0" i="0" u="none" strike="noStrike" cap="none">
                        <a:solidFill>
                          <a:srgbClr val="000000"/>
                        </a:solidFill>
                        <a:latin typeface="Aptos" panose="020B0004020202020204" pitchFamily="34" charset="0"/>
                        <a:ea typeface="Arial"/>
                        <a:cs typeface="Arial"/>
                        <a:sym typeface="Arial"/>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advTm="29790">
        <p:push/>
      </p:transition>
    </mc:Choice>
    <mc:Fallback xmlns="">
      <p:transition spd="slow" advTm="29790">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5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58"/>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1"/>
                                          </p:stCondLst>
                                        </p:cTn>
                                        <p:tgtEl>
                                          <p:spTgt spid="65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60"/>
                                        </p:tgtEl>
                                        <p:attrNameLst>
                                          <p:attrName>style.visibility</p:attrName>
                                        </p:attrNameLst>
                                      </p:cBhvr>
                                      <p:to>
                                        <p:strVal val="visible"/>
                                      </p:to>
                                    </p:set>
                                  </p:childTnLst>
                                </p:cTn>
                              </p:par>
                              <p:par>
                                <p:cTn id="17" presetID="1" presetClass="exit" presetSubtype="0" fill="hold" nodeType="withEffect">
                                  <p:stCondLst>
                                    <p:cond delay="0"/>
                                  </p:stCondLst>
                                  <p:childTnLst>
                                    <p:set>
                                      <p:cBhvr>
                                        <p:cTn id="18" dur="1" fill="hold">
                                          <p:stCondLst>
                                            <p:cond delay="1"/>
                                          </p:stCondLst>
                                        </p:cTn>
                                        <p:tgtEl>
                                          <p:spTgt spid="65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672"/>
        <p:cNvGrpSpPr/>
        <p:nvPr/>
      </p:nvGrpSpPr>
      <p:grpSpPr>
        <a:xfrm>
          <a:off x="0" y="0"/>
          <a:ext cx="0" cy="0"/>
          <a:chOff x="0" y="0"/>
          <a:chExt cx="0" cy="0"/>
        </a:xfrm>
      </p:grpSpPr>
      <p:sp>
        <p:nvSpPr>
          <p:cNvPr id="673" name="Google Shape;673;p37"/>
          <p:cNvSpPr/>
          <p:nvPr/>
        </p:nvSpPr>
        <p:spPr>
          <a:xfrm flipH="1">
            <a:off x="8378455" y="3163345"/>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C5B0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674" name="Google Shape;674;p3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Certification Pathway</a:t>
            </a:r>
            <a:endParaRPr/>
          </a:p>
        </p:txBody>
      </p:sp>
      <p:sp>
        <p:nvSpPr>
          <p:cNvPr id="675" name="Google Shape;675;p37"/>
          <p:cNvSpPr/>
          <p:nvPr/>
        </p:nvSpPr>
        <p:spPr>
          <a:xfrm>
            <a:off x="4" y="3163346"/>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C5B0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grpSp>
        <p:nvGrpSpPr>
          <p:cNvPr id="676" name="Google Shape;676;p37"/>
          <p:cNvGrpSpPr/>
          <p:nvPr/>
        </p:nvGrpSpPr>
        <p:grpSpPr>
          <a:xfrm>
            <a:off x="2568556" y="1844668"/>
            <a:ext cx="6639132" cy="4109939"/>
            <a:chOff x="1358710" y="633"/>
            <a:chExt cx="6639132" cy="4109939"/>
          </a:xfrm>
        </p:grpSpPr>
        <p:sp>
          <p:nvSpPr>
            <p:cNvPr id="677" name="Google Shape;677;p37"/>
            <p:cNvSpPr/>
            <p:nvPr/>
          </p:nvSpPr>
          <p:spPr>
            <a:xfrm>
              <a:off x="1358710" y="633"/>
              <a:ext cx="3161491" cy="1896894"/>
            </a:xfrm>
            <a:prstGeom prst="roundRect">
              <a:avLst>
                <a:gd name="adj" fmla="val 16667"/>
              </a:avLst>
            </a:prstGeom>
            <a:solidFill>
              <a:srgbClr val="8A61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678" name="Google Shape;678;p37"/>
            <p:cNvSpPr txBox="1"/>
            <p:nvPr/>
          </p:nvSpPr>
          <p:spPr>
            <a:xfrm>
              <a:off x="1451309" y="93232"/>
              <a:ext cx="2976293" cy="1711696"/>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en-US" sz="2800">
                  <a:solidFill>
                    <a:schemeClr val="lt1"/>
                  </a:solidFill>
                  <a:latin typeface="Aptos" panose="020B0004020202020204" pitchFamily="34" charset="0"/>
                  <a:sym typeface="Arial"/>
                </a:rPr>
                <a:t>Training</a:t>
              </a:r>
              <a:endParaRPr>
                <a:latin typeface="Aptos" panose="020B0004020202020204" pitchFamily="34" charset="0"/>
              </a:endParaRPr>
            </a:p>
          </p:txBody>
        </p:sp>
        <p:sp>
          <p:nvSpPr>
            <p:cNvPr id="679" name="Google Shape;679;p37"/>
            <p:cNvSpPr/>
            <p:nvPr/>
          </p:nvSpPr>
          <p:spPr>
            <a:xfrm>
              <a:off x="4836351" y="633"/>
              <a:ext cx="3161491" cy="1896894"/>
            </a:xfrm>
            <a:prstGeom prst="roundRect">
              <a:avLst>
                <a:gd name="adj" fmla="val 16667"/>
              </a:avLst>
            </a:prstGeom>
            <a:solidFill>
              <a:srgbClr val="8A61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680" name="Google Shape;680;p37"/>
            <p:cNvSpPr txBox="1"/>
            <p:nvPr/>
          </p:nvSpPr>
          <p:spPr>
            <a:xfrm>
              <a:off x="4928950" y="93232"/>
              <a:ext cx="2976293" cy="1711696"/>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en-US" sz="2800">
                  <a:solidFill>
                    <a:schemeClr val="lt1"/>
                  </a:solidFill>
                  <a:latin typeface="Aptos" panose="020B0004020202020204" pitchFamily="34" charset="0"/>
                  <a:sym typeface="Arial"/>
                </a:rPr>
                <a:t>Birth Attendance</a:t>
              </a:r>
              <a:endParaRPr>
                <a:latin typeface="Aptos" panose="020B0004020202020204" pitchFamily="34" charset="0"/>
              </a:endParaRPr>
            </a:p>
          </p:txBody>
        </p:sp>
        <p:sp>
          <p:nvSpPr>
            <p:cNvPr id="681" name="Google Shape;681;p37"/>
            <p:cNvSpPr/>
            <p:nvPr/>
          </p:nvSpPr>
          <p:spPr>
            <a:xfrm>
              <a:off x="1358710" y="2213678"/>
              <a:ext cx="3161491" cy="1896894"/>
            </a:xfrm>
            <a:prstGeom prst="roundRect">
              <a:avLst>
                <a:gd name="adj" fmla="val 16667"/>
              </a:avLst>
            </a:prstGeom>
            <a:solidFill>
              <a:srgbClr val="8A61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682" name="Google Shape;682;p37"/>
            <p:cNvSpPr txBox="1"/>
            <p:nvPr/>
          </p:nvSpPr>
          <p:spPr>
            <a:xfrm>
              <a:off x="1451309" y="2306277"/>
              <a:ext cx="2976293" cy="1711696"/>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en-US" sz="2800">
                  <a:solidFill>
                    <a:schemeClr val="lt1"/>
                  </a:solidFill>
                  <a:latin typeface="Aptos" panose="020B0004020202020204" pitchFamily="34" charset="0"/>
                  <a:sym typeface="Arial"/>
                </a:rPr>
                <a:t>CPR Certificate</a:t>
              </a:r>
              <a:endParaRPr>
                <a:latin typeface="Aptos" panose="020B0004020202020204" pitchFamily="34" charset="0"/>
              </a:endParaRPr>
            </a:p>
          </p:txBody>
        </p:sp>
        <p:sp>
          <p:nvSpPr>
            <p:cNvPr id="683" name="Google Shape;683;p37"/>
            <p:cNvSpPr/>
            <p:nvPr/>
          </p:nvSpPr>
          <p:spPr>
            <a:xfrm>
              <a:off x="4836351" y="2213678"/>
              <a:ext cx="3161491" cy="1896894"/>
            </a:xfrm>
            <a:prstGeom prst="roundRect">
              <a:avLst>
                <a:gd name="adj" fmla="val 16667"/>
              </a:avLst>
            </a:prstGeom>
            <a:solidFill>
              <a:srgbClr val="8A61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684" name="Google Shape;684;p37"/>
            <p:cNvSpPr txBox="1"/>
            <p:nvPr/>
          </p:nvSpPr>
          <p:spPr>
            <a:xfrm>
              <a:off x="4928950" y="2306277"/>
              <a:ext cx="2976293" cy="1711696"/>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en-US" sz="2800">
                  <a:solidFill>
                    <a:schemeClr val="lt1"/>
                  </a:solidFill>
                  <a:latin typeface="Aptos" panose="020B0004020202020204" pitchFamily="34" charset="0"/>
                  <a:sym typeface="Arial"/>
                </a:rPr>
                <a:t>Code of Conduct</a:t>
              </a:r>
              <a:endParaRPr>
                <a:latin typeface="Aptos" panose="020B0004020202020204" pitchFamily="34" charset="0"/>
              </a:endParaRPr>
            </a:p>
          </p:txBody>
        </p:sp>
      </p:grpSp>
      <p:sp>
        <p:nvSpPr>
          <p:cNvPr id="685" name="Google Shape;685;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mc:AlternateContent xmlns:mc="http://schemas.openxmlformats.org/markup-compatibility/2006" xmlns:p14="http://schemas.microsoft.com/office/powerpoint/2010/main">
    <mc:Choice Requires="p14">
      <p:transition spd="slow" p14:dur="1500" advTm="7836">
        <p:push/>
      </p:transition>
    </mc:Choice>
    <mc:Fallback xmlns="">
      <p:transition spd="slow" advTm="7836">
        <p:push/>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690"/>
        <p:cNvGrpSpPr/>
        <p:nvPr/>
      </p:nvGrpSpPr>
      <p:grpSpPr>
        <a:xfrm>
          <a:off x="0" y="0"/>
          <a:ext cx="0" cy="0"/>
          <a:chOff x="0" y="0"/>
          <a:chExt cx="0" cy="0"/>
        </a:xfrm>
      </p:grpSpPr>
      <p:sp>
        <p:nvSpPr>
          <p:cNvPr id="691" name="Google Shape;691;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I Attest…</a:t>
            </a:r>
            <a:endParaRPr/>
          </a:p>
        </p:txBody>
      </p:sp>
      <p:sp>
        <p:nvSpPr>
          <p:cNvPr id="692" name="Google Shape;692;p38"/>
          <p:cNvSpPr/>
          <p:nvPr/>
        </p:nvSpPr>
        <p:spPr>
          <a:xfrm>
            <a:off x="563085" y="1812946"/>
            <a:ext cx="5398629" cy="161605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914400" marR="0" lvl="2" indent="0" algn="l" rtl="0">
              <a:spcBef>
                <a:spcPts val="0"/>
              </a:spcBef>
              <a:spcAft>
                <a:spcPts val="0"/>
              </a:spcAft>
              <a:buNone/>
            </a:pPr>
            <a:r>
              <a:rPr lang="en-US" sz="2400" b="0" i="0" u="none" strike="noStrike" cap="none">
                <a:solidFill>
                  <a:schemeClr val="dk1"/>
                </a:solidFill>
                <a:latin typeface="Aptos" panose="020B0004020202020204" pitchFamily="34" charset="0"/>
                <a:sym typeface="Arial"/>
              </a:rPr>
              <a:t>I have received training as a doula from one of the HCPF-approved training organizations</a:t>
            </a:r>
            <a:endParaRPr>
              <a:latin typeface="Aptos" panose="020B0004020202020204" pitchFamily="34" charset="0"/>
            </a:endParaRPr>
          </a:p>
        </p:txBody>
      </p:sp>
      <p:pic>
        <p:nvPicPr>
          <p:cNvPr id="693" name="Google Shape;693;p38" descr="Lightbulb with solid fill"/>
          <p:cNvPicPr preferRelativeResize="0"/>
          <p:nvPr/>
        </p:nvPicPr>
        <p:blipFill rotWithShape="1">
          <a:blip r:embed="rId3">
            <a:alphaModFix/>
          </a:blip>
          <a:srcRect/>
          <a:stretch/>
        </p:blipFill>
        <p:spPr>
          <a:xfrm>
            <a:off x="639287" y="2163771"/>
            <a:ext cx="914400" cy="914400"/>
          </a:xfrm>
          <a:prstGeom prst="rect">
            <a:avLst/>
          </a:prstGeom>
          <a:noFill/>
          <a:ln>
            <a:noFill/>
          </a:ln>
        </p:spPr>
      </p:pic>
      <p:sp>
        <p:nvSpPr>
          <p:cNvPr id="694" name="Google Shape;694;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41028"/>
    </mc:Choice>
    <mc:Fallback xmlns="">
      <p:transition spd="slow" advTm="41028"/>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699"/>
        <p:cNvGrpSpPr/>
        <p:nvPr/>
      </p:nvGrpSpPr>
      <p:grpSpPr>
        <a:xfrm>
          <a:off x="0" y="0"/>
          <a:ext cx="0" cy="0"/>
          <a:chOff x="0" y="0"/>
          <a:chExt cx="0" cy="0"/>
        </a:xfrm>
      </p:grpSpPr>
      <p:sp>
        <p:nvSpPr>
          <p:cNvPr id="700" name="Google Shape;700;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I Attest…</a:t>
            </a:r>
            <a:endParaRPr/>
          </a:p>
        </p:txBody>
      </p:sp>
      <p:sp>
        <p:nvSpPr>
          <p:cNvPr id="701" name="Google Shape;701;p39"/>
          <p:cNvSpPr/>
          <p:nvPr/>
        </p:nvSpPr>
        <p:spPr>
          <a:xfrm>
            <a:off x="6230283" y="1812945"/>
            <a:ext cx="5398629" cy="161605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914400" marR="0" lvl="2" indent="0" algn="l" rtl="0">
              <a:spcBef>
                <a:spcPts val="0"/>
              </a:spcBef>
              <a:spcAft>
                <a:spcPts val="0"/>
              </a:spcAft>
              <a:buNone/>
            </a:pPr>
            <a:r>
              <a:rPr lang="en-US" sz="2400" b="0" i="0" u="none" strike="noStrike" cap="none">
                <a:solidFill>
                  <a:schemeClr val="dk1"/>
                </a:solidFill>
                <a:latin typeface="Aptos" panose="020B0004020202020204" pitchFamily="34" charset="0"/>
                <a:sym typeface="Arial"/>
              </a:rPr>
              <a:t>I have attended at least </a:t>
            </a:r>
            <a:r>
              <a:rPr lang="en-US" sz="2400" b="1" i="0" u="none" strike="noStrike" cap="none">
                <a:solidFill>
                  <a:schemeClr val="dk1"/>
                </a:solidFill>
                <a:latin typeface="Aptos" panose="020B0004020202020204" pitchFamily="34" charset="0"/>
                <a:sym typeface="Arial"/>
              </a:rPr>
              <a:t>three</a:t>
            </a:r>
            <a:r>
              <a:rPr lang="en-US" sz="2400" b="0" i="0" u="none" strike="noStrike" cap="none">
                <a:solidFill>
                  <a:schemeClr val="dk1"/>
                </a:solidFill>
                <a:latin typeface="Aptos" panose="020B0004020202020204" pitchFamily="34" charset="0"/>
                <a:sym typeface="Arial"/>
              </a:rPr>
              <a:t> births within the last </a:t>
            </a:r>
            <a:r>
              <a:rPr lang="en-US" sz="2400" b="1" i="0" u="none" strike="noStrike" cap="none">
                <a:solidFill>
                  <a:schemeClr val="dk1"/>
                </a:solidFill>
                <a:latin typeface="Aptos" panose="020B0004020202020204" pitchFamily="34" charset="0"/>
                <a:sym typeface="Arial"/>
              </a:rPr>
              <a:t>five</a:t>
            </a:r>
            <a:r>
              <a:rPr lang="en-US" sz="2400" b="0" i="0" u="none" strike="noStrike" cap="none">
                <a:solidFill>
                  <a:schemeClr val="dk1"/>
                </a:solidFill>
                <a:latin typeface="Aptos" panose="020B0004020202020204" pitchFamily="34" charset="0"/>
                <a:sym typeface="Arial"/>
              </a:rPr>
              <a:t> years</a:t>
            </a:r>
            <a:endParaRPr>
              <a:latin typeface="Aptos" panose="020B0004020202020204" pitchFamily="34" charset="0"/>
            </a:endParaRPr>
          </a:p>
        </p:txBody>
      </p:sp>
      <p:pic>
        <p:nvPicPr>
          <p:cNvPr id="702" name="Google Shape;702;p39" descr="Baby with solid fill"/>
          <p:cNvPicPr preferRelativeResize="0"/>
          <p:nvPr/>
        </p:nvPicPr>
        <p:blipFill rotWithShape="1">
          <a:blip r:embed="rId3">
            <a:alphaModFix/>
          </a:blip>
          <a:srcRect/>
          <a:stretch/>
        </p:blipFill>
        <p:spPr>
          <a:xfrm>
            <a:off x="6767698" y="2535189"/>
            <a:ext cx="594839" cy="594839"/>
          </a:xfrm>
          <a:prstGeom prst="rect">
            <a:avLst/>
          </a:prstGeom>
          <a:noFill/>
          <a:ln>
            <a:noFill/>
          </a:ln>
        </p:spPr>
      </p:pic>
      <p:pic>
        <p:nvPicPr>
          <p:cNvPr id="703" name="Google Shape;703;p39" descr="Baby with solid fill"/>
          <p:cNvPicPr preferRelativeResize="0"/>
          <p:nvPr/>
        </p:nvPicPr>
        <p:blipFill rotWithShape="1">
          <a:blip r:embed="rId3">
            <a:alphaModFix/>
          </a:blip>
          <a:srcRect/>
          <a:stretch/>
        </p:blipFill>
        <p:spPr>
          <a:xfrm>
            <a:off x="6501175" y="2165326"/>
            <a:ext cx="594839" cy="594839"/>
          </a:xfrm>
          <a:prstGeom prst="rect">
            <a:avLst/>
          </a:prstGeom>
          <a:noFill/>
          <a:ln>
            <a:noFill/>
          </a:ln>
        </p:spPr>
      </p:pic>
      <p:pic>
        <p:nvPicPr>
          <p:cNvPr id="704" name="Google Shape;704;p39" descr="Baby with solid fill"/>
          <p:cNvPicPr preferRelativeResize="0"/>
          <p:nvPr/>
        </p:nvPicPr>
        <p:blipFill rotWithShape="1">
          <a:blip r:embed="rId3">
            <a:alphaModFix/>
          </a:blip>
          <a:srcRect/>
          <a:stretch/>
        </p:blipFill>
        <p:spPr>
          <a:xfrm>
            <a:off x="6232606" y="2520315"/>
            <a:ext cx="594839" cy="594839"/>
          </a:xfrm>
          <a:prstGeom prst="rect">
            <a:avLst/>
          </a:prstGeom>
          <a:noFill/>
          <a:ln>
            <a:noFill/>
          </a:ln>
        </p:spPr>
      </p:pic>
      <p:sp>
        <p:nvSpPr>
          <p:cNvPr id="705" name="Google Shape;705;p39"/>
          <p:cNvSpPr/>
          <p:nvPr/>
        </p:nvSpPr>
        <p:spPr>
          <a:xfrm>
            <a:off x="563085" y="1812946"/>
            <a:ext cx="5398629" cy="161605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914400" marR="0" lvl="2" indent="0" algn="l" rtl="0">
              <a:spcBef>
                <a:spcPts val="0"/>
              </a:spcBef>
              <a:spcAft>
                <a:spcPts val="0"/>
              </a:spcAft>
              <a:buNone/>
            </a:pPr>
            <a:r>
              <a:rPr lang="en-US" sz="2400" b="0" i="0" u="none" strike="noStrike" cap="none">
                <a:solidFill>
                  <a:srgbClr val="BFBFBF"/>
                </a:solidFill>
                <a:latin typeface="Aptos" panose="020B0004020202020204" pitchFamily="34" charset="0"/>
                <a:sym typeface="Arial"/>
              </a:rPr>
              <a:t>I have received training as a doula from one of the HCPF-approved training organizations</a:t>
            </a:r>
            <a:endParaRPr>
              <a:latin typeface="Aptos" panose="020B0004020202020204" pitchFamily="34" charset="0"/>
            </a:endParaRPr>
          </a:p>
        </p:txBody>
      </p:sp>
      <p:pic>
        <p:nvPicPr>
          <p:cNvPr id="706" name="Google Shape;706;p39" descr="Lightbulb with solid fill"/>
          <p:cNvPicPr preferRelativeResize="0"/>
          <p:nvPr/>
        </p:nvPicPr>
        <p:blipFill rotWithShape="1">
          <a:blip r:embed="rId4">
            <a:alphaModFix/>
          </a:blip>
          <a:srcRect/>
          <a:stretch/>
        </p:blipFill>
        <p:spPr>
          <a:xfrm>
            <a:off x="639287" y="2163771"/>
            <a:ext cx="914400" cy="914400"/>
          </a:xfrm>
          <a:prstGeom prst="rect">
            <a:avLst/>
          </a:prstGeom>
          <a:noFill/>
          <a:ln>
            <a:noFill/>
          </a:ln>
        </p:spPr>
      </p:pic>
      <p:sp>
        <p:nvSpPr>
          <p:cNvPr id="707" name="Google Shape;707;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39</a:t>
            </a:fld>
            <a:endParaRPr/>
          </a:p>
        </p:txBody>
      </p:sp>
    </p:spTree>
  </p:cSld>
  <p:clrMapOvr>
    <a:masterClrMapping/>
  </p:clrMapOvr>
  <p:transition advTm="15852">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19"/>
        <p:cNvGrpSpPr/>
        <p:nvPr/>
      </p:nvGrpSpPr>
      <p:grpSpPr>
        <a:xfrm>
          <a:off x="0" y="0"/>
          <a:ext cx="0" cy="0"/>
          <a:chOff x="0" y="0"/>
          <a:chExt cx="0" cy="0"/>
        </a:xfrm>
      </p:grpSpPr>
      <p:sp>
        <p:nvSpPr>
          <p:cNvPr id="120" name="Google Shape;120;p4"/>
          <p:cNvSpPr/>
          <p:nvPr/>
        </p:nvSpPr>
        <p:spPr>
          <a:xfrm>
            <a:off x="347770" y="2219627"/>
            <a:ext cx="3486975" cy="348697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21" name="Google Shape;121;p4"/>
          <p:cNvSpPr/>
          <p:nvPr/>
        </p:nvSpPr>
        <p:spPr>
          <a:xfrm>
            <a:off x="8243387" y="2136500"/>
            <a:ext cx="3486975" cy="348697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22" name="Google Shape;122;p4"/>
          <p:cNvSpPr txBox="1"/>
          <p:nvPr/>
        </p:nvSpPr>
        <p:spPr>
          <a:xfrm>
            <a:off x="877657" y="6137711"/>
            <a:ext cx="241935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dk1"/>
                </a:solidFill>
                <a:latin typeface="Aptos" panose="020B0004020202020204" pitchFamily="34" charset="0"/>
                <a:sym typeface="Arial"/>
              </a:rPr>
              <a:t>Prenatal</a:t>
            </a:r>
            <a:endParaRPr>
              <a:latin typeface="Aptos" panose="020B0004020202020204" pitchFamily="34" charset="0"/>
            </a:endParaRPr>
          </a:p>
        </p:txBody>
      </p:sp>
      <p:sp>
        <p:nvSpPr>
          <p:cNvPr id="123" name="Google Shape;123;p4"/>
          <p:cNvSpPr txBox="1"/>
          <p:nvPr/>
        </p:nvSpPr>
        <p:spPr>
          <a:xfrm>
            <a:off x="4710112" y="5032428"/>
            <a:ext cx="2771775"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dk1"/>
                </a:solidFill>
                <a:latin typeface="Aptos" panose="020B0004020202020204" pitchFamily="34" charset="0"/>
                <a:sym typeface="Arial"/>
              </a:rPr>
              <a:t>Labor &amp; Delivery</a:t>
            </a:r>
            <a:endParaRPr>
              <a:latin typeface="Aptos" panose="020B0004020202020204" pitchFamily="34" charset="0"/>
            </a:endParaRPr>
          </a:p>
        </p:txBody>
      </p:sp>
      <p:sp>
        <p:nvSpPr>
          <p:cNvPr id="124" name="Google Shape;124;p4"/>
          <p:cNvSpPr txBox="1"/>
          <p:nvPr/>
        </p:nvSpPr>
        <p:spPr>
          <a:xfrm>
            <a:off x="8595253" y="6137711"/>
            <a:ext cx="2771775"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dk1"/>
                </a:solidFill>
                <a:latin typeface="Aptos" panose="020B0004020202020204" pitchFamily="34" charset="0"/>
                <a:sym typeface="Arial"/>
              </a:rPr>
              <a:t>Postpartum</a:t>
            </a:r>
            <a:endParaRPr>
              <a:latin typeface="Aptos" panose="020B0004020202020204" pitchFamily="34" charset="0"/>
            </a:endParaRPr>
          </a:p>
        </p:txBody>
      </p:sp>
      <p:pic>
        <p:nvPicPr>
          <p:cNvPr id="125" name="Google Shape;125;p4"/>
          <p:cNvPicPr preferRelativeResize="0">
            <a:picLocks noGrp="1"/>
          </p:cNvPicPr>
          <p:nvPr>
            <p:ph type="body" idx="1"/>
          </p:nvPr>
        </p:nvPicPr>
        <p:blipFill rotWithShape="1">
          <a:blip r:embed="rId4">
            <a:alphaModFix/>
          </a:blip>
          <a:srcRect/>
          <a:stretch/>
        </p:blipFill>
        <p:spPr>
          <a:xfrm>
            <a:off x="118435" y="2320191"/>
            <a:ext cx="3947241" cy="3787471"/>
          </a:xfrm>
          <a:prstGeom prst="rect">
            <a:avLst/>
          </a:prstGeom>
          <a:noFill/>
          <a:ln>
            <a:noFill/>
          </a:ln>
        </p:spPr>
      </p:pic>
      <p:sp>
        <p:nvSpPr>
          <p:cNvPr id="126" name="Google Shape;126;p4"/>
          <p:cNvSpPr/>
          <p:nvPr/>
        </p:nvSpPr>
        <p:spPr>
          <a:xfrm>
            <a:off x="4398497" y="1323507"/>
            <a:ext cx="3486975" cy="348697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pic>
        <p:nvPicPr>
          <p:cNvPr id="127" name="Google Shape;127;p4"/>
          <p:cNvPicPr preferRelativeResize="0"/>
          <p:nvPr/>
        </p:nvPicPr>
        <p:blipFill rotWithShape="1">
          <a:blip r:embed="rId5">
            <a:alphaModFix/>
          </a:blip>
          <a:srcRect/>
          <a:stretch/>
        </p:blipFill>
        <p:spPr>
          <a:xfrm>
            <a:off x="4189574" y="1707116"/>
            <a:ext cx="3949831" cy="3119793"/>
          </a:xfrm>
          <a:prstGeom prst="rect">
            <a:avLst/>
          </a:prstGeom>
          <a:noFill/>
          <a:ln>
            <a:noFill/>
          </a:ln>
        </p:spPr>
      </p:pic>
      <p:pic>
        <p:nvPicPr>
          <p:cNvPr id="128" name="Google Shape;128;p4"/>
          <p:cNvPicPr preferRelativeResize="0"/>
          <p:nvPr/>
        </p:nvPicPr>
        <p:blipFill rotWithShape="1">
          <a:blip r:embed="rId6">
            <a:alphaModFix/>
          </a:blip>
          <a:srcRect/>
          <a:stretch/>
        </p:blipFill>
        <p:spPr>
          <a:xfrm>
            <a:off x="8091963" y="2810479"/>
            <a:ext cx="3733184" cy="2813365"/>
          </a:xfrm>
          <a:prstGeom prst="rect">
            <a:avLst/>
          </a:prstGeom>
          <a:noFill/>
          <a:ln>
            <a:noFill/>
          </a:ln>
        </p:spPr>
      </p:pic>
      <p:sp>
        <p:nvSpPr>
          <p:cNvPr id="129" name="Google Shape;129;p4"/>
          <p:cNvSpPr txBox="1">
            <a:spLocks noGrp="1"/>
          </p:cNvSpPr>
          <p:nvPr>
            <p:ph type="title"/>
          </p:nvPr>
        </p:nvSpPr>
        <p:spPr>
          <a:xfrm>
            <a:off x="838200" y="365125"/>
            <a:ext cx="1089216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Covered Doula Benefit in Health First Colorado  </a:t>
            </a:r>
            <a:endParaRPr/>
          </a:p>
        </p:txBody>
      </p:sp>
      <p:sp>
        <p:nvSpPr>
          <p:cNvPr id="130" name="Google Shape;130;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2118"/>
    </mc:Choice>
    <mc:Fallback xmlns="">
      <p:transition spd="slow" advTm="1211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5"/>
                                        </p:tgtEl>
                                        <p:attrNameLst>
                                          <p:attrName>style.visibility</p:attrName>
                                        </p:attrNameLst>
                                      </p:cBhvr>
                                      <p:to>
                                        <p:strVal val="visible"/>
                                      </p:to>
                                    </p:set>
                                    <p:animEffect transition="in" filter="fade">
                                      <p:cBhvr>
                                        <p:cTn id="7" dur="1000"/>
                                        <p:tgtEl>
                                          <p:spTgt spid="125"/>
                                        </p:tgtEl>
                                      </p:cBhvr>
                                    </p:animEffect>
                                  </p:childTnLst>
                                </p:cTn>
                              </p:par>
                              <p:par>
                                <p:cTn id="8" presetID="10" presetClass="entr" presetSubtype="0" fill="hold" nodeType="withEffect">
                                  <p:stCondLst>
                                    <p:cond delay="0"/>
                                  </p:stCondLst>
                                  <p:childTnLst>
                                    <p:set>
                                      <p:cBhvr>
                                        <p:cTn id="9" dur="1" fill="hold">
                                          <p:stCondLst>
                                            <p:cond delay="0"/>
                                          </p:stCondLst>
                                        </p:cTn>
                                        <p:tgtEl>
                                          <p:spTgt spid="122"/>
                                        </p:tgtEl>
                                        <p:attrNameLst>
                                          <p:attrName>style.visibility</p:attrName>
                                        </p:attrNameLst>
                                      </p:cBhvr>
                                      <p:to>
                                        <p:strVal val="visible"/>
                                      </p:to>
                                    </p:set>
                                    <p:animEffect transition="in" filter="fade">
                                      <p:cBhvr>
                                        <p:cTn id="10" dur="1000"/>
                                        <p:tgtEl>
                                          <p:spTgt spid="12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27"/>
                                        </p:tgtEl>
                                        <p:attrNameLst>
                                          <p:attrName>style.visibility</p:attrName>
                                        </p:attrNameLst>
                                      </p:cBhvr>
                                      <p:to>
                                        <p:strVal val="visible"/>
                                      </p:to>
                                    </p:set>
                                    <p:animEffect transition="in" filter="fade">
                                      <p:cBhvr>
                                        <p:cTn id="15" dur="1000"/>
                                        <p:tgtEl>
                                          <p:spTgt spid="127"/>
                                        </p:tgtEl>
                                      </p:cBhvr>
                                    </p:animEffect>
                                  </p:childTnLst>
                                </p:cTn>
                              </p:par>
                              <p:par>
                                <p:cTn id="16" presetID="10" presetClass="entr" presetSubtype="0" fill="hold" nodeType="withEffect">
                                  <p:stCondLst>
                                    <p:cond delay="0"/>
                                  </p:stCondLst>
                                  <p:childTnLst>
                                    <p:set>
                                      <p:cBhvr>
                                        <p:cTn id="17" dur="1" fill="hold">
                                          <p:stCondLst>
                                            <p:cond delay="0"/>
                                          </p:stCondLst>
                                        </p:cTn>
                                        <p:tgtEl>
                                          <p:spTgt spid="123"/>
                                        </p:tgtEl>
                                        <p:attrNameLst>
                                          <p:attrName>style.visibility</p:attrName>
                                        </p:attrNameLst>
                                      </p:cBhvr>
                                      <p:to>
                                        <p:strVal val="visible"/>
                                      </p:to>
                                    </p:set>
                                    <p:animEffect transition="in" filter="fade">
                                      <p:cBhvr>
                                        <p:cTn id="18" dur="1000"/>
                                        <p:tgtEl>
                                          <p:spTgt spid="12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28"/>
                                        </p:tgtEl>
                                        <p:attrNameLst>
                                          <p:attrName>style.visibility</p:attrName>
                                        </p:attrNameLst>
                                      </p:cBhvr>
                                      <p:to>
                                        <p:strVal val="visible"/>
                                      </p:to>
                                    </p:set>
                                    <p:animEffect transition="in" filter="fade">
                                      <p:cBhvr>
                                        <p:cTn id="23" dur="1000"/>
                                        <p:tgtEl>
                                          <p:spTgt spid="128"/>
                                        </p:tgtEl>
                                      </p:cBhvr>
                                    </p:animEffect>
                                  </p:childTnLst>
                                </p:cTn>
                              </p:par>
                              <p:par>
                                <p:cTn id="24" presetID="10" presetClass="entr" presetSubtype="0" fill="hold" nodeType="withEffect">
                                  <p:stCondLst>
                                    <p:cond delay="0"/>
                                  </p:stCondLst>
                                  <p:childTnLst>
                                    <p:set>
                                      <p:cBhvr>
                                        <p:cTn id="25" dur="1" fill="hold">
                                          <p:stCondLst>
                                            <p:cond delay="0"/>
                                          </p:stCondLst>
                                        </p:cTn>
                                        <p:tgtEl>
                                          <p:spTgt spid="124"/>
                                        </p:tgtEl>
                                        <p:attrNameLst>
                                          <p:attrName>style.visibility</p:attrName>
                                        </p:attrNameLst>
                                      </p:cBhvr>
                                      <p:to>
                                        <p:strVal val="visible"/>
                                      </p:to>
                                    </p:set>
                                    <p:animEffect transition="in" filter="fade">
                                      <p:cBhvr>
                                        <p:cTn id="26" dur="10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712"/>
        <p:cNvGrpSpPr/>
        <p:nvPr/>
      </p:nvGrpSpPr>
      <p:grpSpPr>
        <a:xfrm>
          <a:off x="0" y="0"/>
          <a:ext cx="0" cy="0"/>
          <a:chOff x="0" y="0"/>
          <a:chExt cx="0" cy="0"/>
        </a:xfrm>
      </p:grpSpPr>
      <p:sp>
        <p:nvSpPr>
          <p:cNvPr id="713" name="Google Shape;713;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I Attest…</a:t>
            </a:r>
            <a:endParaRPr/>
          </a:p>
        </p:txBody>
      </p:sp>
      <p:sp>
        <p:nvSpPr>
          <p:cNvPr id="714" name="Google Shape;714;p40"/>
          <p:cNvSpPr/>
          <p:nvPr/>
        </p:nvSpPr>
        <p:spPr>
          <a:xfrm>
            <a:off x="563086" y="3902057"/>
            <a:ext cx="5398629" cy="161605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914400" marR="0" lvl="2" indent="0" algn="l" rtl="0">
              <a:spcBef>
                <a:spcPts val="0"/>
              </a:spcBef>
              <a:spcAft>
                <a:spcPts val="0"/>
              </a:spcAft>
              <a:buNone/>
            </a:pPr>
            <a:r>
              <a:rPr lang="en-US" sz="2400" b="0" i="0" u="none" strike="noStrike" cap="none">
                <a:solidFill>
                  <a:schemeClr val="dk1"/>
                </a:solidFill>
                <a:latin typeface="Aptos" panose="020B0004020202020204" pitchFamily="34" charset="0"/>
                <a:sym typeface="Arial"/>
              </a:rPr>
              <a:t>I have current CPR training credentials</a:t>
            </a:r>
            <a:endParaRPr>
              <a:latin typeface="Aptos" panose="020B0004020202020204" pitchFamily="34" charset="0"/>
            </a:endParaRPr>
          </a:p>
        </p:txBody>
      </p:sp>
      <p:pic>
        <p:nvPicPr>
          <p:cNvPr id="715" name="Google Shape;715;p40" descr="Cpr with solid fill"/>
          <p:cNvPicPr preferRelativeResize="0"/>
          <p:nvPr/>
        </p:nvPicPr>
        <p:blipFill rotWithShape="1">
          <a:blip r:embed="rId3">
            <a:alphaModFix/>
          </a:blip>
          <a:srcRect/>
          <a:stretch/>
        </p:blipFill>
        <p:spPr>
          <a:xfrm>
            <a:off x="639287" y="4252882"/>
            <a:ext cx="914400" cy="914400"/>
          </a:xfrm>
          <a:prstGeom prst="rect">
            <a:avLst/>
          </a:prstGeom>
          <a:noFill/>
          <a:ln>
            <a:noFill/>
          </a:ln>
        </p:spPr>
      </p:pic>
      <p:sp>
        <p:nvSpPr>
          <p:cNvPr id="716" name="Google Shape;716;p40"/>
          <p:cNvSpPr/>
          <p:nvPr/>
        </p:nvSpPr>
        <p:spPr>
          <a:xfrm>
            <a:off x="563086" y="1812946"/>
            <a:ext cx="5398629" cy="161605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914400" marR="0" lvl="2" indent="0" algn="l" rtl="0">
              <a:spcBef>
                <a:spcPts val="0"/>
              </a:spcBef>
              <a:spcAft>
                <a:spcPts val="0"/>
              </a:spcAft>
              <a:buNone/>
            </a:pPr>
            <a:r>
              <a:rPr lang="en-US" sz="2400" b="0" i="0" u="none" strike="noStrike" cap="none">
                <a:solidFill>
                  <a:srgbClr val="BFBFBF"/>
                </a:solidFill>
                <a:latin typeface="Aptos" panose="020B0004020202020204" pitchFamily="34" charset="0"/>
                <a:sym typeface="Arial"/>
              </a:rPr>
              <a:t>I have received training as a doula from one of the HCPF-approved training organizations</a:t>
            </a:r>
            <a:endParaRPr>
              <a:latin typeface="Aptos" panose="020B0004020202020204" pitchFamily="34" charset="0"/>
            </a:endParaRPr>
          </a:p>
        </p:txBody>
      </p:sp>
      <p:sp>
        <p:nvSpPr>
          <p:cNvPr id="717" name="Google Shape;717;p40"/>
          <p:cNvSpPr/>
          <p:nvPr/>
        </p:nvSpPr>
        <p:spPr>
          <a:xfrm>
            <a:off x="6230285" y="1812945"/>
            <a:ext cx="5398628" cy="161605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914400" marR="0" lvl="2" indent="0" algn="l" rtl="0">
              <a:spcBef>
                <a:spcPts val="0"/>
              </a:spcBef>
              <a:spcAft>
                <a:spcPts val="0"/>
              </a:spcAft>
              <a:buNone/>
            </a:pPr>
            <a:r>
              <a:rPr lang="en-US" sz="2400" b="0" i="0" u="none" strike="noStrike" cap="none">
                <a:solidFill>
                  <a:srgbClr val="BFBFBF"/>
                </a:solidFill>
                <a:latin typeface="Aptos" panose="020B0004020202020204" pitchFamily="34" charset="0"/>
                <a:sym typeface="Arial"/>
              </a:rPr>
              <a:t>I have attended at least </a:t>
            </a:r>
            <a:r>
              <a:rPr lang="en-US" sz="2400" b="1" i="0" u="none" strike="noStrike" cap="none">
                <a:solidFill>
                  <a:srgbClr val="BFBFBF"/>
                </a:solidFill>
                <a:latin typeface="Aptos" panose="020B0004020202020204" pitchFamily="34" charset="0"/>
                <a:sym typeface="Arial"/>
              </a:rPr>
              <a:t>three</a:t>
            </a:r>
            <a:r>
              <a:rPr lang="en-US" sz="2400" b="0" i="0" u="none" strike="noStrike" cap="none">
                <a:solidFill>
                  <a:srgbClr val="BFBFBF"/>
                </a:solidFill>
                <a:latin typeface="Aptos" panose="020B0004020202020204" pitchFamily="34" charset="0"/>
                <a:sym typeface="Arial"/>
              </a:rPr>
              <a:t> births within the last </a:t>
            </a:r>
            <a:r>
              <a:rPr lang="en-US" sz="2400" b="1" i="0" u="none" strike="noStrike" cap="none">
                <a:solidFill>
                  <a:srgbClr val="BFBFBF"/>
                </a:solidFill>
                <a:latin typeface="Aptos" panose="020B0004020202020204" pitchFamily="34" charset="0"/>
                <a:sym typeface="Arial"/>
              </a:rPr>
              <a:t>five</a:t>
            </a:r>
            <a:r>
              <a:rPr lang="en-US" sz="2400" b="0" i="0" u="none" strike="noStrike" cap="none">
                <a:solidFill>
                  <a:srgbClr val="BFBFBF"/>
                </a:solidFill>
                <a:latin typeface="Aptos" panose="020B0004020202020204" pitchFamily="34" charset="0"/>
                <a:sym typeface="Arial"/>
              </a:rPr>
              <a:t> years</a:t>
            </a:r>
            <a:endParaRPr>
              <a:latin typeface="Aptos" panose="020B0004020202020204" pitchFamily="34" charset="0"/>
            </a:endParaRPr>
          </a:p>
        </p:txBody>
      </p:sp>
      <p:pic>
        <p:nvPicPr>
          <p:cNvPr id="718" name="Google Shape;718;p40" descr="Baby with solid fill"/>
          <p:cNvPicPr preferRelativeResize="0"/>
          <p:nvPr/>
        </p:nvPicPr>
        <p:blipFill rotWithShape="1">
          <a:blip r:embed="rId4">
            <a:alphaModFix/>
          </a:blip>
          <a:srcRect/>
          <a:stretch/>
        </p:blipFill>
        <p:spPr>
          <a:xfrm>
            <a:off x="6498854" y="2165339"/>
            <a:ext cx="594839" cy="594839"/>
          </a:xfrm>
          <a:prstGeom prst="rect">
            <a:avLst/>
          </a:prstGeom>
          <a:noFill/>
          <a:ln>
            <a:noFill/>
          </a:ln>
        </p:spPr>
      </p:pic>
      <p:pic>
        <p:nvPicPr>
          <p:cNvPr id="719" name="Google Shape;719;p40" descr="Baby with solid fill"/>
          <p:cNvPicPr preferRelativeResize="0"/>
          <p:nvPr/>
        </p:nvPicPr>
        <p:blipFill rotWithShape="1">
          <a:blip r:embed="rId4">
            <a:alphaModFix/>
          </a:blip>
          <a:srcRect/>
          <a:stretch/>
        </p:blipFill>
        <p:spPr>
          <a:xfrm>
            <a:off x="6765377" y="2535202"/>
            <a:ext cx="594839" cy="594839"/>
          </a:xfrm>
          <a:prstGeom prst="rect">
            <a:avLst/>
          </a:prstGeom>
          <a:noFill/>
          <a:ln>
            <a:noFill/>
          </a:ln>
        </p:spPr>
      </p:pic>
      <p:pic>
        <p:nvPicPr>
          <p:cNvPr id="720" name="Google Shape;720;p40" descr="Baby with solid fill"/>
          <p:cNvPicPr preferRelativeResize="0"/>
          <p:nvPr/>
        </p:nvPicPr>
        <p:blipFill rotWithShape="1">
          <a:blip r:embed="rId4">
            <a:alphaModFix/>
          </a:blip>
          <a:srcRect/>
          <a:stretch/>
        </p:blipFill>
        <p:spPr>
          <a:xfrm>
            <a:off x="6230285" y="2520328"/>
            <a:ext cx="594839" cy="594839"/>
          </a:xfrm>
          <a:prstGeom prst="rect">
            <a:avLst/>
          </a:prstGeom>
          <a:noFill/>
          <a:ln>
            <a:noFill/>
          </a:ln>
        </p:spPr>
      </p:pic>
      <p:pic>
        <p:nvPicPr>
          <p:cNvPr id="721" name="Google Shape;721;p40" descr="Lightbulb with solid fill"/>
          <p:cNvPicPr preferRelativeResize="0"/>
          <p:nvPr/>
        </p:nvPicPr>
        <p:blipFill rotWithShape="1">
          <a:blip r:embed="rId5">
            <a:alphaModFix/>
          </a:blip>
          <a:srcRect/>
          <a:stretch/>
        </p:blipFill>
        <p:spPr>
          <a:xfrm>
            <a:off x="639287" y="2163771"/>
            <a:ext cx="914400" cy="914400"/>
          </a:xfrm>
          <a:prstGeom prst="rect">
            <a:avLst/>
          </a:prstGeom>
          <a:noFill/>
          <a:ln>
            <a:noFill/>
          </a:ln>
        </p:spPr>
      </p:pic>
      <p:sp>
        <p:nvSpPr>
          <p:cNvPr id="722" name="Google Shape;722;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37975"/>
    </mc:Choice>
    <mc:Fallback xmlns="">
      <p:transition spd="slow" advTm="37975"/>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727"/>
        <p:cNvGrpSpPr/>
        <p:nvPr/>
      </p:nvGrpSpPr>
      <p:grpSpPr>
        <a:xfrm>
          <a:off x="0" y="0"/>
          <a:ext cx="0" cy="0"/>
          <a:chOff x="0" y="0"/>
          <a:chExt cx="0" cy="0"/>
        </a:xfrm>
      </p:grpSpPr>
      <p:sp>
        <p:nvSpPr>
          <p:cNvPr id="728" name="Google Shape;728;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I Attest…</a:t>
            </a:r>
            <a:endParaRPr/>
          </a:p>
        </p:txBody>
      </p:sp>
      <p:sp>
        <p:nvSpPr>
          <p:cNvPr id="729" name="Google Shape;729;p41"/>
          <p:cNvSpPr/>
          <p:nvPr/>
        </p:nvSpPr>
        <p:spPr>
          <a:xfrm>
            <a:off x="563086" y="1812946"/>
            <a:ext cx="5398629" cy="161605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914400" marR="0" lvl="2" indent="0" algn="l" rtl="0">
              <a:spcBef>
                <a:spcPts val="0"/>
              </a:spcBef>
              <a:spcAft>
                <a:spcPts val="0"/>
              </a:spcAft>
              <a:buNone/>
            </a:pPr>
            <a:r>
              <a:rPr lang="en-US" sz="2400" b="0" i="0" u="none" strike="noStrike" cap="none">
                <a:solidFill>
                  <a:srgbClr val="BFBFBF"/>
                </a:solidFill>
                <a:latin typeface="Aptos" panose="020B0004020202020204" pitchFamily="34" charset="0"/>
                <a:sym typeface="Arial"/>
              </a:rPr>
              <a:t>I have received training as a doula from one of the HCPF-approved training organizations</a:t>
            </a:r>
            <a:endParaRPr>
              <a:latin typeface="Aptos" panose="020B0004020202020204" pitchFamily="34" charset="0"/>
            </a:endParaRPr>
          </a:p>
        </p:txBody>
      </p:sp>
      <p:sp>
        <p:nvSpPr>
          <p:cNvPr id="730" name="Google Shape;730;p41"/>
          <p:cNvSpPr/>
          <p:nvPr/>
        </p:nvSpPr>
        <p:spPr>
          <a:xfrm>
            <a:off x="6230285" y="1812945"/>
            <a:ext cx="5398628" cy="161605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914400" marR="0" lvl="2" indent="0" algn="l" rtl="0">
              <a:spcBef>
                <a:spcPts val="0"/>
              </a:spcBef>
              <a:spcAft>
                <a:spcPts val="0"/>
              </a:spcAft>
              <a:buNone/>
            </a:pPr>
            <a:r>
              <a:rPr lang="en-US" sz="2400" b="0" i="0" u="none" strike="noStrike" cap="none">
                <a:solidFill>
                  <a:srgbClr val="BFBFBF"/>
                </a:solidFill>
                <a:latin typeface="Aptos" panose="020B0004020202020204" pitchFamily="34" charset="0"/>
                <a:sym typeface="Arial"/>
              </a:rPr>
              <a:t>I have attended at least </a:t>
            </a:r>
            <a:r>
              <a:rPr lang="en-US" sz="2400" b="1" i="0" u="none" strike="noStrike" cap="none">
                <a:solidFill>
                  <a:srgbClr val="BFBFBF"/>
                </a:solidFill>
                <a:latin typeface="Aptos" panose="020B0004020202020204" pitchFamily="34" charset="0"/>
                <a:sym typeface="Arial"/>
              </a:rPr>
              <a:t>three</a:t>
            </a:r>
            <a:r>
              <a:rPr lang="en-US" sz="2400" b="0" i="0" u="none" strike="noStrike" cap="none">
                <a:solidFill>
                  <a:srgbClr val="BFBFBF"/>
                </a:solidFill>
                <a:latin typeface="Aptos" panose="020B0004020202020204" pitchFamily="34" charset="0"/>
                <a:sym typeface="Arial"/>
              </a:rPr>
              <a:t> births within the last </a:t>
            </a:r>
            <a:r>
              <a:rPr lang="en-US" sz="2400" b="1" i="0" u="none" strike="noStrike" cap="none">
                <a:solidFill>
                  <a:srgbClr val="BFBFBF"/>
                </a:solidFill>
                <a:latin typeface="Aptos" panose="020B0004020202020204" pitchFamily="34" charset="0"/>
                <a:sym typeface="Arial"/>
              </a:rPr>
              <a:t>five</a:t>
            </a:r>
            <a:r>
              <a:rPr lang="en-US" sz="2400" b="0" i="0" u="none" strike="noStrike" cap="none">
                <a:solidFill>
                  <a:srgbClr val="BFBFBF"/>
                </a:solidFill>
                <a:latin typeface="Aptos" panose="020B0004020202020204" pitchFamily="34" charset="0"/>
                <a:sym typeface="Arial"/>
              </a:rPr>
              <a:t> years</a:t>
            </a:r>
            <a:endParaRPr>
              <a:latin typeface="Aptos" panose="020B0004020202020204" pitchFamily="34" charset="0"/>
            </a:endParaRPr>
          </a:p>
        </p:txBody>
      </p:sp>
      <p:sp>
        <p:nvSpPr>
          <p:cNvPr id="731" name="Google Shape;731;p41"/>
          <p:cNvSpPr/>
          <p:nvPr/>
        </p:nvSpPr>
        <p:spPr>
          <a:xfrm>
            <a:off x="563087" y="3902057"/>
            <a:ext cx="5398628" cy="161605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914400" marR="0" lvl="2" indent="0" algn="l" rtl="0">
              <a:spcBef>
                <a:spcPts val="0"/>
              </a:spcBef>
              <a:spcAft>
                <a:spcPts val="0"/>
              </a:spcAft>
              <a:buNone/>
            </a:pPr>
            <a:r>
              <a:rPr lang="en-US" sz="2400" b="0" i="0" u="none" strike="noStrike" cap="none">
                <a:solidFill>
                  <a:srgbClr val="BFBFBF"/>
                </a:solidFill>
                <a:latin typeface="Aptos" panose="020B0004020202020204" pitchFamily="34" charset="0"/>
                <a:sym typeface="Arial"/>
              </a:rPr>
              <a:t>I have current CPR training credentials</a:t>
            </a:r>
            <a:endParaRPr>
              <a:latin typeface="Aptos" panose="020B0004020202020204" pitchFamily="34" charset="0"/>
            </a:endParaRPr>
          </a:p>
        </p:txBody>
      </p:sp>
      <p:sp>
        <p:nvSpPr>
          <p:cNvPr id="732" name="Google Shape;732;p41"/>
          <p:cNvSpPr/>
          <p:nvPr/>
        </p:nvSpPr>
        <p:spPr>
          <a:xfrm>
            <a:off x="6230285" y="3902056"/>
            <a:ext cx="5398628" cy="161605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914400" marR="0" lvl="2" indent="0" algn="l" rtl="0">
              <a:spcBef>
                <a:spcPts val="0"/>
              </a:spcBef>
              <a:spcAft>
                <a:spcPts val="0"/>
              </a:spcAft>
              <a:buNone/>
            </a:pPr>
            <a:r>
              <a:rPr lang="en-US" sz="2400" b="0" i="0" u="none" strike="noStrike" cap="none">
                <a:solidFill>
                  <a:schemeClr val="dk1"/>
                </a:solidFill>
                <a:latin typeface="Aptos" panose="020B0004020202020204" pitchFamily="34" charset="0"/>
                <a:sym typeface="Arial"/>
              </a:rPr>
              <a:t>To follow the doula Code of Conduct</a:t>
            </a:r>
            <a:endParaRPr>
              <a:latin typeface="Aptos" panose="020B0004020202020204" pitchFamily="34" charset="0"/>
            </a:endParaRPr>
          </a:p>
        </p:txBody>
      </p:sp>
      <p:pic>
        <p:nvPicPr>
          <p:cNvPr id="733" name="Google Shape;733;p41" descr="Contract with solid fill"/>
          <p:cNvPicPr preferRelativeResize="0"/>
          <p:nvPr/>
        </p:nvPicPr>
        <p:blipFill rotWithShape="1">
          <a:blip r:embed="rId3">
            <a:alphaModFix/>
          </a:blip>
          <a:srcRect/>
          <a:stretch/>
        </p:blipFill>
        <p:spPr>
          <a:xfrm>
            <a:off x="6296960" y="4252882"/>
            <a:ext cx="914400" cy="914400"/>
          </a:xfrm>
          <a:prstGeom prst="rect">
            <a:avLst/>
          </a:prstGeom>
          <a:noFill/>
          <a:ln>
            <a:noFill/>
          </a:ln>
        </p:spPr>
      </p:pic>
      <p:pic>
        <p:nvPicPr>
          <p:cNvPr id="734" name="Google Shape;734;p41" descr="Cpr with solid fill"/>
          <p:cNvPicPr preferRelativeResize="0"/>
          <p:nvPr/>
        </p:nvPicPr>
        <p:blipFill rotWithShape="1">
          <a:blip r:embed="rId4">
            <a:alphaModFix/>
          </a:blip>
          <a:srcRect/>
          <a:stretch/>
        </p:blipFill>
        <p:spPr>
          <a:xfrm>
            <a:off x="639287" y="4252882"/>
            <a:ext cx="914400" cy="914400"/>
          </a:xfrm>
          <a:prstGeom prst="rect">
            <a:avLst/>
          </a:prstGeom>
          <a:noFill/>
          <a:ln>
            <a:noFill/>
          </a:ln>
        </p:spPr>
      </p:pic>
      <p:pic>
        <p:nvPicPr>
          <p:cNvPr id="735" name="Google Shape;735;p41" descr="Lightbulb with solid fill"/>
          <p:cNvPicPr preferRelativeResize="0"/>
          <p:nvPr/>
        </p:nvPicPr>
        <p:blipFill rotWithShape="1">
          <a:blip r:embed="rId5">
            <a:alphaModFix/>
          </a:blip>
          <a:srcRect/>
          <a:stretch/>
        </p:blipFill>
        <p:spPr>
          <a:xfrm>
            <a:off x="639287" y="2163771"/>
            <a:ext cx="914400" cy="914400"/>
          </a:xfrm>
          <a:prstGeom prst="rect">
            <a:avLst/>
          </a:prstGeom>
          <a:noFill/>
          <a:ln>
            <a:noFill/>
          </a:ln>
        </p:spPr>
      </p:pic>
      <p:pic>
        <p:nvPicPr>
          <p:cNvPr id="736" name="Google Shape;736;p41" descr="Baby with solid fill"/>
          <p:cNvPicPr preferRelativeResize="0"/>
          <p:nvPr/>
        </p:nvPicPr>
        <p:blipFill rotWithShape="1">
          <a:blip r:embed="rId6">
            <a:alphaModFix/>
          </a:blip>
          <a:srcRect/>
          <a:stretch/>
        </p:blipFill>
        <p:spPr>
          <a:xfrm>
            <a:off x="6498854" y="2165339"/>
            <a:ext cx="594839" cy="594839"/>
          </a:xfrm>
          <a:prstGeom prst="rect">
            <a:avLst/>
          </a:prstGeom>
          <a:noFill/>
          <a:ln>
            <a:noFill/>
          </a:ln>
        </p:spPr>
      </p:pic>
      <p:pic>
        <p:nvPicPr>
          <p:cNvPr id="737" name="Google Shape;737;p41" descr="Baby with solid fill"/>
          <p:cNvPicPr preferRelativeResize="0"/>
          <p:nvPr/>
        </p:nvPicPr>
        <p:blipFill rotWithShape="1">
          <a:blip r:embed="rId6">
            <a:alphaModFix/>
          </a:blip>
          <a:srcRect/>
          <a:stretch/>
        </p:blipFill>
        <p:spPr>
          <a:xfrm>
            <a:off x="6765377" y="2535202"/>
            <a:ext cx="594839" cy="594839"/>
          </a:xfrm>
          <a:prstGeom prst="rect">
            <a:avLst/>
          </a:prstGeom>
          <a:noFill/>
          <a:ln>
            <a:noFill/>
          </a:ln>
        </p:spPr>
      </p:pic>
      <p:pic>
        <p:nvPicPr>
          <p:cNvPr id="738" name="Google Shape;738;p41" descr="Baby with solid fill"/>
          <p:cNvPicPr preferRelativeResize="0"/>
          <p:nvPr/>
        </p:nvPicPr>
        <p:blipFill rotWithShape="1">
          <a:blip r:embed="rId6">
            <a:alphaModFix/>
          </a:blip>
          <a:srcRect/>
          <a:stretch/>
        </p:blipFill>
        <p:spPr>
          <a:xfrm>
            <a:off x="6230285" y="2520328"/>
            <a:ext cx="594839" cy="594839"/>
          </a:xfrm>
          <a:prstGeom prst="rect">
            <a:avLst/>
          </a:prstGeom>
          <a:noFill/>
          <a:ln>
            <a:noFill/>
          </a:ln>
        </p:spPr>
      </p:pic>
      <p:sp>
        <p:nvSpPr>
          <p:cNvPr id="739" name="Google Shape;739;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9690"/>
    </mc:Choice>
    <mc:Fallback xmlns="">
      <p:transition spd="slow" advTm="969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744"/>
        <p:cNvGrpSpPr/>
        <p:nvPr/>
      </p:nvGrpSpPr>
      <p:grpSpPr>
        <a:xfrm>
          <a:off x="0" y="0"/>
          <a:ext cx="0" cy="0"/>
          <a:chOff x="0" y="0"/>
          <a:chExt cx="0" cy="0"/>
        </a:xfrm>
      </p:grpSpPr>
      <p:sp>
        <p:nvSpPr>
          <p:cNvPr id="745" name="Google Shape;745;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757575"/>
              </a:buClr>
              <a:buSzPts val="1200"/>
              <a:buFont typeface="Arial"/>
              <a:buNone/>
            </a:pPr>
            <a:fld id="{00000000-1234-1234-1234-123412341234}" type="slidenum">
              <a:rPr lang="en-US" sz="1200" b="0" i="0" u="none" strike="noStrike" cap="none">
                <a:solidFill>
                  <a:srgbClr val="757575"/>
                </a:solidFill>
                <a:ea typeface="Arial"/>
                <a:sym typeface="Arial"/>
              </a:rPr>
              <a:t>42</a:t>
            </a:fld>
            <a:endParaRPr sz="1200" b="0" i="0" u="none" strike="noStrike" cap="none">
              <a:solidFill>
                <a:srgbClr val="757575"/>
              </a:solidFill>
              <a:ea typeface="Arial"/>
              <a:sym typeface="Arial"/>
            </a:endParaRPr>
          </a:p>
        </p:txBody>
      </p:sp>
      <p:pic>
        <p:nvPicPr>
          <p:cNvPr id="746" name="Google Shape;746;p42"/>
          <p:cNvPicPr preferRelativeResize="0"/>
          <p:nvPr/>
        </p:nvPicPr>
        <p:blipFill rotWithShape="1">
          <a:blip r:embed="rId4">
            <a:alphaModFix/>
          </a:blip>
          <a:srcRect/>
          <a:stretch/>
        </p:blipFill>
        <p:spPr>
          <a:xfrm>
            <a:off x="0" y="0"/>
            <a:ext cx="6128966" cy="6858000"/>
          </a:xfrm>
          <a:prstGeom prst="rect">
            <a:avLst/>
          </a:prstGeom>
          <a:noFill/>
          <a:ln>
            <a:noFill/>
          </a:ln>
        </p:spPr>
      </p:pic>
      <p:grpSp>
        <p:nvGrpSpPr>
          <p:cNvPr id="747" name="Google Shape;747;p42"/>
          <p:cNvGrpSpPr/>
          <p:nvPr/>
        </p:nvGrpSpPr>
        <p:grpSpPr>
          <a:xfrm>
            <a:off x="6613743" y="1169442"/>
            <a:ext cx="5078260" cy="463463"/>
            <a:chOff x="6275540" y="2455101"/>
            <a:chExt cx="5078260" cy="463463"/>
          </a:xfrm>
        </p:grpSpPr>
        <p:sp>
          <p:nvSpPr>
            <p:cNvPr id="748" name="Google Shape;748;p42"/>
            <p:cNvSpPr/>
            <p:nvPr/>
          </p:nvSpPr>
          <p:spPr>
            <a:xfrm>
              <a:off x="6275540" y="2455101"/>
              <a:ext cx="5078260" cy="46346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749" name="Google Shape;749;p42"/>
            <p:cNvSpPr txBox="1"/>
            <p:nvPr/>
          </p:nvSpPr>
          <p:spPr>
            <a:xfrm>
              <a:off x="6275540" y="2486777"/>
              <a:ext cx="5078260"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a:solidFill>
                    <a:schemeClr val="dk1"/>
                  </a:solidFill>
                  <a:latin typeface="Trebuchet MS"/>
                  <a:ea typeface="Trebuchet MS"/>
                  <a:cs typeface="Trebuchet MS"/>
                  <a:sym typeface="Trebuchet MS"/>
                </a:rPr>
                <a:t>Culturally competent and respectful care</a:t>
              </a:r>
              <a:endParaRPr>
                <a:latin typeface="Aptos" panose="020B0004020202020204" pitchFamily="34" charset="0"/>
              </a:endParaRPr>
            </a:p>
          </p:txBody>
        </p:sp>
      </p:grpSp>
      <p:grpSp>
        <p:nvGrpSpPr>
          <p:cNvPr id="750" name="Google Shape;750;p42"/>
          <p:cNvGrpSpPr/>
          <p:nvPr/>
        </p:nvGrpSpPr>
        <p:grpSpPr>
          <a:xfrm>
            <a:off x="6613743" y="2553222"/>
            <a:ext cx="5078260" cy="463463"/>
            <a:chOff x="6275540" y="2455101"/>
            <a:chExt cx="5078260" cy="463463"/>
          </a:xfrm>
        </p:grpSpPr>
        <p:sp>
          <p:nvSpPr>
            <p:cNvPr id="751" name="Google Shape;751;p42"/>
            <p:cNvSpPr/>
            <p:nvPr/>
          </p:nvSpPr>
          <p:spPr>
            <a:xfrm>
              <a:off x="6275540" y="2455101"/>
              <a:ext cx="5078260" cy="46346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752" name="Google Shape;752;p42"/>
            <p:cNvSpPr txBox="1"/>
            <p:nvPr/>
          </p:nvSpPr>
          <p:spPr>
            <a:xfrm>
              <a:off x="6275540" y="2486777"/>
              <a:ext cx="5078260"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Professional conduct</a:t>
              </a:r>
              <a:endParaRPr sz="2000">
                <a:solidFill>
                  <a:schemeClr val="dk1"/>
                </a:solidFill>
                <a:latin typeface="Trebuchet MS"/>
                <a:ea typeface="Trebuchet MS"/>
                <a:cs typeface="Trebuchet MS"/>
                <a:sym typeface="Trebuchet MS"/>
              </a:endParaRPr>
            </a:p>
          </p:txBody>
        </p:sp>
      </p:grpSp>
      <p:grpSp>
        <p:nvGrpSpPr>
          <p:cNvPr id="753" name="Google Shape;753;p42"/>
          <p:cNvGrpSpPr/>
          <p:nvPr/>
        </p:nvGrpSpPr>
        <p:grpSpPr>
          <a:xfrm>
            <a:off x="6613743" y="3937002"/>
            <a:ext cx="5078260" cy="463463"/>
            <a:chOff x="6275540" y="2455101"/>
            <a:chExt cx="5078260" cy="463463"/>
          </a:xfrm>
        </p:grpSpPr>
        <p:sp>
          <p:nvSpPr>
            <p:cNvPr id="754" name="Google Shape;754;p42"/>
            <p:cNvSpPr/>
            <p:nvPr/>
          </p:nvSpPr>
          <p:spPr>
            <a:xfrm>
              <a:off x="6275540" y="2455101"/>
              <a:ext cx="5078260" cy="46346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755" name="Google Shape;755;p42"/>
            <p:cNvSpPr txBox="1"/>
            <p:nvPr/>
          </p:nvSpPr>
          <p:spPr>
            <a:xfrm>
              <a:off x="6275540" y="2486777"/>
              <a:ext cx="5078260"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a:solidFill>
                    <a:schemeClr val="dk1"/>
                  </a:solidFill>
                  <a:latin typeface="Trebuchet MS"/>
                  <a:ea typeface="Trebuchet MS"/>
                  <a:cs typeface="Trebuchet MS"/>
                  <a:sym typeface="Trebuchet MS"/>
                </a:rPr>
                <a:t>Client privacy</a:t>
              </a:r>
              <a:endParaRPr>
                <a:latin typeface="Aptos" panose="020B0004020202020204" pitchFamily="34" charset="0"/>
              </a:endParaRPr>
            </a:p>
          </p:txBody>
        </p:sp>
      </p:grpSp>
      <p:grpSp>
        <p:nvGrpSpPr>
          <p:cNvPr id="756" name="Google Shape;756;p42"/>
          <p:cNvGrpSpPr/>
          <p:nvPr/>
        </p:nvGrpSpPr>
        <p:grpSpPr>
          <a:xfrm>
            <a:off x="6613743" y="5320781"/>
            <a:ext cx="5078260" cy="463463"/>
            <a:chOff x="6275540" y="2455101"/>
            <a:chExt cx="5078260" cy="463463"/>
          </a:xfrm>
        </p:grpSpPr>
        <p:sp>
          <p:nvSpPr>
            <p:cNvPr id="757" name="Google Shape;757;p42"/>
            <p:cNvSpPr/>
            <p:nvPr/>
          </p:nvSpPr>
          <p:spPr>
            <a:xfrm>
              <a:off x="6275540" y="2455101"/>
              <a:ext cx="5078260" cy="46346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758" name="Google Shape;758;p42"/>
            <p:cNvSpPr txBox="1"/>
            <p:nvPr/>
          </p:nvSpPr>
          <p:spPr>
            <a:xfrm>
              <a:off x="6275540" y="2486777"/>
              <a:ext cx="5078260"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a:solidFill>
                    <a:schemeClr val="dk1"/>
                  </a:solidFill>
                  <a:latin typeface="Trebuchet MS"/>
                  <a:ea typeface="Trebuchet MS"/>
                  <a:cs typeface="Trebuchet MS"/>
                  <a:sym typeface="Trebuchet MS"/>
                </a:rPr>
                <a:t>Continuing education</a:t>
              </a:r>
              <a:endParaRPr>
                <a:latin typeface="Aptos" panose="020B0004020202020204" pitchFamily="34" charset="0"/>
              </a:endParaRPr>
            </a:p>
          </p:txBody>
        </p:sp>
      </p:grpSp>
      <p:sp>
        <p:nvSpPr>
          <p:cNvPr id="759" name="Google Shape;759;p42"/>
          <p:cNvSpPr/>
          <p:nvPr/>
        </p:nvSpPr>
        <p:spPr>
          <a:xfrm>
            <a:off x="2567836" y="4019550"/>
            <a:ext cx="2542783" cy="176669"/>
          </a:xfrm>
          <a:prstGeom prst="rect">
            <a:avLst/>
          </a:prstGeom>
          <a:solidFill>
            <a:srgbClr val="FFFF00">
              <a:alpha val="35686"/>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760" name="Google Shape;760;p42"/>
          <p:cNvSpPr/>
          <p:nvPr/>
        </p:nvSpPr>
        <p:spPr>
          <a:xfrm>
            <a:off x="2901211" y="4492528"/>
            <a:ext cx="1308839" cy="176669"/>
          </a:xfrm>
          <a:prstGeom prst="rect">
            <a:avLst/>
          </a:prstGeom>
          <a:solidFill>
            <a:srgbClr val="FFFF00">
              <a:alpha val="35686"/>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761" name="Google Shape;761;p42"/>
          <p:cNvSpPr/>
          <p:nvPr/>
        </p:nvSpPr>
        <p:spPr>
          <a:xfrm>
            <a:off x="1755645" y="4965506"/>
            <a:ext cx="1020894" cy="176669"/>
          </a:xfrm>
          <a:prstGeom prst="rect">
            <a:avLst/>
          </a:prstGeom>
          <a:solidFill>
            <a:srgbClr val="FFFF00">
              <a:alpha val="35686"/>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762" name="Google Shape;762;p42"/>
          <p:cNvSpPr/>
          <p:nvPr/>
        </p:nvSpPr>
        <p:spPr>
          <a:xfrm>
            <a:off x="2424113" y="6225721"/>
            <a:ext cx="1362075" cy="176669"/>
          </a:xfrm>
          <a:prstGeom prst="rect">
            <a:avLst/>
          </a:prstGeom>
          <a:solidFill>
            <a:srgbClr val="FFFF00">
              <a:alpha val="35686"/>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6170"/>
    </mc:Choice>
    <mc:Fallback xmlns="">
      <p:transition spd="slow" advTm="161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747"/>
                                        </p:tgtEl>
                                        <p:attrNameLst>
                                          <p:attrName>style.visibility</p:attrName>
                                        </p:attrNameLst>
                                      </p:cBhvr>
                                      <p:to>
                                        <p:strVal val="visible"/>
                                      </p:to>
                                    </p:set>
                                    <p:anim calcmode="lin" valueType="num">
                                      <p:cBhvr additive="base">
                                        <p:cTn id="7" dur="500"/>
                                        <p:tgtEl>
                                          <p:spTgt spid="747"/>
                                        </p:tgtEl>
                                        <p:attrNameLst>
                                          <p:attrName>ppt_w</p:attrName>
                                        </p:attrNameLst>
                                      </p:cBhvr>
                                      <p:tavLst>
                                        <p:tav tm="0">
                                          <p:val>
                                            <p:strVal val="0"/>
                                          </p:val>
                                        </p:tav>
                                        <p:tav tm="100000">
                                          <p:val>
                                            <p:strVal val="#ppt_w"/>
                                          </p:val>
                                        </p:tav>
                                      </p:tavLst>
                                    </p:anim>
                                    <p:anim calcmode="lin" valueType="num">
                                      <p:cBhvr additive="base">
                                        <p:cTn id="8" dur="500"/>
                                        <p:tgtEl>
                                          <p:spTgt spid="747"/>
                                        </p:tgtEl>
                                        <p:attrNameLst>
                                          <p:attrName>ppt_h</p:attrName>
                                        </p:attrNameLst>
                                      </p:cBhvr>
                                      <p:tavLst>
                                        <p:tav tm="0">
                                          <p:val>
                                            <p:strVal val="0"/>
                                          </p:val>
                                        </p:tav>
                                        <p:tav tm="100000">
                                          <p:val>
                                            <p:strVal val="#ppt_h"/>
                                          </p:val>
                                        </p:tav>
                                      </p:tavLst>
                                    </p:anim>
                                  </p:childTnLst>
                                </p:cTn>
                              </p:par>
                              <p:par>
                                <p:cTn id="9" presetID="10" presetClass="entr" presetSubtype="0" fill="hold" nodeType="withEffect">
                                  <p:stCondLst>
                                    <p:cond delay="0"/>
                                  </p:stCondLst>
                                  <p:childTnLst>
                                    <p:set>
                                      <p:cBhvr>
                                        <p:cTn id="10" dur="1" fill="hold">
                                          <p:stCondLst>
                                            <p:cond delay="0"/>
                                          </p:stCondLst>
                                        </p:cTn>
                                        <p:tgtEl>
                                          <p:spTgt spid="759"/>
                                        </p:tgtEl>
                                        <p:attrNameLst>
                                          <p:attrName>style.visibility</p:attrName>
                                        </p:attrNameLst>
                                      </p:cBhvr>
                                      <p:to>
                                        <p:strVal val="visible"/>
                                      </p:to>
                                    </p:set>
                                    <p:animEffect transition="in" filter="fade">
                                      <p:cBhvr>
                                        <p:cTn id="11" dur="500"/>
                                        <p:tgtEl>
                                          <p:spTgt spid="759"/>
                                        </p:tgtEl>
                                      </p:cBhvr>
                                    </p:animEffect>
                                  </p:childTnLst>
                                </p:cTn>
                              </p:par>
                            </p:childTnLst>
                          </p:cTn>
                        </p:par>
                      </p:childTnLst>
                    </p:cTn>
                  </p:par>
                  <p:par>
                    <p:cTn id="12" fill="hold">
                      <p:stCondLst>
                        <p:cond delay="indefinite"/>
                      </p:stCondLst>
                      <p:childTnLst>
                        <p:par>
                          <p:cTn id="13" fill="hold">
                            <p:stCondLst>
                              <p:cond delay="0"/>
                            </p:stCondLst>
                            <p:childTnLst>
                              <p:par>
                                <p:cTn id="14" presetID="23" presetClass="entr" presetSubtype="16" fill="hold" nodeType="clickEffect">
                                  <p:stCondLst>
                                    <p:cond delay="0"/>
                                  </p:stCondLst>
                                  <p:childTnLst>
                                    <p:set>
                                      <p:cBhvr>
                                        <p:cTn id="15" dur="1" fill="hold">
                                          <p:stCondLst>
                                            <p:cond delay="0"/>
                                          </p:stCondLst>
                                        </p:cTn>
                                        <p:tgtEl>
                                          <p:spTgt spid="750"/>
                                        </p:tgtEl>
                                        <p:attrNameLst>
                                          <p:attrName>style.visibility</p:attrName>
                                        </p:attrNameLst>
                                      </p:cBhvr>
                                      <p:to>
                                        <p:strVal val="visible"/>
                                      </p:to>
                                    </p:set>
                                    <p:anim calcmode="lin" valueType="num">
                                      <p:cBhvr additive="base">
                                        <p:cTn id="16" dur="500"/>
                                        <p:tgtEl>
                                          <p:spTgt spid="750"/>
                                        </p:tgtEl>
                                        <p:attrNameLst>
                                          <p:attrName>ppt_w</p:attrName>
                                        </p:attrNameLst>
                                      </p:cBhvr>
                                      <p:tavLst>
                                        <p:tav tm="0">
                                          <p:val>
                                            <p:strVal val="0"/>
                                          </p:val>
                                        </p:tav>
                                        <p:tav tm="100000">
                                          <p:val>
                                            <p:strVal val="#ppt_w"/>
                                          </p:val>
                                        </p:tav>
                                      </p:tavLst>
                                    </p:anim>
                                    <p:anim calcmode="lin" valueType="num">
                                      <p:cBhvr additive="base">
                                        <p:cTn id="17" dur="500"/>
                                        <p:tgtEl>
                                          <p:spTgt spid="750"/>
                                        </p:tgtEl>
                                        <p:attrNameLst>
                                          <p:attrName>ppt_h</p:attrName>
                                        </p:attrNameLst>
                                      </p:cBhvr>
                                      <p:tavLst>
                                        <p:tav tm="0">
                                          <p:val>
                                            <p:strVal val="0"/>
                                          </p:val>
                                        </p:tav>
                                        <p:tav tm="100000">
                                          <p:val>
                                            <p:strVal val="#ppt_h"/>
                                          </p:val>
                                        </p:tav>
                                      </p:tavLst>
                                    </p:anim>
                                  </p:childTnLst>
                                </p:cTn>
                              </p:par>
                              <p:par>
                                <p:cTn id="18" presetID="10" presetClass="entr" presetSubtype="0" fill="hold" nodeType="withEffect">
                                  <p:stCondLst>
                                    <p:cond delay="0"/>
                                  </p:stCondLst>
                                  <p:childTnLst>
                                    <p:set>
                                      <p:cBhvr>
                                        <p:cTn id="19" dur="1" fill="hold">
                                          <p:stCondLst>
                                            <p:cond delay="0"/>
                                          </p:stCondLst>
                                        </p:cTn>
                                        <p:tgtEl>
                                          <p:spTgt spid="760"/>
                                        </p:tgtEl>
                                        <p:attrNameLst>
                                          <p:attrName>style.visibility</p:attrName>
                                        </p:attrNameLst>
                                      </p:cBhvr>
                                      <p:to>
                                        <p:strVal val="visible"/>
                                      </p:to>
                                    </p:set>
                                    <p:animEffect transition="in" filter="fade">
                                      <p:cBhvr>
                                        <p:cTn id="20" dur="500"/>
                                        <p:tgtEl>
                                          <p:spTgt spid="760"/>
                                        </p:tgtEl>
                                      </p:cBhvr>
                                    </p:animEffect>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753"/>
                                        </p:tgtEl>
                                        <p:attrNameLst>
                                          <p:attrName>style.visibility</p:attrName>
                                        </p:attrNameLst>
                                      </p:cBhvr>
                                      <p:to>
                                        <p:strVal val="visible"/>
                                      </p:to>
                                    </p:set>
                                    <p:anim calcmode="lin" valueType="num">
                                      <p:cBhvr additive="base">
                                        <p:cTn id="25" dur="500"/>
                                        <p:tgtEl>
                                          <p:spTgt spid="753"/>
                                        </p:tgtEl>
                                        <p:attrNameLst>
                                          <p:attrName>ppt_w</p:attrName>
                                        </p:attrNameLst>
                                      </p:cBhvr>
                                      <p:tavLst>
                                        <p:tav tm="0">
                                          <p:val>
                                            <p:strVal val="0"/>
                                          </p:val>
                                        </p:tav>
                                        <p:tav tm="100000">
                                          <p:val>
                                            <p:strVal val="#ppt_w"/>
                                          </p:val>
                                        </p:tav>
                                      </p:tavLst>
                                    </p:anim>
                                    <p:anim calcmode="lin" valueType="num">
                                      <p:cBhvr additive="base">
                                        <p:cTn id="26" dur="500"/>
                                        <p:tgtEl>
                                          <p:spTgt spid="753"/>
                                        </p:tgtEl>
                                        <p:attrNameLst>
                                          <p:attrName>ppt_h</p:attrName>
                                        </p:attrNameLst>
                                      </p:cBhvr>
                                      <p:tavLst>
                                        <p:tav tm="0">
                                          <p:val>
                                            <p:strVal val="0"/>
                                          </p:val>
                                        </p:tav>
                                        <p:tav tm="100000">
                                          <p:val>
                                            <p:strVal val="#ppt_h"/>
                                          </p:val>
                                        </p:tav>
                                      </p:tavLst>
                                    </p:anim>
                                  </p:childTnLst>
                                </p:cTn>
                              </p:par>
                              <p:par>
                                <p:cTn id="27" presetID="10" presetClass="entr" presetSubtype="0" fill="hold" nodeType="withEffect">
                                  <p:stCondLst>
                                    <p:cond delay="0"/>
                                  </p:stCondLst>
                                  <p:childTnLst>
                                    <p:set>
                                      <p:cBhvr>
                                        <p:cTn id="28" dur="1" fill="hold">
                                          <p:stCondLst>
                                            <p:cond delay="0"/>
                                          </p:stCondLst>
                                        </p:cTn>
                                        <p:tgtEl>
                                          <p:spTgt spid="761"/>
                                        </p:tgtEl>
                                        <p:attrNameLst>
                                          <p:attrName>style.visibility</p:attrName>
                                        </p:attrNameLst>
                                      </p:cBhvr>
                                      <p:to>
                                        <p:strVal val="visible"/>
                                      </p:to>
                                    </p:set>
                                    <p:animEffect transition="in" filter="fade">
                                      <p:cBhvr>
                                        <p:cTn id="29" dur="500"/>
                                        <p:tgtEl>
                                          <p:spTgt spid="761"/>
                                        </p:tgtEl>
                                      </p:cBhvr>
                                    </p:animEffect>
                                  </p:childTnLst>
                                </p:cTn>
                              </p:par>
                            </p:childTnLst>
                          </p:cTn>
                        </p:par>
                      </p:childTnLst>
                    </p:cTn>
                  </p:par>
                  <p:par>
                    <p:cTn id="30" fill="hold">
                      <p:stCondLst>
                        <p:cond delay="indefinite"/>
                      </p:stCondLst>
                      <p:childTnLst>
                        <p:par>
                          <p:cTn id="31" fill="hold">
                            <p:stCondLst>
                              <p:cond delay="0"/>
                            </p:stCondLst>
                            <p:childTnLst>
                              <p:par>
                                <p:cTn id="32" presetID="23" presetClass="entr" presetSubtype="16" fill="hold" nodeType="clickEffect">
                                  <p:stCondLst>
                                    <p:cond delay="0"/>
                                  </p:stCondLst>
                                  <p:childTnLst>
                                    <p:set>
                                      <p:cBhvr>
                                        <p:cTn id="33" dur="1" fill="hold">
                                          <p:stCondLst>
                                            <p:cond delay="0"/>
                                          </p:stCondLst>
                                        </p:cTn>
                                        <p:tgtEl>
                                          <p:spTgt spid="756"/>
                                        </p:tgtEl>
                                        <p:attrNameLst>
                                          <p:attrName>style.visibility</p:attrName>
                                        </p:attrNameLst>
                                      </p:cBhvr>
                                      <p:to>
                                        <p:strVal val="visible"/>
                                      </p:to>
                                    </p:set>
                                    <p:anim calcmode="lin" valueType="num">
                                      <p:cBhvr additive="base">
                                        <p:cTn id="34" dur="500"/>
                                        <p:tgtEl>
                                          <p:spTgt spid="756"/>
                                        </p:tgtEl>
                                        <p:attrNameLst>
                                          <p:attrName>ppt_w</p:attrName>
                                        </p:attrNameLst>
                                      </p:cBhvr>
                                      <p:tavLst>
                                        <p:tav tm="0">
                                          <p:val>
                                            <p:strVal val="0"/>
                                          </p:val>
                                        </p:tav>
                                        <p:tav tm="100000">
                                          <p:val>
                                            <p:strVal val="#ppt_w"/>
                                          </p:val>
                                        </p:tav>
                                      </p:tavLst>
                                    </p:anim>
                                    <p:anim calcmode="lin" valueType="num">
                                      <p:cBhvr additive="base">
                                        <p:cTn id="35" dur="500"/>
                                        <p:tgtEl>
                                          <p:spTgt spid="756"/>
                                        </p:tgtEl>
                                        <p:attrNameLst>
                                          <p:attrName>ppt_h</p:attrName>
                                        </p:attrNameLst>
                                      </p:cBhvr>
                                      <p:tavLst>
                                        <p:tav tm="0">
                                          <p:val>
                                            <p:strVal val="0"/>
                                          </p:val>
                                        </p:tav>
                                        <p:tav tm="100000">
                                          <p:val>
                                            <p:strVal val="#ppt_h"/>
                                          </p:val>
                                        </p:tav>
                                      </p:tavLst>
                                    </p:anim>
                                  </p:childTnLst>
                                </p:cTn>
                              </p:par>
                              <p:par>
                                <p:cTn id="36" presetID="10" presetClass="entr" presetSubtype="0" fill="hold" nodeType="withEffect">
                                  <p:stCondLst>
                                    <p:cond delay="0"/>
                                  </p:stCondLst>
                                  <p:childTnLst>
                                    <p:set>
                                      <p:cBhvr>
                                        <p:cTn id="37" dur="1" fill="hold">
                                          <p:stCondLst>
                                            <p:cond delay="0"/>
                                          </p:stCondLst>
                                        </p:cTn>
                                        <p:tgtEl>
                                          <p:spTgt spid="762"/>
                                        </p:tgtEl>
                                        <p:attrNameLst>
                                          <p:attrName>style.visibility</p:attrName>
                                        </p:attrNameLst>
                                      </p:cBhvr>
                                      <p:to>
                                        <p:strVal val="visible"/>
                                      </p:to>
                                    </p:set>
                                    <p:animEffect transition="in" filter="fade">
                                      <p:cBhvr>
                                        <p:cTn id="38" dur="500"/>
                                        <p:tgtEl>
                                          <p:spTgt spid="7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767"/>
        <p:cNvGrpSpPr/>
        <p:nvPr/>
      </p:nvGrpSpPr>
      <p:grpSpPr>
        <a:xfrm>
          <a:off x="0" y="0"/>
          <a:ext cx="0" cy="0"/>
          <a:chOff x="0" y="0"/>
          <a:chExt cx="0" cy="0"/>
        </a:xfrm>
      </p:grpSpPr>
      <p:sp>
        <p:nvSpPr>
          <p:cNvPr id="768" name="Google Shape;768;p43"/>
          <p:cNvSpPr/>
          <p:nvPr/>
        </p:nvSpPr>
        <p:spPr>
          <a:xfrm flipH="1">
            <a:off x="8378455" y="3163345"/>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C5B0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769" name="Google Shape;769;p4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Experience Pathway</a:t>
            </a:r>
            <a:endParaRPr/>
          </a:p>
        </p:txBody>
      </p:sp>
      <p:sp>
        <p:nvSpPr>
          <p:cNvPr id="770" name="Google Shape;770;p43"/>
          <p:cNvSpPr/>
          <p:nvPr/>
        </p:nvSpPr>
        <p:spPr>
          <a:xfrm>
            <a:off x="4" y="3163346"/>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C5B0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grpSp>
        <p:nvGrpSpPr>
          <p:cNvPr id="771" name="Google Shape;771;p43"/>
          <p:cNvGrpSpPr/>
          <p:nvPr/>
        </p:nvGrpSpPr>
        <p:grpSpPr>
          <a:xfrm>
            <a:off x="7248619" y="3246368"/>
            <a:ext cx="3996858" cy="1143000"/>
            <a:chOff x="7696200" y="2100790"/>
            <a:chExt cx="3996858" cy="1143785"/>
          </a:xfrm>
        </p:grpSpPr>
        <p:sp>
          <p:nvSpPr>
            <p:cNvPr id="772" name="Google Shape;772;p43"/>
            <p:cNvSpPr/>
            <p:nvPr/>
          </p:nvSpPr>
          <p:spPr>
            <a:xfrm>
              <a:off x="7696200" y="2100790"/>
              <a:ext cx="3996858" cy="1143785"/>
            </a:xfrm>
            <a:prstGeom prst="roundRect">
              <a:avLst>
                <a:gd name="adj" fmla="val 16667"/>
              </a:avLst>
            </a:prstGeom>
            <a:solidFill>
              <a:srgbClr val="6D3A5D"/>
            </a:solidFill>
            <a:ln>
              <a:noFill/>
            </a:ln>
          </p:spPr>
          <p:txBody>
            <a:bodyPr spcFirstLastPara="1" wrap="square" lIns="91425" tIns="45700" rIns="91425" bIns="45700" anchor="ctr" anchorCtr="0">
              <a:noAutofit/>
            </a:bodyPr>
            <a:lstStyle/>
            <a:p>
              <a:pPr marL="914400" marR="0" lvl="2" indent="0" algn="l" rtl="0">
                <a:spcBef>
                  <a:spcPts val="0"/>
                </a:spcBef>
                <a:spcAft>
                  <a:spcPts val="0"/>
                </a:spcAft>
                <a:buNone/>
              </a:pPr>
              <a:r>
                <a:rPr lang="en-US" sz="2800" b="0" i="0" u="none" strike="noStrike" cap="none">
                  <a:solidFill>
                    <a:schemeClr val="lt1"/>
                  </a:solidFill>
                  <a:latin typeface="Aptos" panose="020B0004020202020204" pitchFamily="34" charset="0"/>
                  <a:sym typeface="Arial"/>
                </a:rPr>
                <a:t>Code of Conduct</a:t>
              </a:r>
              <a:endParaRPr>
                <a:latin typeface="Aptos" panose="020B0004020202020204" pitchFamily="34" charset="0"/>
              </a:endParaRPr>
            </a:p>
          </p:txBody>
        </p:sp>
        <p:pic>
          <p:nvPicPr>
            <p:cNvPr id="773" name="Google Shape;773;p43" descr="Contract with solid fill"/>
            <p:cNvPicPr preferRelativeResize="0"/>
            <p:nvPr/>
          </p:nvPicPr>
          <p:blipFill rotWithShape="1">
            <a:blip r:embed="rId3">
              <a:alphaModFix/>
            </a:blip>
            <a:srcRect/>
            <a:stretch/>
          </p:blipFill>
          <p:spPr>
            <a:xfrm>
              <a:off x="7750643" y="2215482"/>
              <a:ext cx="914400" cy="914400"/>
            </a:xfrm>
            <a:prstGeom prst="rect">
              <a:avLst/>
            </a:prstGeom>
            <a:noFill/>
            <a:ln>
              <a:noFill/>
            </a:ln>
          </p:spPr>
        </p:pic>
      </p:grpSp>
      <p:grpSp>
        <p:nvGrpSpPr>
          <p:cNvPr id="774" name="Google Shape;774;p43"/>
          <p:cNvGrpSpPr/>
          <p:nvPr/>
        </p:nvGrpSpPr>
        <p:grpSpPr>
          <a:xfrm>
            <a:off x="4097571" y="1910591"/>
            <a:ext cx="3996858" cy="1143000"/>
            <a:chOff x="4668185" y="1136649"/>
            <a:chExt cx="3996858" cy="1150174"/>
          </a:xfrm>
        </p:grpSpPr>
        <p:sp>
          <p:nvSpPr>
            <p:cNvPr id="775" name="Google Shape;775;p43"/>
            <p:cNvSpPr/>
            <p:nvPr/>
          </p:nvSpPr>
          <p:spPr>
            <a:xfrm>
              <a:off x="4668185" y="1136649"/>
              <a:ext cx="3996858" cy="1150174"/>
            </a:xfrm>
            <a:prstGeom prst="roundRect">
              <a:avLst>
                <a:gd name="adj" fmla="val 16667"/>
              </a:avLst>
            </a:prstGeom>
            <a:solidFill>
              <a:srgbClr val="6D3A5D"/>
            </a:solidFill>
            <a:ln>
              <a:noFill/>
            </a:ln>
          </p:spPr>
          <p:txBody>
            <a:bodyPr spcFirstLastPara="1" wrap="square" lIns="91425" tIns="45700" rIns="91425" bIns="45700" anchor="ctr" anchorCtr="0">
              <a:noAutofit/>
            </a:bodyPr>
            <a:lstStyle/>
            <a:p>
              <a:pPr marL="914400" marR="0" lvl="2" indent="0" algn="l" rtl="0">
                <a:spcBef>
                  <a:spcPts val="0"/>
                </a:spcBef>
                <a:spcAft>
                  <a:spcPts val="0"/>
                </a:spcAft>
                <a:buNone/>
              </a:pPr>
              <a:r>
                <a:rPr lang="en-US" sz="2800" b="0" i="0" u="none" strike="noStrike" cap="none">
                  <a:solidFill>
                    <a:schemeClr val="lt1"/>
                  </a:solidFill>
                  <a:latin typeface="Aptos" panose="020B0004020202020204" pitchFamily="34" charset="0"/>
                  <a:sym typeface="Arial"/>
                </a:rPr>
                <a:t>CPR Certification</a:t>
              </a:r>
              <a:endParaRPr>
                <a:latin typeface="Aptos" panose="020B0004020202020204" pitchFamily="34" charset="0"/>
              </a:endParaRPr>
            </a:p>
          </p:txBody>
        </p:sp>
        <p:pic>
          <p:nvPicPr>
            <p:cNvPr id="776" name="Google Shape;776;p43" descr="Cpr with solid fill"/>
            <p:cNvPicPr preferRelativeResize="0"/>
            <p:nvPr/>
          </p:nvPicPr>
          <p:blipFill rotWithShape="1">
            <a:blip r:embed="rId4">
              <a:alphaModFix/>
            </a:blip>
            <a:srcRect/>
            <a:stretch/>
          </p:blipFill>
          <p:spPr>
            <a:xfrm>
              <a:off x="4734860" y="1233488"/>
              <a:ext cx="914400" cy="914400"/>
            </a:xfrm>
            <a:prstGeom prst="rect">
              <a:avLst/>
            </a:prstGeom>
            <a:noFill/>
            <a:ln>
              <a:noFill/>
            </a:ln>
          </p:spPr>
        </p:pic>
      </p:grpSp>
      <p:grpSp>
        <p:nvGrpSpPr>
          <p:cNvPr id="777" name="Google Shape;777;p43"/>
          <p:cNvGrpSpPr/>
          <p:nvPr/>
        </p:nvGrpSpPr>
        <p:grpSpPr>
          <a:xfrm>
            <a:off x="6197766" y="4579958"/>
            <a:ext cx="3996858" cy="1143000"/>
            <a:chOff x="7696199" y="3603616"/>
            <a:chExt cx="3996858" cy="1150173"/>
          </a:xfrm>
        </p:grpSpPr>
        <p:sp>
          <p:nvSpPr>
            <p:cNvPr id="778" name="Google Shape;778;p43"/>
            <p:cNvSpPr/>
            <p:nvPr/>
          </p:nvSpPr>
          <p:spPr>
            <a:xfrm>
              <a:off x="7696199" y="3603616"/>
              <a:ext cx="3996858" cy="1150173"/>
            </a:xfrm>
            <a:prstGeom prst="roundRect">
              <a:avLst>
                <a:gd name="adj" fmla="val 16667"/>
              </a:avLst>
            </a:prstGeom>
            <a:solidFill>
              <a:srgbClr val="6D3A5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lt1"/>
                  </a:solidFill>
                  <a:latin typeface="Aptos" panose="020B0004020202020204" pitchFamily="34" charset="0"/>
                  <a:sym typeface="Arial"/>
                </a:rPr>
                <a:t>Demonstrated Competencies</a:t>
              </a:r>
              <a:endParaRPr>
                <a:latin typeface="Aptos" panose="020B0004020202020204" pitchFamily="34" charset="0"/>
              </a:endParaRPr>
            </a:p>
          </p:txBody>
        </p:sp>
        <p:pic>
          <p:nvPicPr>
            <p:cNvPr id="779" name="Google Shape;779;p43" descr="Lightbulb with solid fill"/>
            <p:cNvPicPr preferRelativeResize="0"/>
            <p:nvPr/>
          </p:nvPicPr>
          <p:blipFill rotWithShape="1">
            <a:blip r:embed="rId5">
              <a:alphaModFix/>
            </a:blip>
            <a:srcRect/>
            <a:stretch/>
          </p:blipFill>
          <p:spPr>
            <a:xfrm>
              <a:off x="7696199" y="3721502"/>
              <a:ext cx="914400" cy="914400"/>
            </a:xfrm>
            <a:prstGeom prst="rect">
              <a:avLst/>
            </a:prstGeom>
            <a:noFill/>
            <a:ln>
              <a:noFill/>
            </a:ln>
          </p:spPr>
        </p:pic>
      </p:grpSp>
      <p:grpSp>
        <p:nvGrpSpPr>
          <p:cNvPr id="780" name="Google Shape;780;p43"/>
          <p:cNvGrpSpPr/>
          <p:nvPr/>
        </p:nvGrpSpPr>
        <p:grpSpPr>
          <a:xfrm>
            <a:off x="923500" y="3246368"/>
            <a:ext cx="3996858" cy="1143000"/>
            <a:chOff x="668523" y="2714625"/>
            <a:chExt cx="3996858" cy="1143784"/>
          </a:xfrm>
        </p:grpSpPr>
        <p:sp>
          <p:nvSpPr>
            <p:cNvPr id="781" name="Google Shape;781;p43"/>
            <p:cNvSpPr/>
            <p:nvPr/>
          </p:nvSpPr>
          <p:spPr>
            <a:xfrm>
              <a:off x="668523" y="2714625"/>
              <a:ext cx="3996858" cy="1143784"/>
            </a:xfrm>
            <a:prstGeom prst="roundRect">
              <a:avLst>
                <a:gd name="adj" fmla="val 16667"/>
              </a:avLst>
            </a:prstGeom>
            <a:solidFill>
              <a:srgbClr val="6D3A5D"/>
            </a:solidFill>
            <a:ln>
              <a:noFill/>
            </a:ln>
          </p:spPr>
          <p:txBody>
            <a:bodyPr spcFirstLastPara="1" wrap="square" lIns="91425" tIns="45700" rIns="91425" bIns="45700" anchor="ctr" anchorCtr="0">
              <a:noAutofit/>
            </a:bodyPr>
            <a:lstStyle/>
            <a:p>
              <a:pPr marL="914400" marR="0" lvl="2" indent="0" algn="l" rtl="0">
                <a:spcBef>
                  <a:spcPts val="0"/>
                </a:spcBef>
                <a:spcAft>
                  <a:spcPts val="0"/>
                </a:spcAft>
                <a:buNone/>
              </a:pPr>
              <a:r>
                <a:rPr lang="en-US" sz="2800" b="0" i="0" u="none" strike="noStrike" cap="none">
                  <a:solidFill>
                    <a:schemeClr val="lt1"/>
                  </a:solidFill>
                  <a:latin typeface="Aptos" panose="020B0004020202020204" pitchFamily="34" charset="0"/>
                  <a:sym typeface="Arial"/>
                </a:rPr>
                <a:t>Birth Attendance</a:t>
              </a:r>
              <a:endParaRPr>
                <a:latin typeface="Aptos" panose="020B0004020202020204" pitchFamily="34" charset="0"/>
              </a:endParaRPr>
            </a:p>
          </p:txBody>
        </p:sp>
        <p:pic>
          <p:nvPicPr>
            <p:cNvPr id="782" name="Google Shape;782;p43" descr="Baby with solid fill"/>
            <p:cNvPicPr preferRelativeResize="0"/>
            <p:nvPr/>
          </p:nvPicPr>
          <p:blipFill rotWithShape="1">
            <a:blip r:embed="rId6">
              <a:alphaModFix/>
            </a:blip>
            <a:srcRect/>
            <a:stretch/>
          </p:blipFill>
          <p:spPr>
            <a:xfrm>
              <a:off x="668523" y="2783452"/>
              <a:ext cx="922246" cy="922246"/>
            </a:xfrm>
            <a:prstGeom prst="rect">
              <a:avLst/>
            </a:prstGeom>
            <a:noFill/>
            <a:ln>
              <a:noFill/>
            </a:ln>
          </p:spPr>
        </p:pic>
      </p:grpSp>
      <p:grpSp>
        <p:nvGrpSpPr>
          <p:cNvPr id="783" name="Google Shape;783;p43"/>
          <p:cNvGrpSpPr/>
          <p:nvPr/>
        </p:nvGrpSpPr>
        <p:grpSpPr>
          <a:xfrm>
            <a:off x="1997378" y="4579958"/>
            <a:ext cx="3996858" cy="1143000"/>
            <a:chOff x="3327868" y="4355041"/>
            <a:chExt cx="3996858" cy="1150173"/>
          </a:xfrm>
        </p:grpSpPr>
        <p:sp>
          <p:nvSpPr>
            <p:cNvPr id="784" name="Google Shape;784;p43"/>
            <p:cNvSpPr/>
            <p:nvPr/>
          </p:nvSpPr>
          <p:spPr>
            <a:xfrm>
              <a:off x="3327868" y="4355041"/>
              <a:ext cx="3996858" cy="1150173"/>
            </a:xfrm>
            <a:prstGeom prst="roundRect">
              <a:avLst>
                <a:gd name="adj" fmla="val 16667"/>
              </a:avLst>
            </a:prstGeom>
            <a:solidFill>
              <a:srgbClr val="6D3A5D"/>
            </a:solidFill>
            <a:ln>
              <a:noFill/>
            </a:ln>
          </p:spPr>
          <p:txBody>
            <a:bodyPr spcFirstLastPara="1" wrap="square" lIns="91425" tIns="45700" rIns="91425" bIns="45700" anchor="ctr" anchorCtr="0">
              <a:noAutofit/>
            </a:bodyPr>
            <a:lstStyle/>
            <a:p>
              <a:pPr marL="914400" marR="0" lvl="2" indent="0" algn="l" rtl="0">
                <a:spcBef>
                  <a:spcPts val="0"/>
                </a:spcBef>
                <a:spcAft>
                  <a:spcPts val="0"/>
                </a:spcAft>
                <a:buNone/>
              </a:pPr>
              <a:r>
                <a:rPr lang="en-US" sz="2800" b="0" i="0" u="none" strike="noStrike" cap="none">
                  <a:solidFill>
                    <a:schemeClr val="lt1"/>
                  </a:solidFill>
                  <a:latin typeface="Aptos" panose="020B0004020202020204" pitchFamily="34" charset="0"/>
                  <a:sym typeface="Arial"/>
                </a:rPr>
                <a:t>Letters of Recommendation</a:t>
              </a:r>
              <a:endParaRPr>
                <a:latin typeface="Aptos" panose="020B0004020202020204" pitchFamily="34" charset="0"/>
              </a:endParaRPr>
            </a:p>
          </p:txBody>
        </p:sp>
        <p:pic>
          <p:nvPicPr>
            <p:cNvPr id="785" name="Google Shape;785;p43" descr="Document with solid fill"/>
            <p:cNvPicPr preferRelativeResize="0"/>
            <p:nvPr/>
          </p:nvPicPr>
          <p:blipFill rotWithShape="1">
            <a:blip r:embed="rId7">
              <a:alphaModFix/>
            </a:blip>
            <a:srcRect/>
            <a:stretch/>
          </p:blipFill>
          <p:spPr>
            <a:xfrm>
              <a:off x="3394814" y="4472927"/>
              <a:ext cx="914400" cy="914400"/>
            </a:xfrm>
            <a:prstGeom prst="rect">
              <a:avLst/>
            </a:prstGeom>
            <a:noFill/>
            <a:ln>
              <a:noFill/>
            </a:ln>
          </p:spPr>
        </p:pic>
      </p:grpSp>
      <p:sp>
        <p:nvSpPr>
          <p:cNvPr id="786" name="Google Shape;786;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43</a:t>
            </a:fld>
            <a:endParaRPr/>
          </a:p>
        </p:txBody>
      </p:sp>
    </p:spTree>
  </p:cSld>
  <p:clrMapOvr>
    <a:masterClrMapping/>
  </p:clrMapOvr>
  <mc:AlternateContent xmlns:mc="http://schemas.openxmlformats.org/markup-compatibility/2006" xmlns:p14="http://schemas.microsoft.com/office/powerpoint/2010/main">
    <mc:Choice Requires="p14">
      <p:transition spd="slow" p14:dur="1500" advTm="22874">
        <p:push/>
      </p:transition>
    </mc:Choice>
    <mc:Fallback xmlns="">
      <p:transition spd="slow" advTm="22874">
        <p:push/>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791"/>
        <p:cNvGrpSpPr/>
        <p:nvPr/>
      </p:nvGrpSpPr>
      <p:grpSpPr>
        <a:xfrm>
          <a:off x="0" y="0"/>
          <a:ext cx="0" cy="0"/>
          <a:chOff x="0" y="0"/>
          <a:chExt cx="0" cy="0"/>
        </a:xfrm>
      </p:grpSpPr>
      <p:sp>
        <p:nvSpPr>
          <p:cNvPr id="792" name="Google Shape;79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I Attest…</a:t>
            </a:r>
            <a:endParaRPr/>
          </a:p>
        </p:txBody>
      </p:sp>
      <p:sp>
        <p:nvSpPr>
          <p:cNvPr id="793" name="Google Shape;793;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44</a:t>
            </a:fld>
            <a:endParaRPr/>
          </a:p>
        </p:txBody>
      </p:sp>
      <p:sp>
        <p:nvSpPr>
          <p:cNvPr id="794" name="Google Shape;794;p44"/>
          <p:cNvSpPr/>
          <p:nvPr/>
        </p:nvSpPr>
        <p:spPr>
          <a:xfrm>
            <a:off x="626758" y="4252883"/>
            <a:ext cx="5407893" cy="186851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chemeClr val="dk1"/>
              </a:solidFill>
              <a:latin typeface="Aptos" panose="020B0004020202020204" pitchFamily="34" charset="0"/>
              <a:sym typeface="Arial"/>
            </a:endParaRPr>
          </a:p>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chemeClr val="dk1"/>
              </a:solidFill>
              <a:latin typeface="Aptos" panose="020B0004020202020204" pitchFamily="34" charset="0"/>
              <a:sym typeface="Arial"/>
            </a:endParaRPr>
          </a:p>
          <a:p>
            <a:pPr marL="0" marR="0" lvl="0" indent="0" algn="ctr" rtl="0">
              <a:lnSpc>
                <a:spcPct val="100000"/>
              </a:lnSpc>
              <a:spcBef>
                <a:spcPts val="0"/>
              </a:spcBef>
              <a:spcAft>
                <a:spcPts val="0"/>
              </a:spcAft>
              <a:buClr>
                <a:schemeClr val="dk1"/>
              </a:buClr>
              <a:buSzPts val="2400"/>
              <a:buFont typeface="Arial"/>
              <a:buNone/>
            </a:pPr>
            <a:r>
              <a:rPr lang="en-US" sz="2400" b="0" i="0" u="none" strike="noStrike" cap="none">
                <a:solidFill>
                  <a:schemeClr val="dk1"/>
                </a:solidFill>
                <a:latin typeface="Aptos" panose="020B0004020202020204" pitchFamily="34" charset="0"/>
                <a:sym typeface="Arial"/>
              </a:rPr>
              <a:t>I have current CPR training credentials</a:t>
            </a:r>
            <a:endParaRPr>
              <a:latin typeface="Aptos" panose="020B0004020202020204" pitchFamily="34" charset="0"/>
            </a:endParaRPr>
          </a:p>
        </p:txBody>
      </p:sp>
      <p:sp>
        <p:nvSpPr>
          <p:cNvPr id="795" name="Google Shape;795;p44"/>
          <p:cNvSpPr/>
          <p:nvPr/>
        </p:nvSpPr>
        <p:spPr>
          <a:xfrm>
            <a:off x="6293956" y="4252882"/>
            <a:ext cx="5407893" cy="186851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chemeClr val="dk1"/>
              </a:solidFill>
              <a:latin typeface="Aptos" panose="020B0004020202020204" pitchFamily="34" charset="0"/>
              <a:sym typeface="Arial"/>
            </a:endParaRPr>
          </a:p>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chemeClr val="dk1"/>
              </a:solidFill>
              <a:latin typeface="Aptos" panose="020B0004020202020204" pitchFamily="34" charset="0"/>
              <a:sym typeface="Arial"/>
            </a:endParaRPr>
          </a:p>
          <a:p>
            <a:pPr marL="0" marR="0" lvl="0" indent="0" algn="ctr" rtl="0">
              <a:lnSpc>
                <a:spcPct val="100000"/>
              </a:lnSpc>
              <a:spcBef>
                <a:spcPts val="0"/>
              </a:spcBef>
              <a:spcAft>
                <a:spcPts val="0"/>
              </a:spcAft>
              <a:buClr>
                <a:schemeClr val="dk1"/>
              </a:buClr>
              <a:buSzPts val="2400"/>
              <a:buFont typeface="Arial"/>
              <a:buNone/>
            </a:pPr>
            <a:r>
              <a:rPr lang="en-US" sz="2400" b="0" i="0" u="none" strike="noStrike" cap="none">
                <a:solidFill>
                  <a:schemeClr val="dk1"/>
                </a:solidFill>
                <a:latin typeface="Aptos" panose="020B0004020202020204" pitchFamily="34" charset="0"/>
                <a:sym typeface="Arial"/>
              </a:rPr>
              <a:t>To follow the doula Code of Conduct</a:t>
            </a:r>
            <a:endParaRPr>
              <a:latin typeface="Aptos" panose="020B0004020202020204" pitchFamily="34" charset="0"/>
            </a:endParaRPr>
          </a:p>
        </p:txBody>
      </p:sp>
      <p:pic>
        <p:nvPicPr>
          <p:cNvPr id="796" name="Google Shape;796;p44" descr="Contract with solid fill"/>
          <p:cNvPicPr preferRelativeResize="0"/>
          <p:nvPr/>
        </p:nvPicPr>
        <p:blipFill rotWithShape="1">
          <a:blip r:embed="rId3">
            <a:alphaModFix/>
          </a:blip>
          <a:srcRect/>
          <a:stretch/>
        </p:blipFill>
        <p:spPr>
          <a:xfrm>
            <a:off x="8419923" y="4338341"/>
            <a:ext cx="914400" cy="914400"/>
          </a:xfrm>
          <a:prstGeom prst="rect">
            <a:avLst/>
          </a:prstGeom>
          <a:noFill/>
          <a:ln>
            <a:noFill/>
          </a:ln>
        </p:spPr>
      </p:pic>
      <p:pic>
        <p:nvPicPr>
          <p:cNvPr id="797" name="Google Shape;797;p44" descr="Cpr with solid fill"/>
          <p:cNvPicPr preferRelativeResize="0"/>
          <p:nvPr/>
        </p:nvPicPr>
        <p:blipFill rotWithShape="1">
          <a:blip r:embed="rId4">
            <a:alphaModFix/>
          </a:blip>
          <a:srcRect/>
          <a:stretch/>
        </p:blipFill>
        <p:spPr>
          <a:xfrm>
            <a:off x="2873504" y="4338341"/>
            <a:ext cx="914400" cy="914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13433"/>
    </mc:Choice>
    <mc:Fallback xmlns="">
      <p:transition spd="slow" advTm="13433"/>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802"/>
        <p:cNvGrpSpPr/>
        <p:nvPr/>
      </p:nvGrpSpPr>
      <p:grpSpPr>
        <a:xfrm>
          <a:off x="0" y="0"/>
          <a:ext cx="0" cy="0"/>
          <a:chOff x="0" y="0"/>
          <a:chExt cx="0" cy="0"/>
        </a:xfrm>
      </p:grpSpPr>
      <p:sp>
        <p:nvSpPr>
          <p:cNvPr id="803" name="Google Shape;803;p4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I Attest…</a:t>
            </a:r>
            <a:endParaRPr/>
          </a:p>
        </p:txBody>
      </p:sp>
      <p:sp>
        <p:nvSpPr>
          <p:cNvPr id="804" name="Google Shape;804;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45</a:t>
            </a:fld>
            <a:endParaRPr/>
          </a:p>
        </p:txBody>
      </p:sp>
      <p:sp>
        <p:nvSpPr>
          <p:cNvPr id="805" name="Google Shape;805;p45"/>
          <p:cNvSpPr/>
          <p:nvPr/>
        </p:nvSpPr>
        <p:spPr>
          <a:xfrm>
            <a:off x="626758" y="4252883"/>
            <a:ext cx="5407893" cy="186851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BFBFBF"/>
              </a:solidFill>
              <a:latin typeface="Aptos" panose="020B0004020202020204" pitchFamily="34" charset="0"/>
              <a:sym typeface="Arial"/>
            </a:endParaRPr>
          </a:p>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BFBFBF"/>
              </a:solidFill>
              <a:latin typeface="Aptos" panose="020B0004020202020204" pitchFamily="34" charset="0"/>
              <a:sym typeface="Arial"/>
            </a:endParaRPr>
          </a:p>
          <a:p>
            <a:pPr marL="0" marR="0" lvl="0" indent="0" algn="ctr" rtl="0">
              <a:lnSpc>
                <a:spcPct val="100000"/>
              </a:lnSpc>
              <a:spcBef>
                <a:spcPts val="0"/>
              </a:spcBef>
              <a:spcAft>
                <a:spcPts val="0"/>
              </a:spcAft>
              <a:buClr>
                <a:srgbClr val="BFBFBF"/>
              </a:buClr>
              <a:buSzPts val="2400"/>
              <a:buFont typeface="Arial"/>
              <a:buNone/>
            </a:pPr>
            <a:r>
              <a:rPr lang="en-US" sz="2400" b="0" i="0" u="none" strike="noStrike" cap="none">
                <a:solidFill>
                  <a:srgbClr val="BFBFBF"/>
                </a:solidFill>
                <a:latin typeface="Aptos" panose="020B0004020202020204" pitchFamily="34" charset="0"/>
                <a:sym typeface="Arial"/>
              </a:rPr>
              <a:t>I have current CPR training credentials</a:t>
            </a:r>
            <a:endParaRPr>
              <a:latin typeface="Aptos" panose="020B0004020202020204" pitchFamily="34" charset="0"/>
            </a:endParaRPr>
          </a:p>
        </p:txBody>
      </p:sp>
      <p:sp>
        <p:nvSpPr>
          <p:cNvPr id="806" name="Google Shape;806;p45"/>
          <p:cNvSpPr/>
          <p:nvPr/>
        </p:nvSpPr>
        <p:spPr>
          <a:xfrm>
            <a:off x="6293956" y="4252882"/>
            <a:ext cx="5407893" cy="186851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BFBFBF"/>
              </a:solidFill>
              <a:latin typeface="Aptos" panose="020B0004020202020204" pitchFamily="34" charset="0"/>
              <a:sym typeface="Arial"/>
            </a:endParaRPr>
          </a:p>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BFBFBF"/>
              </a:solidFill>
              <a:latin typeface="Aptos" panose="020B0004020202020204" pitchFamily="34" charset="0"/>
              <a:sym typeface="Arial"/>
            </a:endParaRPr>
          </a:p>
          <a:p>
            <a:pPr marL="0" marR="0" lvl="0" indent="0" algn="ctr" rtl="0">
              <a:lnSpc>
                <a:spcPct val="100000"/>
              </a:lnSpc>
              <a:spcBef>
                <a:spcPts val="0"/>
              </a:spcBef>
              <a:spcAft>
                <a:spcPts val="0"/>
              </a:spcAft>
              <a:buClr>
                <a:srgbClr val="BFBFBF"/>
              </a:buClr>
              <a:buSzPts val="2400"/>
              <a:buFont typeface="Arial"/>
              <a:buNone/>
            </a:pPr>
            <a:r>
              <a:rPr lang="en-US" sz="2400" b="0" i="0" u="none" strike="noStrike" cap="none">
                <a:solidFill>
                  <a:srgbClr val="BFBFBF"/>
                </a:solidFill>
                <a:latin typeface="Aptos" panose="020B0004020202020204" pitchFamily="34" charset="0"/>
                <a:sym typeface="Arial"/>
              </a:rPr>
              <a:t>To follow the doula Code of Conduct</a:t>
            </a:r>
            <a:endParaRPr>
              <a:latin typeface="Aptos" panose="020B0004020202020204" pitchFamily="34" charset="0"/>
            </a:endParaRPr>
          </a:p>
        </p:txBody>
      </p:sp>
      <p:sp>
        <p:nvSpPr>
          <p:cNvPr id="807" name="Google Shape;807;p45"/>
          <p:cNvSpPr/>
          <p:nvPr/>
        </p:nvSpPr>
        <p:spPr>
          <a:xfrm>
            <a:off x="625144" y="1397000"/>
            <a:ext cx="3537469" cy="2618946"/>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BFBFBF"/>
              </a:solidFill>
              <a:latin typeface="Aptos" panose="020B0004020202020204" pitchFamily="34" charset="0"/>
              <a:sym typeface="Arial"/>
            </a:endParaRPr>
          </a:p>
          <a:p>
            <a:pPr marL="0" marR="0" lvl="0" indent="0" algn="ctr" rtl="0">
              <a:lnSpc>
                <a:spcPct val="100000"/>
              </a:lnSpc>
              <a:spcBef>
                <a:spcPts val="0"/>
              </a:spcBef>
              <a:spcAft>
                <a:spcPts val="0"/>
              </a:spcAft>
              <a:buClr>
                <a:schemeClr val="dk1"/>
              </a:buClr>
              <a:buSzPts val="2400"/>
              <a:buFont typeface="Arial"/>
              <a:buNone/>
            </a:pPr>
            <a:r>
              <a:rPr lang="en-US" sz="2400" b="0" i="0" u="none" strike="noStrike" cap="none">
                <a:solidFill>
                  <a:schemeClr val="dk1"/>
                </a:solidFill>
                <a:latin typeface="Aptos" panose="020B0004020202020204" pitchFamily="34" charset="0"/>
                <a:sym typeface="Arial"/>
              </a:rPr>
              <a:t>I have attended at least </a:t>
            </a:r>
            <a:r>
              <a:rPr lang="en-US" sz="2400" b="1" i="0" u="none" strike="noStrike" cap="none">
                <a:solidFill>
                  <a:schemeClr val="dk1"/>
                </a:solidFill>
                <a:latin typeface="Aptos" panose="020B0004020202020204" pitchFamily="34" charset="0"/>
                <a:sym typeface="Arial"/>
              </a:rPr>
              <a:t>ten</a:t>
            </a:r>
            <a:r>
              <a:rPr lang="en-US" sz="2400" b="0" i="0" u="none" strike="noStrike" cap="none">
                <a:solidFill>
                  <a:schemeClr val="dk1"/>
                </a:solidFill>
                <a:latin typeface="Aptos" panose="020B0004020202020204" pitchFamily="34" charset="0"/>
                <a:sym typeface="Arial"/>
              </a:rPr>
              <a:t> births in my role as a doula, and at least </a:t>
            </a:r>
            <a:r>
              <a:rPr lang="en-US" sz="2400" b="1" i="0" u="none" strike="noStrike" cap="none">
                <a:solidFill>
                  <a:schemeClr val="dk1"/>
                </a:solidFill>
                <a:latin typeface="Aptos" panose="020B0004020202020204" pitchFamily="34" charset="0"/>
                <a:sym typeface="Arial"/>
              </a:rPr>
              <a:t>five</a:t>
            </a:r>
            <a:r>
              <a:rPr lang="en-US" sz="2400" b="0" i="0" u="none" strike="noStrike" cap="none">
                <a:solidFill>
                  <a:schemeClr val="dk1"/>
                </a:solidFill>
                <a:latin typeface="Aptos" panose="020B0004020202020204" pitchFamily="34" charset="0"/>
                <a:sym typeface="Arial"/>
              </a:rPr>
              <a:t> births in the last </a:t>
            </a:r>
            <a:r>
              <a:rPr lang="en-US" sz="2400" b="1" i="0" u="none" strike="noStrike" cap="none">
                <a:solidFill>
                  <a:schemeClr val="dk1"/>
                </a:solidFill>
                <a:latin typeface="Aptos" panose="020B0004020202020204" pitchFamily="34" charset="0"/>
                <a:sym typeface="Arial"/>
              </a:rPr>
              <a:t>two</a:t>
            </a:r>
            <a:r>
              <a:rPr lang="en-US" sz="2400" b="0" i="0" u="none" strike="noStrike" cap="none">
                <a:solidFill>
                  <a:schemeClr val="dk1"/>
                </a:solidFill>
                <a:latin typeface="Aptos" panose="020B0004020202020204" pitchFamily="34" charset="0"/>
                <a:sym typeface="Arial"/>
              </a:rPr>
              <a:t> years</a:t>
            </a:r>
            <a:endParaRPr>
              <a:latin typeface="Aptos" panose="020B0004020202020204" pitchFamily="34" charset="0"/>
            </a:endParaRPr>
          </a:p>
        </p:txBody>
      </p:sp>
      <p:pic>
        <p:nvPicPr>
          <p:cNvPr id="808" name="Google Shape;808;p45" descr="Contract with solid fill"/>
          <p:cNvPicPr preferRelativeResize="0"/>
          <p:nvPr/>
        </p:nvPicPr>
        <p:blipFill rotWithShape="1">
          <a:blip r:embed="rId3">
            <a:alphaModFix/>
          </a:blip>
          <a:srcRect/>
          <a:stretch/>
        </p:blipFill>
        <p:spPr>
          <a:xfrm>
            <a:off x="8419923" y="4338341"/>
            <a:ext cx="914400" cy="914400"/>
          </a:xfrm>
          <a:prstGeom prst="rect">
            <a:avLst/>
          </a:prstGeom>
          <a:noFill/>
          <a:ln>
            <a:noFill/>
          </a:ln>
        </p:spPr>
      </p:pic>
      <p:pic>
        <p:nvPicPr>
          <p:cNvPr id="809" name="Google Shape;809;p45" descr="Cpr with solid fill"/>
          <p:cNvPicPr preferRelativeResize="0"/>
          <p:nvPr/>
        </p:nvPicPr>
        <p:blipFill rotWithShape="1">
          <a:blip r:embed="rId4">
            <a:alphaModFix/>
          </a:blip>
          <a:srcRect/>
          <a:stretch/>
        </p:blipFill>
        <p:spPr>
          <a:xfrm>
            <a:off x="2873504" y="4338341"/>
            <a:ext cx="914400" cy="914400"/>
          </a:xfrm>
          <a:prstGeom prst="rect">
            <a:avLst/>
          </a:prstGeom>
          <a:noFill/>
          <a:ln>
            <a:noFill/>
          </a:ln>
        </p:spPr>
      </p:pic>
      <p:pic>
        <p:nvPicPr>
          <p:cNvPr id="810" name="Google Shape;810;p45" descr="Baby with solid fill"/>
          <p:cNvPicPr preferRelativeResize="0"/>
          <p:nvPr/>
        </p:nvPicPr>
        <p:blipFill rotWithShape="1">
          <a:blip r:embed="rId5">
            <a:alphaModFix/>
          </a:blip>
          <a:srcRect/>
          <a:stretch/>
        </p:blipFill>
        <p:spPr>
          <a:xfrm>
            <a:off x="599385" y="1534293"/>
            <a:ext cx="452066" cy="452066"/>
          </a:xfrm>
          <a:prstGeom prst="rect">
            <a:avLst/>
          </a:prstGeom>
          <a:noFill/>
          <a:ln>
            <a:noFill/>
          </a:ln>
        </p:spPr>
      </p:pic>
      <p:pic>
        <p:nvPicPr>
          <p:cNvPr id="811" name="Google Shape;811;p45" descr="Baby with solid fill"/>
          <p:cNvPicPr preferRelativeResize="0"/>
          <p:nvPr/>
        </p:nvPicPr>
        <p:blipFill rotWithShape="1">
          <a:blip r:embed="rId5">
            <a:alphaModFix/>
          </a:blip>
          <a:srcRect/>
          <a:stretch/>
        </p:blipFill>
        <p:spPr>
          <a:xfrm>
            <a:off x="940129" y="1534293"/>
            <a:ext cx="452066" cy="452066"/>
          </a:xfrm>
          <a:prstGeom prst="rect">
            <a:avLst/>
          </a:prstGeom>
          <a:noFill/>
          <a:ln>
            <a:noFill/>
          </a:ln>
        </p:spPr>
      </p:pic>
      <p:pic>
        <p:nvPicPr>
          <p:cNvPr id="812" name="Google Shape;812;p45" descr="Baby with solid fill"/>
          <p:cNvPicPr preferRelativeResize="0"/>
          <p:nvPr/>
        </p:nvPicPr>
        <p:blipFill rotWithShape="1">
          <a:blip r:embed="rId5">
            <a:alphaModFix/>
          </a:blip>
          <a:srcRect/>
          <a:stretch/>
        </p:blipFill>
        <p:spPr>
          <a:xfrm>
            <a:off x="1280873" y="1534293"/>
            <a:ext cx="452066" cy="452066"/>
          </a:xfrm>
          <a:prstGeom prst="rect">
            <a:avLst/>
          </a:prstGeom>
          <a:noFill/>
          <a:ln>
            <a:noFill/>
          </a:ln>
        </p:spPr>
      </p:pic>
      <p:pic>
        <p:nvPicPr>
          <p:cNvPr id="813" name="Google Shape;813;p45" descr="Baby with solid fill"/>
          <p:cNvPicPr preferRelativeResize="0"/>
          <p:nvPr/>
        </p:nvPicPr>
        <p:blipFill rotWithShape="1">
          <a:blip r:embed="rId5">
            <a:alphaModFix/>
          </a:blip>
          <a:srcRect/>
          <a:stretch/>
        </p:blipFill>
        <p:spPr>
          <a:xfrm>
            <a:off x="1621617" y="1534293"/>
            <a:ext cx="452066" cy="452066"/>
          </a:xfrm>
          <a:prstGeom prst="rect">
            <a:avLst/>
          </a:prstGeom>
          <a:noFill/>
          <a:ln>
            <a:noFill/>
          </a:ln>
        </p:spPr>
      </p:pic>
      <p:pic>
        <p:nvPicPr>
          <p:cNvPr id="814" name="Google Shape;814;p45" descr="Baby with solid fill"/>
          <p:cNvPicPr preferRelativeResize="0"/>
          <p:nvPr/>
        </p:nvPicPr>
        <p:blipFill rotWithShape="1">
          <a:blip r:embed="rId5">
            <a:alphaModFix/>
          </a:blip>
          <a:srcRect/>
          <a:stretch/>
        </p:blipFill>
        <p:spPr>
          <a:xfrm>
            <a:off x="2303105" y="1534293"/>
            <a:ext cx="452066" cy="452066"/>
          </a:xfrm>
          <a:prstGeom prst="rect">
            <a:avLst/>
          </a:prstGeom>
          <a:noFill/>
          <a:ln>
            <a:noFill/>
          </a:ln>
        </p:spPr>
      </p:pic>
      <p:pic>
        <p:nvPicPr>
          <p:cNvPr id="815" name="Google Shape;815;p45" descr="Baby with solid fill"/>
          <p:cNvPicPr preferRelativeResize="0"/>
          <p:nvPr/>
        </p:nvPicPr>
        <p:blipFill rotWithShape="1">
          <a:blip r:embed="rId5">
            <a:alphaModFix/>
          </a:blip>
          <a:srcRect/>
          <a:stretch/>
        </p:blipFill>
        <p:spPr>
          <a:xfrm>
            <a:off x="1962361" y="1534293"/>
            <a:ext cx="452066" cy="452066"/>
          </a:xfrm>
          <a:prstGeom prst="rect">
            <a:avLst/>
          </a:prstGeom>
          <a:noFill/>
          <a:ln>
            <a:noFill/>
          </a:ln>
        </p:spPr>
      </p:pic>
      <p:pic>
        <p:nvPicPr>
          <p:cNvPr id="816" name="Google Shape;816;p45" descr="Baby with solid fill"/>
          <p:cNvPicPr preferRelativeResize="0"/>
          <p:nvPr/>
        </p:nvPicPr>
        <p:blipFill rotWithShape="1">
          <a:blip r:embed="rId5">
            <a:alphaModFix/>
          </a:blip>
          <a:srcRect/>
          <a:stretch/>
        </p:blipFill>
        <p:spPr>
          <a:xfrm>
            <a:off x="2643849" y="1534293"/>
            <a:ext cx="452066" cy="452066"/>
          </a:xfrm>
          <a:prstGeom prst="rect">
            <a:avLst/>
          </a:prstGeom>
          <a:noFill/>
          <a:ln>
            <a:noFill/>
          </a:ln>
        </p:spPr>
      </p:pic>
      <p:pic>
        <p:nvPicPr>
          <p:cNvPr id="817" name="Google Shape;817;p45" descr="Baby with solid fill"/>
          <p:cNvPicPr preferRelativeResize="0"/>
          <p:nvPr/>
        </p:nvPicPr>
        <p:blipFill rotWithShape="1">
          <a:blip r:embed="rId5">
            <a:alphaModFix/>
          </a:blip>
          <a:srcRect/>
          <a:stretch/>
        </p:blipFill>
        <p:spPr>
          <a:xfrm>
            <a:off x="2984593" y="1534293"/>
            <a:ext cx="452066" cy="452066"/>
          </a:xfrm>
          <a:prstGeom prst="rect">
            <a:avLst/>
          </a:prstGeom>
          <a:noFill/>
          <a:ln>
            <a:noFill/>
          </a:ln>
        </p:spPr>
      </p:pic>
      <p:pic>
        <p:nvPicPr>
          <p:cNvPr id="818" name="Google Shape;818;p45" descr="Baby with solid fill"/>
          <p:cNvPicPr preferRelativeResize="0"/>
          <p:nvPr/>
        </p:nvPicPr>
        <p:blipFill rotWithShape="1">
          <a:blip r:embed="rId5">
            <a:alphaModFix/>
          </a:blip>
          <a:srcRect/>
          <a:stretch/>
        </p:blipFill>
        <p:spPr>
          <a:xfrm>
            <a:off x="3325337" y="1534293"/>
            <a:ext cx="452066" cy="452066"/>
          </a:xfrm>
          <a:prstGeom prst="rect">
            <a:avLst/>
          </a:prstGeom>
          <a:noFill/>
          <a:ln>
            <a:noFill/>
          </a:ln>
        </p:spPr>
      </p:pic>
      <p:pic>
        <p:nvPicPr>
          <p:cNvPr id="819" name="Google Shape;819;p45" descr="Baby with solid fill"/>
          <p:cNvPicPr preferRelativeResize="0"/>
          <p:nvPr/>
        </p:nvPicPr>
        <p:blipFill rotWithShape="1">
          <a:blip r:embed="rId5">
            <a:alphaModFix/>
          </a:blip>
          <a:srcRect/>
          <a:stretch/>
        </p:blipFill>
        <p:spPr>
          <a:xfrm>
            <a:off x="3666084" y="1534293"/>
            <a:ext cx="452066" cy="45206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26866"/>
    </mc:Choice>
    <mc:Fallback xmlns="">
      <p:transition spd="slow" advTm="26866"/>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824"/>
        <p:cNvGrpSpPr/>
        <p:nvPr/>
      </p:nvGrpSpPr>
      <p:grpSpPr>
        <a:xfrm>
          <a:off x="0" y="0"/>
          <a:ext cx="0" cy="0"/>
          <a:chOff x="0" y="0"/>
          <a:chExt cx="0" cy="0"/>
        </a:xfrm>
      </p:grpSpPr>
      <p:sp>
        <p:nvSpPr>
          <p:cNvPr id="825" name="Google Shape;825;p4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I Attest…</a:t>
            </a:r>
            <a:endParaRPr/>
          </a:p>
        </p:txBody>
      </p:sp>
      <p:sp>
        <p:nvSpPr>
          <p:cNvPr id="826" name="Google Shape;826;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46</a:t>
            </a:fld>
            <a:endParaRPr/>
          </a:p>
        </p:txBody>
      </p:sp>
      <p:sp>
        <p:nvSpPr>
          <p:cNvPr id="827" name="Google Shape;827;p46"/>
          <p:cNvSpPr/>
          <p:nvPr/>
        </p:nvSpPr>
        <p:spPr>
          <a:xfrm>
            <a:off x="626758" y="4252883"/>
            <a:ext cx="5407893" cy="186851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BFBFBF"/>
              </a:solidFill>
              <a:latin typeface="Aptos" panose="020B0004020202020204" pitchFamily="34" charset="0"/>
              <a:sym typeface="Arial"/>
            </a:endParaRPr>
          </a:p>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BFBFBF"/>
              </a:solidFill>
              <a:latin typeface="Aptos" panose="020B0004020202020204" pitchFamily="34" charset="0"/>
              <a:sym typeface="Arial"/>
            </a:endParaRPr>
          </a:p>
          <a:p>
            <a:pPr marL="0" marR="0" lvl="0" indent="0" algn="ctr" rtl="0">
              <a:lnSpc>
                <a:spcPct val="100000"/>
              </a:lnSpc>
              <a:spcBef>
                <a:spcPts val="0"/>
              </a:spcBef>
              <a:spcAft>
                <a:spcPts val="0"/>
              </a:spcAft>
              <a:buClr>
                <a:srgbClr val="BFBFBF"/>
              </a:buClr>
              <a:buSzPts val="2400"/>
              <a:buFont typeface="Arial"/>
              <a:buNone/>
            </a:pPr>
            <a:r>
              <a:rPr lang="en-US" sz="2400" b="0" i="0" u="none" strike="noStrike" cap="none">
                <a:solidFill>
                  <a:srgbClr val="BFBFBF"/>
                </a:solidFill>
                <a:latin typeface="Aptos" panose="020B0004020202020204" pitchFamily="34" charset="0"/>
                <a:sym typeface="Arial"/>
              </a:rPr>
              <a:t>I have current CPR training credentials</a:t>
            </a:r>
            <a:endParaRPr>
              <a:latin typeface="Aptos" panose="020B0004020202020204" pitchFamily="34" charset="0"/>
            </a:endParaRPr>
          </a:p>
        </p:txBody>
      </p:sp>
      <p:sp>
        <p:nvSpPr>
          <p:cNvPr id="828" name="Google Shape;828;p46"/>
          <p:cNvSpPr/>
          <p:nvPr/>
        </p:nvSpPr>
        <p:spPr>
          <a:xfrm>
            <a:off x="6293956" y="4252882"/>
            <a:ext cx="5407893" cy="186851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BFBFBF"/>
              </a:solidFill>
              <a:latin typeface="Aptos" panose="020B0004020202020204" pitchFamily="34" charset="0"/>
              <a:sym typeface="Arial"/>
            </a:endParaRPr>
          </a:p>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BFBFBF"/>
              </a:solidFill>
              <a:latin typeface="Aptos" panose="020B0004020202020204" pitchFamily="34" charset="0"/>
              <a:sym typeface="Arial"/>
            </a:endParaRPr>
          </a:p>
          <a:p>
            <a:pPr marL="0" marR="0" lvl="0" indent="0" algn="ctr" rtl="0">
              <a:lnSpc>
                <a:spcPct val="100000"/>
              </a:lnSpc>
              <a:spcBef>
                <a:spcPts val="0"/>
              </a:spcBef>
              <a:spcAft>
                <a:spcPts val="0"/>
              </a:spcAft>
              <a:buClr>
                <a:srgbClr val="BFBFBF"/>
              </a:buClr>
              <a:buSzPts val="2400"/>
              <a:buFont typeface="Arial"/>
              <a:buNone/>
            </a:pPr>
            <a:r>
              <a:rPr lang="en-US" sz="2400" b="0" i="0" u="none" strike="noStrike" cap="none">
                <a:solidFill>
                  <a:srgbClr val="BFBFBF"/>
                </a:solidFill>
                <a:latin typeface="Aptos" panose="020B0004020202020204" pitchFamily="34" charset="0"/>
                <a:sym typeface="Arial"/>
              </a:rPr>
              <a:t>To follow the doula Code of Conduct</a:t>
            </a:r>
            <a:endParaRPr>
              <a:latin typeface="Aptos" panose="020B0004020202020204" pitchFamily="34" charset="0"/>
            </a:endParaRPr>
          </a:p>
        </p:txBody>
      </p:sp>
      <p:sp>
        <p:nvSpPr>
          <p:cNvPr id="829" name="Google Shape;829;p46"/>
          <p:cNvSpPr/>
          <p:nvPr/>
        </p:nvSpPr>
        <p:spPr>
          <a:xfrm>
            <a:off x="4339093" y="1397000"/>
            <a:ext cx="3537469" cy="2618946"/>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chemeClr val="dk1"/>
              </a:solidFill>
              <a:latin typeface="Aptos" panose="020B0004020202020204" pitchFamily="34" charset="0"/>
              <a:sym typeface="Arial"/>
            </a:endParaRPr>
          </a:p>
          <a:p>
            <a:pPr marL="0" marR="0" lvl="0" indent="0" algn="ctr" rtl="0">
              <a:lnSpc>
                <a:spcPct val="100000"/>
              </a:lnSpc>
              <a:spcBef>
                <a:spcPts val="0"/>
              </a:spcBef>
              <a:spcAft>
                <a:spcPts val="0"/>
              </a:spcAft>
              <a:buClr>
                <a:schemeClr val="dk1"/>
              </a:buClr>
              <a:buSzPts val="2400"/>
              <a:buFont typeface="Arial"/>
              <a:buNone/>
            </a:pPr>
            <a:r>
              <a:rPr lang="en-US" sz="2400" b="0" i="0" u="none" strike="noStrike" cap="none">
                <a:solidFill>
                  <a:schemeClr val="dk1"/>
                </a:solidFill>
                <a:latin typeface="Aptos" panose="020B0004020202020204" pitchFamily="34" charset="0"/>
                <a:sym typeface="Arial"/>
              </a:rPr>
              <a:t>I have attached </a:t>
            </a:r>
            <a:r>
              <a:rPr lang="en-US" sz="2400" b="1" i="0" u="none" strike="noStrike" cap="none">
                <a:solidFill>
                  <a:schemeClr val="dk1"/>
                </a:solidFill>
                <a:latin typeface="Aptos" panose="020B0004020202020204" pitchFamily="34" charset="0"/>
                <a:sym typeface="Arial"/>
              </a:rPr>
              <a:t>four</a:t>
            </a:r>
            <a:r>
              <a:rPr lang="en-US" sz="2400" b="0" i="0" u="none" strike="noStrike" cap="none">
                <a:solidFill>
                  <a:schemeClr val="dk1"/>
                </a:solidFill>
                <a:latin typeface="Aptos" panose="020B0004020202020204" pitchFamily="34" charset="0"/>
                <a:sym typeface="Arial"/>
              </a:rPr>
              <a:t> letters of recommendations</a:t>
            </a:r>
            <a:endParaRPr>
              <a:latin typeface="Aptos" panose="020B0004020202020204" pitchFamily="34" charset="0"/>
            </a:endParaRPr>
          </a:p>
        </p:txBody>
      </p:sp>
      <p:sp>
        <p:nvSpPr>
          <p:cNvPr id="830" name="Google Shape;830;p46"/>
          <p:cNvSpPr/>
          <p:nvPr/>
        </p:nvSpPr>
        <p:spPr>
          <a:xfrm>
            <a:off x="626757" y="1397000"/>
            <a:ext cx="3537469" cy="2618946"/>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BFBFBF"/>
              </a:solidFill>
              <a:latin typeface="Aptos" panose="020B0004020202020204" pitchFamily="34" charset="0"/>
              <a:sym typeface="Arial"/>
            </a:endParaRPr>
          </a:p>
          <a:p>
            <a:pPr marL="0" marR="0" lvl="0" indent="0" algn="ctr" rtl="0">
              <a:lnSpc>
                <a:spcPct val="100000"/>
              </a:lnSpc>
              <a:spcBef>
                <a:spcPts val="0"/>
              </a:spcBef>
              <a:spcAft>
                <a:spcPts val="0"/>
              </a:spcAft>
              <a:buClr>
                <a:srgbClr val="BFBFBF"/>
              </a:buClr>
              <a:buSzPts val="2400"/>
              <a:buFont typeface="Arial"/>
              <a:buNone/>
            </a:pPr>
            <a:r>
              <a:rPr lang="en-US" sz="2400" b="0" i="0" u="none" strike="noStrike" cap="none">
                <a:solidFill>
                  <a:srgbClr val="BFBFBF"/>
                </a:solidFill>
                <a:latin typeface="Aptos" panose="020B0004020202020204" pitchFamily="34" charset="0"/>
                <a:sym typeface="Arial"/>
              </a:rPr>
              <a:t>I have attended at least </a:t>
            </a:r>
            <a:r>
              <a:rPr lang="en-US" sz="2400" b="1" i="0" u="none" strike="noStrike" cap="none">
                <a:solidFill>
                  <a:srgbClr val="BFBFBF"/>
                </a:solidFill>
                <a:latin typeface="Aptos" panose="020B0004020202020204" pitchFamily="34" charset="0"/>
                <a:sym typeface="Arial"/>
              </a:rPr>
              <a:t>ten</a:t>
            </a:r>
            <a:r>
              <a:rPr lang="en-US" sz="2400" b="0" i="0" u="none" strike="noStrike" cap="none">
                <a:solidFill>
                  <a:srgbClr val="BFBFBF"/>
                </a:solidFill>
                <a:latin typeface="Aptos" panose="020B0004020202020204" pitchFamily="34" charset="0"/>
                <a:sym typeface="Arial"/>
              </a:rPr>
              <a:t> births in my role as a doula, and at least </a:t>
            </a:r>
            <a:r>
              <a:rPr lang="en-US" sz="2400" b="1" i="0" u="none" strike="noStrike" cap="none">
                <a:solidFill>
                  <a:srgbClr val="BFBFBF"/>
                </a:solidFill>
                <a:latin typeface="Aptos" panose="020B0004020202020204" pitchFamily="34" charset="0"/>
                <a:sym typeface="Arial"/>
              </a:rPr>
              <a:t>five</a:t>
            </a:r>
            <a:r>
              <a:rPr lang="en-US" sz="2400" b="0" i="0" u="none" strike="noStrike" cap="none">
                <a:solidFill>
                  <a:srgbClr val="BFBFBF"/>
                </a:solidFill>
                <a:latin typeface="Aptos" panose="020B0004020202020204" pitchFamily="34" charset="0"/>
                <a:sym typeface="Arial"/>
              </a:rPr>
              <a:t> births in the last </a:t>
            </a:r>
            <a:r>
              <a:rPr lang="en-US" sz="2400" b="1" i="0" u="none" strike="noStrike" cap="none">
                <a:solidFill>
                  <a:srgbClr val="BFBFBF"/>
                </a:solidFill>
                <a:latin typeface="Aptos" panose="020B0004020202020204" pitchFamily="34" charset="0"/>
                <a:sym typeface="Arial"/>
              </a:rPr>
              <a:t>two</a:t>
            </a:r>
            <a:r>
              <a:rPr lang="en-US" sz="2400" b="0" i="0" u="none" strike="noStrike" cap="none">
                <a:solidFill>
                  <a:srgbClr val="BFBFBF"/>
                </a:solidFill>
                <a:latin typeface="Aptos" panose="020B0004020202020204" pitchFamily="34" charset="0"/>
                <a:sym typeface="Arial"/>
              </a:rPr>
              <a:t> years</a:t>
            </a:r>
            <a:endParaRPr>
              <a:latin typeface="Aptos" panose="020B0004020202020204" pitchFamily="34" charset="0"/>
            </a:endParaRPr>
          </a:p>
        </p:txBody>
      </p:sp>
      <p:pic>
        <p:nvPicPr>
          <p:cNvPr id="831" name="Google Shape;831;p46" descr="Contract with solid fill"/>
          <p:cNvPicPr preferRelativeResize="0"/>
          <p:nvPr/>
        </p:nvPicPr>
        <p:blipFill rotWithShape="1">
          <a:blip r:embed="rId5">
            <a:alphaModFix/>
          </a:blip>
          <a:srcRect/>
          <a:stretch/>
        </p:blipFill>
        <p:spPr>
          <a:xfrm>
            <a:off x="8419923" y="4338341"/>
            <a:ext cx="914400" cy="914400"/>
          </a:xfrm>
          <a:prstGeom prst="rect">
            <a:avLst/>
          </a:prstGeom>
          <a:noFill/>
          <a:ln>
            <a:noFill/>
          </a:ln>
        </p:spPr>
      </p:pic>
      <p:pic>
        <p:nvPicPr>
          <p:cNvPr id="832" name="Google Shape;832;p46" descr="Cpr with solid fill"/>
          <p:cNvPicPr preferRelativeResize="0"/>
          <p:nvPr/>
        </p:nvPicPr>
        <p:blipFill rotWithShape="1">
          <a:blip r:embed="rId6">
            <a:alphaModFix/>
          </a:blip>
          <a:srcRect/>
          <a:stretch/>
        </p:blipFill>
        <p:spPr>
          <a:xfrm>
            <a:off x="2873504" y="4338341"/>
            <a:ext cx="914400" cy="914400"/>
          </a:xfrm>
          <a:prstGeom prst="rect">
            <a:avLst/>
          </a:prstGeom>
          <a:noFill/>
          <a:ln>
            <a:noFill/>
          </a:ln>
        </p:spPr>
      </p:pic>
      <p:pic>
        <p:nvPicPr>
          <p:cNvPr id="833" name="Google Shape;833;p46" descr="Baby with solid fill"/>
          <p:cNvPicPr preferRelativeResize="0"/>
          <p:nvPr/>
        </p:nvPicPr>
        <p:blipFill rotWithShape="1">
          <a:blip r:embed="rId7">
            <a:alphaModFix/>
          </a:blip>
          <a:srcRect/>
          <a:stretch/>
        </p:blipFill>
        <p:spPr>
          <a:xfrm>
            <a:off x="600998" y="1534293"/>
            <a:ext cx="452066" cy="452066"/>
          </a:xfrm>
          <a:prstGeom prst="rect">
            <a:avLst/>
          </a:prstGeom>
          <a:noFill/>
          <a:ln>
            <a:noFill/>
          </a:ln>
        </p:spPr>
      </p:pic>
      <p:pic>
        <p:nvPicPr>
          <p:cNvPr id="834" name="Google Shape;834;p46" descr="Document with solid fill"/>
          <p:cNvPicPr preferRelativeResize="0"/>
          <p:nvPr/>
        </p:nvPicPr>
        <p:blipFill rotWithShape="1">
          <a:blip r:embed="rId8">
            <a:alphaModFix/>
          </a:blip>
          <a:srcRect/>
          <a:stretch/>
        </p:blipFill>
        <p:spPr>
          <a:xfrm>
            <a:off x="5717276" y="1536755"/>
            <a:ext cx="781103" cy="776231"/>
          </a:xfrm>
          <a:prstGeom prst="rect">
            <a:avLst/>
          </a:prstGeom>
          <a:noFill/>
          <a:ln>
            <a:noFill/>
          </a:ln>
        </p:spPr>
      </p:pic>
      <p:pic>
        <p:nvPicPr>
          <p:cNvPr id="835" name="Google Shape;835;p46" descr="Baby with solid fill"/>
          <p:cNvPicPr preferRelativeResize="0"/>
          <p:nvPr/>
        </p:nvPicPr>
        <p:blipFill rotWithShape="1">
          <a:blip r:embed="rId7">
            <a:alphaModFix/>
          </a:blip>
          <a:srcRect/>
          <a:stretch/>
        </p:blipFill>
        <p:spPr>
          <a:xfrm>
            <a:off x="941742" y="1534293"/>
            <a:ext cx="452066" cy="452066"/>
          </a:xfrm>
          <a:prstGeom prst="rect">
            <a:avLst/>
          </a:prstGeom>
          <a:noFill/>
          <a:ln>
            <a:noFill/>
          </a:ln>
        </p:spPr>
      </p:pic>
      <p:pic>
        <p:nvPicPr>
          <p:cNvPr id="836" name="Google Shape;836;p46" descr="Baby with solid fill"/>
          <p:cNvPicPr preferRelativeResize="0"/>
          <p:nvPr/>
        </p:nvPicPr>
        <p:blipFill rotWithShape="1">
          <a:blip r:embed="rId7">
            <a:alphaModFix/>
          </a:blip>
          <a:srcRect/>
          <a:stretch/>
        </p:blipFill>
        <p:spPr>
          <a:xfrm>
            <a:off x="1282486" y="1534293"/>
            <a:ext cx="452066" cy="452066"/>
          </a:xfrm>
          <a:prstGeom prst="rect">
            <a:avLst/>
          </a:prstGeom>
          <a:noFill/>
          <a:ln>
            <a:noFill/>
          </a:ln>
        </p:spPr>
      </p:pic>
      <p:pic>
        <p:nvPicPr>
          <p:cNvPr id="837" name="Google Shape;837;p46" descr="Baby with solid fill"/>
          <p:cNvPicPr preferRelativeResize="0"/>
          <p:nvPr/>
        </p:nvPicPr>
        <p:blipFill rotWithShape="1">
          <a:blip r:embed="rId7">
            <a:alphaModFix/>
          </a:blip>
          <a:srcRect/>
          <a:stretch/>
        </p:blipFill>
        <p:spPr>
          <a:xfrm>
            <a:off x="1623230" y="1534293"/>
            <a:ext cx="452066" cy="452066"/>
          </a:xfrm>
          <a:prstGeom prst="rect">
            <a:avLst/>
          </a:prstGeom>
          <a:noFill/>
          <a:ln>
            <a:noFill/>
          </a:ln>
        </p:spPr>
      </p:pic>
      <p:pic>
        <p:nvPicPr>
          <p:cNvPr id="838" name="Google Shape;838;p46" descr="Baby with solid fill"/>
          <p:cNvPicPr preferRelativeResize="0"/>
          <p:nvPr/>
        </p:nvPicPr>
        <p:blipFill rotWithShape="1">
          <a:blip r:embed="rId7">
            <a:alphaModFix/>
          </a:blip>
          <a:srcRect/>
          <a:stretch/>
        </p:blipFill>
        <p:spPr>
          <a:xfrm>
            <a:off x="2304718" y="1534293"/>
            <a:ext cx="452066" cy="452066"/>
          </a:xfrm>
          <a:prstGeom prst="rect">
            <a:avLst/>
          </a:prstGeom>
          <a:noFill/>
          <a:ln>
            <a:noFill/>
          </a:ln>
        </p:spPr>
      </p:pic>
      <p:pic>
        <p:nvPicPr>
          <p:cNvPr id="839" name="Google Shape;839;p46" descr="Baby with solid fill"/>
          <p:cNvPicPr preferRelativeResize="0"/>
          <p:nvPr/>
        </p:nvPicPr>
        <p:blipFill rotWithShape="1">
          <a:blip r:embed="rId7">
            <a:alphaModFix/>
          </a:blip>
          <a:srcRect/>
          <a:stretch/>
        </p:blipFill>
        <p:spPr>
          <a:xfrm>
            <a:off x="1963974" y="1534293"/>
            <a:ext cx="452066" cy="452066"/>
          </a:xfrm>
          <a:prstGeom prst="rect">
            <a:avLst/>
          </a:prstGeom>
          <a:noFill/>
          <a:ln>
            <a:noFill/>
          </a:ln>
        </p:spPr>
      </p:pic>
      <p:pic>
        <p:nvPicPr>
          <p:cNvPr id="840" name="Google Shape;840;p46" descr="Baby with solid fill"/>
          <p:cNvPicPr preferRelativeResize="0"/>
          <p:nvPr/>
        </p:nvPicPr>
        <p:blipFill rotWithShape="1">
          <a:blip r:embed="rId7">
            <a:alphaModFix/>
          </a:blip>
          <a:srcRect/>
          <a:stretch/>
        </p:blipFill>
        <p:spPr>
          <a:xfrm>
            <a:off x="2645462" y="1534293"/>
            <a:ext cx="452066" cy="452066"/>
          </a:xfrm>
          <a:prstGeom prst="rect">
            <a:avLst/>
          </a:prstGeom>
          <a:noFill/>
          <a:ln>
            <a:noFill/>
          </a:ln>
        </p:spPr>
      </p:pic>
      <p:pic>
        <p:nvPicPr>
          <p:cNvPr id="841" name="Google Shape;841;p46" descr="Baby with solid fill"/>
          <p:cNvPicPr preferRelativeResize="0"/>
          <p:nvPr/>
        </p:nvPicPr>
        <p:blipFill rotWithShape="1">
          <a:blip r:embed="rId7">
            <a:alphaModFix/>
          </a:blip>
          <a:srcRect/>
          <a:stretch/>
        </p:blipFill>
        <p:spPr>
          <a:xfrm>
            <a:off x="2986206" y="1534293"/>
            <a:ext cx="452066" cy="452066"/>
          </a:xfrm>
          <a:prstGeom prst="rect">
            <a:avLst/>
          </a:prstGeom>
          <a:noFill/>
          <a:ln>
            <a:noFill/>
          </a:ln>
        </p:spPr>
      </p:pic>
      <p:pic>
        <p:nvPicPr>
          <p:cNvPr id="842" name="Google Shape;842;p46" descr="Baby with solid fill"/>
          <p:cNvPicPr preferRelativeResize="0"/>
          <p:nvPr/>
        </p:nvPicPr>
        <p:blipFill rotWithShape="1">
          <a:blip r:embed="rId7">
            <a:alphaModFix/>
          </a:blip>
          <a:srcRect/>
          <a:stretch/>
        </p:blipFill>
        <p:spPr>
          <a:xfrm>
            <a:off x="3326950" y="1534293"/>
            <a:ext cx="452066" cy="452066"/>
          </a:xfrm>
          <a:prstGeom prst="rect">
            <a:avLst/>
          </a:prstGeom>
          <a:noFill/>
          <a:ln>
            <a:noFill/>
          </a:ln>
        </p:spPr>
      </p:pic>
      <p:pic>
        <p:nvPicPr>
          <p:cNvPr id="843" name="Google Shape;843;p46" descr="Baby with solid fill"/>
          <p:cNvPicPr preferRelativeResize="0"/>
          <p:nvPr/>
        </p:nvPicPr>
        <p:blipFill rotWithShape="1">
          <a:blip r:embed="rId7">
            <a:alphaModFix/>
          </a:blip>
          <a:srcRect/>
          <a:stretch/>
        </p:blipFill>
        <p:spPr>
          <a:xfrm>
            <a:off x="3667697" y="1534293"/>
            <a:ext cx="452066" cy="452066"/>
          </a:xfrm>
          <a:prstGeom prst="rect">
            <a:avLst/>
          </a:prstGeom>
          <a:noFill/>
          <a:ln>
            <a:noFill/>
          </a:ln>
        </p:spPr>
      </p:pic>
      <p:pic>
        <p:nvPicPr>
          <p:cNvPr id="8" name="Audio 7">
            <a:hlinkClick r:id="" action="ppaction://media"/>
            <a:extLst>
              <a:ext uri="{FF2B5EF4-FFF2-40B4-BE49-F238E27FC236}">
                <a16:creationId xmlns:a16="http://schemas.microsoft.com/office/drawing/2014/main" id="{1374B9BD-6691-CF3F-5F17-F27132B2CA95}"/>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118750" t="-118750" r="-118750" b="-118750"/>
          <a:stretch>
            <a:fillRect/>
          </a:stretch>
        </p:blipFill>
        <p:spPr>
          <a:xfrm>
            <a:off x="10052304" y="4718304"/>
            <a:ext cx="2057400" cy="205740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21808"/>
    </mc:Choice>
    <mc:Fallback xmlns="">
      <p:transition spd="slow" advTm="218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848"/>
        <p:cNvGrpSpPr/>
        <p:nvPr/>
      </p:nvGrpSpPr>
      <p:grpSpPr>
        <a:xfrm>
          <a:off x="0" y="0"/>
          <a:ext cx="0" cy="0"/>
          <a:chOff x="0" y="0"/>
          <a:chExt cx="0" cy="0"/>
        </a:xfrm>
      </p:grpSpPr>
      <p:sp>
        <p:nvSpPr>
          <p:cNvPr id="849" name="Google Shape;849;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I Attest…</a:t>
            </a:r>
            <a:endParaRPr/>
          </a:p>
        </p:txBody>
      </p:sp>
      <p:sp>
        <p:nvSpPr>
          <p:cNvPr id="850" name="Google Shape;850;p47"/>
          <p:cNvSpPr/>
          <p:nvPr/>
        </p:nvSpPr>
        <p:spPr>
          <a:xfrm>
            <a:off x="626758" y="4252883"/>
            <a:ext cx="5407893" cy="186851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BFBFBF"/>
              </a:solidFill>
              <a:latin typeface="Aptos" panose="020B0004020202020204" pitchFamily="34" charset="0"/>
              <a:sym typeface="Arial"/>
            </a:endParaRPr>
          </a:p>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BFBFBF"/>
              </a:solidFill>
              <a:latin typeface="Aptos" panose="020B0004020202020204" pitchFamily="34" charset="0"/>
              <a:sym typeface="Arial"/>
            </a:endParaRPr>
          </a:p>
          <a:p>
            <a:pPr marL="0" marR="0" lvl="0" indent="0" algn="ctr" rtl="0">
              <a:lnSpc>
                <a:spcPct val="100000"/>
              </a:lnSpc>
              <a:spcBef>
                <a:spcPts val="0"/>
              </a:spcBef>
              <a:spcAft>
                <a:spcPts val="0"/>
              </a:spcAft>
              <a:buClr>
                <a:srgbClr val="BFBFBF"/>
              </a:buClr>
              <a:buSzPts val="2400"/>
              <a:buFont typeface="Arial"/>
              <a:buNone/>
            </a:pPr>
            <a:r>
              <a:rPr lang="en-US" sz="2400" b="0" i="0" u="none" strike="noStrike" cap="none">
                <a:solidFill>
                  <a:srgbClr val="BFBFBF"/>
                </a:solidFill>
                <a:latin typeface="Aptos" panose="020B0004020202020204" pitchFamily="34" charset="0"/>
                <a:sym typeface="Arial"/>
              </a:rPr>
              <a:t>I have current CPR training credentials</a:t>
            </a:r>
            <a:endParaRPr>
              <a:latin typeface="Aptos" panose="020B0004020202020204" pitchFamily="34" charset="0"/>
            </a:endParaRPr>
          </a:p>
        </p:txBody>
      </p:sp>
      <p:sp>
        <p:nvSpPr>
          <p:cNvPr id="851" name="Google Shape;851;p47"/>
          <p:cNvSpPr/>
          <p:nvPr/>
        </p:nvSpPr>
        <p:spPr>
          <a:xfrm>
            <a:off x="6293956" y="4252882"/>
            <a:ext cx="5407893" cy="186851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BFBFBF"/>
              </a:solidFill>
              <a:latin typeface="Aptos" panose="020B0004020202020204" pitchFamily="34" charset="0"/>
              <a:sym typeface="Arial"/>
            </a:endParaRPr>
          </a:p>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BFBFBF"/>
              </a:solidFill>
              <a:latin typeface="Aptos" panose="020B0004020202020204" pitchFamily="34" charset="0"/>
              <a:sym typeface="Arial"/>
            </a:endParaRPr>
          </a:p>
          <a:p>
            <a:pPr marL="0" marR="0" lvl="0" indent="0" algn="ctr" rtl="0">
              <a:lnSpc>
                <a:spcPct val="100000"/>
              </a:lnSpc>
              <a:spcBef>
                <a:spcPts val="0"/>
              </a:spcBef>
              <a:spcAft>
                <a:spcPts val="0"/>
              </a:spcAft>
              <a:buClr>
                <a:srgbClr val="BFBFBF"/>
              </a:buClr>
              <a:buSzPts val="2400"/>
              <a:buFont typeface="Arial"/>
              <a:buNone/>
            </a:pPr>
            <a:r>
              <a:rPr lang="en-US" sz="2400" b="0" i="0" u="none" strike="noStrike" cap="none">
                <a:solidFill>
                  <a:srgbClr val="BFBFBF"/>
                </a:solidFill>
                <a:latin typeface="Aptos" panose="020B0004020202020204" pitchFamily="34" charset="0"/>
                <a:sym typeface="Arial"/>
              </a:rPr>
              <a:t>To follow the doula Code of Conduct</a:t>
            </a:r>
            <a:endParaRPr>
              <a:latin typeface="Aptos" panose="020B0004020202020204" pitchFamily="34" charset="0"/>
            </a:endParaRPr>
          </a:p>
        </p:txBody>
      </p:sp>
      <p:sp>
        <p:nvSpPr>
          <p:cNvPr id="852" name="Google Shape;852;p47"/>
          <p:cNvSpPr/>
          <p:nvPr/>
        </p:nvSpPr>
        <p:spPr>
          <a:xfrm>
            <a:off x="8053534" y="1397000"/>
            <a:ext cx="3537469" cy="2621699"/>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a:solidFill>
                <a:schemeClr val="dk1"/>
              </a:solidFill>
              <a:latin typeface="Aptos" panose="020B0004020202020204" pitchFamily="34" charset="0"/>
              <a:sym typeface="Arial"/>
            </a:endParaRPr>
          </a:p>
          <a:p>
            <a:pPr marL="0" marR="0" lvl="0" indent="0" algn="ctr" rtl="0">
              <a:lnSpc>
                <a:spcPct val="100000"/>
              </a:lnSpc>
              <a:spcBef>
                <a:spcPts val="0"/>
              </a:spcBef>
              <a:spcAft>
                <a:spcPts val="0"/>
              </a:spcAft>
              <a:buClr>
                <a:schemeClr val="dk1"/>
              </a:buClr>
              <a:buSzPts val="2400"/>
              <a:buFont typeface="Arial"/>
              <a:buNone/>
            </a:pPr>
            <a:r>
              <a:rPr lang="en-US" sz="2400">
                <a:solidFill>
                  <a:schemeClr val="dk1"/>
                </a:solidFill>
                <a:latin typeface="Aptos" panose="020B0004020202020204" pitchFamily="34" charset="0"/>
                <a:sym typeface="Arial"/>
              </a:rPr>
              <a:t>T</a:t>
            </a:r>
            <a:r>
              <a:rPr lang="en-US" sz="2400" b="0" i="0" u="none" strike="noStrike" cap="none">
                <a:solidFill>
                  <a:schemeClr val="dk1"/>
                </a:solidFill>
                <a:latin typeface="Aptos" panose="020B0004020202020204" pitchFamily="34" charset="0"/>
                <a:sym typeface="Arial"/>
              </a:rPr>
              <a:t>o having knowledge and competency in the following areas:</a:t>
            </a:r>
            <a:endParaRPr>
              <a:latin typeface="Aptos" panose="020B0004020202020204" pitchFamily="34" charset="0"/>
            </a:endParaRPr>
          </a:p>
        </p:txBody>
      </p:sp>
      <p:sp>
        <p:nvSpPr>
          <p:cNvPr id="853" name="Google Shape;853;p47"/>
          <p:cNvSpPr/>
          <p:nvPr/>
        </p:nvSpPr>
        <p:spPr>
          <a:xfrm>
            <a:off x="4340145" y="1397000"/>
            <a:ext cx="3537469" cy="2618946"/>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BFBFBF"/>
              </a:solidFill>
              <a:latin typeface="Aptos" panose="020B0004020202020204" pitchFamily="34" charset="0"/>
              <a:sym typeface="Arial"/>
            </a:endParaRPr>
          </a:p>
          <a:p>
            <a:pPr marL="0" marR="0" lvl="0" indent="0" algn="ctr" rtl="0">
              <a:lnSpc>
                <a:spcPct val="100000"/>
              </a:lnSpc>
              <a:spcBef>
                <a:spcPts val="0"/>
              </a:spcBef>
              <a:spcAft>
                <a:spcPts val="0"/>
              </a:spcAft>
              <a:buClr>
                <a:srgbClr val="BFBFBF"/>
              </a:buClr>
              <a:buSzPts val="2400"/>
              <a:buFont typeface="Arial"/>
              <a:buNone/>
            </a:pPr>
            <a:r>
              <a:rPr lang="en-US" sz="2400" b="0" i="0" u="none" strike="noStrike" cap="none">
                <a:solidFill>
                  <a:srgbClr val="BFBFBF"/>
                </a:solidFill>
                <a:latin typeface="Aptos" panose="020B0004020202020204" pitchFamily="34" charset="0"/>
                <a:sym typeface="Arial"/>
              </a:rPr>
              <a:t>I have attached </a:t>
            </a:r>
            <a:r>
              <a:rPr lang="en-US" sz="2400" b="1" i="0" u="none" strike="noStrike" cap="none">
                <a:solidFill>
                  <a:srgbClr val="BFBFBF"/>
                </a:solidFill>
                <a:latin typeface="Aptos" panose="020B0004020202020204" pitchFamily="34" charset="0"/>
                <a:sym typeface="Arial"/>
              </a:rPr>
              <a:t>four</a:t>
            </a:r>
            <a:r>
              <a:rPr lang="en-US" sz="2400" b="0" i="0" u="none" strike="noStrike" cap="none">
                <a:solidFill>
                  <a:srgbClr val="BFBFBF"/>
                </a:solidFill>
                <a:latin typeface="Aptos" panose="020B0004020202020204" pitchFamily="34" charset="0"/>
                <a:sym typeface="Arial"/>
              </a:rPr>
              <a:t> letters of recommendations</a:t>
            </a:r>
            <a:endParaRPr>
              <a:latin typeface="Aptos" panose="020B0004020202020204" pitchFamily="34" charset="0"/>
            </a:endParaRPr>
          </a:p>
        </p:txBody>
      </p:sp>
      <p:sp>
        <p:nvSpPr>
          <p:cNvPr id="854" name="Google Shape;854;p47"/>
          <p:cNvSpPr/>
          <p:nvPr/>
        </p:nvSpPr>
        <p:spPr>
          <a:xfrm>
            <a:off x="626757" y="1397000"/>
            <a:ext cx="3537469" cy="2618946"/>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BFBFBF"/>
              </a:solidFill>
              <a:latin typeface="Aptos" panose="020B0004020202020204" pitchFamily="34" charset="0"/>
              <a:sym typeface="Arial"/>
            </a:endParaRPr>
          </a:p>
          <a:p>
            <a:pPr marL="0" marR="0" lvl="0" indent="0" algn="ctr" rtl="0">
              <a:lnSpc>
                <a:spcPct val="100000"/>
              </a:lnSpc>
              <a:spcBef>
                <a:spcPts val="0"/>
              </a:spcBef>
              <a:spcAft>
                <a:spcPts val="0"/>
              </a:spcAft>
              <a:buClr>
                <a:srgbClr val="BFBFBF"/>
              </a:buClr>
              <a:buSzPts val="2400"/>
              <a:buFont typeface="Arial"/>
              <a:buNone/>
            </a:pPr>
            <a:r>
              <a:rPr lang="en-US" sz="2400" b="0" i="0" u="none" strike="noStrike" cap="none">
                <a:solidFill>
                  <a:srgbClr val="BFBFBF"/>
                </a:solidFill>
                <a:latin typeface="Aptos" panose="020B0004020202020204" pitchFamily="34" charset="0"/>
                <a:sym typeface="Arial"/>
              </a:rPr>
              <a:t>I have attended at least </a:t>
            </a:r>
            <a:r>
              <a:rPr lang="en-US" sz="2400" b="1" i="0" u="none" strike="noStrike" cap="none">
                <a:solidFill>
                  <a:srgbClr val="BFBFBF"/>
                </a:solidFill>
                <a:latin typeface="Aptos" panose="020B0004020202020204" pitchFamily="34" charset="0"/>
                <a:sym typeface="Arial"/>
              </a:rPr>
              <a:t>ten</a:t>
            </a:r>
            <a:r>
              <a:rPr lang="en-US" sz="2400" b="0" i="0" u="none" strike="noStrike" cap="none">
                <a:solidFill>
                  <a:srgbClr val="BFBFBF"/>
                </a:solidFill>
                <a:latin typeface="Aptos" panose="020B0004020202020204" pitchFamily="34" charset="0"/>
                <a:sym typeface="Arial"/>
              </a:rPr>
              <a:t> births in my role as a doula, and at least </a:t>
            </a:r>
            <a:r>
              <a:rPr lang="en-US" sz="2400" b="1" i="0" u="none" strike="noStrike" cap="none">
                <a:solidFill>
                  <a:srgbClr val="BFBFBF"/>
                </a:solidFill>
                <a:latin typeface="Aptos" panose="020B0004020202020204" pitchFamily="34" charset="0"/>
                <a:sym typeface="Arial"/>
              </a:rPr>
              <a:t>five</a:t>
            </a:r>
            <a:r>
              <a:rPr lang="en-US" sz="2400" b="0" i="0" u="none" strike="noStrike" cap="none">
                <a:solidFill>
                  <a:srgbClr val="BFBFBF"/>
                </a:solidFill>
                <a:latin typeface="Aptos" panose="020B0004020202020204" pitchFamily="34" charset="0"/>
                <a:sym typeface="Arial"/>
              </a:rPr>
              <a:t> births in the last </a:t>
            </a:r>
            <a:r>
              <a:rPr lang="en-US" sz="2400" b="1" i="0" u="none" strike="noStrike" cap="none">
                <a:solidFill>
                  <a:srgbClr val="BFBFBF"/>
                </a:solidFill>
                <a:latin typeface="Aptos" panose="020B0004020202020204" pitchFamily="34" charset="0"/>
                <a:sym typeface="Arial"/>
              </a:rPr>
              <a:t>two</a:t>
            </a:r>
            <a:r>
              <a:rPr lang="en-US" sz="2400" b="0" i="0" u="none" strike="noStrike" cap="none">
                <a:solidFill>
                  <a:srgbClr val="BFBFBF"/>
                </a:solidFill>
                <a:latin typeface="Aptos" panose="020B0004020202020204" pitchFamily="34" charset="0"/>
                <a:sym typeface="Arial"/>
              </a:rPr>
              <a:t> years</a:t>
            </a:r>
            <a:endParaRPr>
              <a:latin typeface="Aptos" panose="020B0004020202020204" pitchFamily="34" charset="0"/>
            </a:endParaRPr>
          </a:p>
        </p:txBody>
      </p:sp>
      <p:sp>
        <p:nvSpPr>
          <p:cNvPr id="855" name="Google Shape;855;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47</a:t>
            </a:fld>
            <a:endParaRPr/>
          </a:p>
        </p:txBody>
      </p:sp>
      <p:pic>
        <p:nvPicPr>
          <p:cNvPr id="856" name="Google Shape;856;p47" descr="Lightbulb with solid fill"/>
          <p:cNvPicPr preferRelativeResize="0"/>
          <p:nvPr/>
        </p:nvPicPr>
        <p:blipFill rotWithShape="1">
          <a:blip r:embed="rId3">
            <a:alphaModFix/>
          </a:blip>
          <a:srcRect/>
          <a:stretch/>
        </p:blipFill>
        <p:spPr>
          <a:xfrm>
            <a:off x="9431717" y="1530647"/>
            <a:ext cx="781103" cy="781103"/>
          </a:xfrm>
          <a:prstGeom prst="rect">
            <a:avLst/>
          </a:prstGeom>
          <a:noFill/>
          <a:ln>
            <a:noFill/>
          </a:ln>
        </p:spPr>
      </p:pic>
      <p:pic>
        <p:nvPicPr>
          <p:cNvPr id="857" name="Google Shape;857;p47" descr="Baby with solid fill"/>
          <p:cNvPicPr preferRelativeResize="0"/>
          <p:nvPr/>
        </p:nvPicPr>
        <p:blipFill rotWithShape="1">
          <a:blip r:embed="rId4">
            <a:alphaModFix/>
          </a:blip>
          <a:srcRect/>
          <a:stretch/>
        </p:blipFill>
        <p:spPr>
          <a:xfrm>
            <a:off x="600998" y="1534293"/>
            <a:ext cx="452066" cy="452066"/>
          </a:xfrm>
          <a:prstGeom prst="rect">
            <a:avLst/>
          </a:prstGeom>
          <a:noFill/>
          <a:ln>
            <a:noFill/>
          </a:ln>
        </p:spPr>
      </p:pic>
      <p:pic>
        <p:nvPicPr>
          <p:cNvPr id="858" name="Google Shape;858;p47" descr="Document with solid fill"/>
          <p:cNvPicPr preferRelativeResize="0"/>
          <p:nvPr/>
        </p:nvPicPr>
        <p:blipFill rotWithShape="1">
          <a:blip r:embed="rId5">
            <a:alphaModFix/>
          </a:blip>
          <a:srcRect/>
          <a:stretch/>
        </p:blipFill>
        <p:spPr>
          <a:xfrm>
            <a:off x="5718328" y="1535747"/>
            <a:ext cx="781103" cy="776231"/>
          </a:xfrm>
          <a:prstGeom prst="rect">
            <a:avLst/>
          </a:prstGeom>
          <a:noFill/>
          <a:ln>
            <a:noFill/>
          </a:ln>
        </p:spPr>
      </p:pic>
      <p:pic>
        <p:nvPicPr>
          <p:cNvPr id="859" name="Google Shape;859;p47" descr="Baby with solid fill"/>
          <p:cNvPicPr preferRelativeResize="0"/>
          <p:nvPr/>
        </p:nvPicPr>
        <p:blipFill rotWithShape="1">
          <a:blip r:embed="rId4">
            <a:alphaModFix/>
          </a:blip>
          <a:srcRect/>
          <a:stretch/>
        </p:blipFill>
        <p:spPr>
          <a:xfrm>
            <a:off x="941742" y="1534293"/>
            <a:ext cx="452066" cy="452066"/>
          </a:xfrm>
          <a:prstGeom prst="rect">
            <a:avLst/>
          </a:prstGeom>
          <a:noFill/>
          <a:ln>
            <a:noFill/>
          </a:ln>
        </p:spPr>
      </p:pic>
      <p:pic>
        <p:nvPicPr>
          <p:cNvPr id="860" name="Google Shape;860;p47" descr="Baby with solid fill"/>
          <p:cNvPicPr preferRelativeResize="0"/>
          <p:nvPr/>
        </p:nvPicPr>
        <p:blipFill rotWithShape="1">
          <a:blip r:embed="rId4">
            <a:alphaModFix/>
          </a:blip>
          <a:srcRect/>
          <a:stretch/>
        </p:blipFill>
        <p:spPr>
          <a:xfrm>
            <a:off x="1282486" y="1534293"/>
            <a:ext cx="452066" cy="452066"/>
          </a:xfrm>
          <a:prstGeom prst="rect">
            <a:avLst/>
          </a:prstGeom>
          <a:noFill/>
          <a:ln>
            <a:noFill/>
          </a:ln>
        </p:spPr>
      </p:pic>
      <p:pic>
        <p:nvPicPr>
          <p:cNvPr id="861" name="Google Shape;861;p47" descr="Baby with solid fill"/>
          <p:cNvPicPr preferRelativeResize="0"/>
          <p:nvPr/>
        </p:nvPicPr>
        <p:blipFill rotWithShape="1">
          <a:blip r:embed="rId4">
            <a:alphaModFix/>
          </a:blip>
          <a:srcRect/>
          <a:stretch/>
        </p:blipFill>
        <p:spPr>
          <a:xfrm>
            <a:off x="1623230" y="1534293"/>
            <a:ext cx="452066" cy="452066"/>
          </a:xfrm>
          <a:prstGeom prst="rect">
            <a:avLst/>
          </a:prstGeom>
          <a:noFill/>
          <a:ln>
            <a:noFill/>
          </a:ln>
        </p:spPr>
      </p:pic>
      <p:pic>
        <p:nvPicPr>
          <p:cNvPr id="862" name="Google Shape;862;p47" descr="Baby with solid fill"/>
          <p:cNvPicPr preferRelativeResize="0"/>
          <p:nvPr/>
        </p:nvPicPr>
        <p:blipFill rotWithShape="1">
          <a:blip r:embed="rId4">
            <a:alphaModFix/>
          </a:blip>
          <a:srcRect/>
          <a:stretch/>
        </p:blipFill>
        <p:spPr>
          <a:xfrm>
            <a:off x="2304718" y="1534293"/>
            <a:ext cx="452066" cy="452066"/>
          </a:xfrm>
          <a:prstGeom prst="rect">
            <a:avLst/>
          </a:prstGeom>
          <a:noFill/>
          <a:ln>
            <a:noFill/>
          </a:ln>
        </p:spPr>
      </p:pic>
      <p:pic>
        <p:nvPicPr>
          <p:cNvPr id="863" name="Google Shape;863;p47" descr="Baby with solid fill"/>
          <p:cNvPicPr preferRelativeResize="0"/>
          <p:nvPr/>
        </p:nvPicPr>
        <p:blipFill rotWithShape="1">
          <a:blip r:embed="rId4">
            <a:alphaModFix/>
          </a:blip>
          <a:srcRect/>
          <a:stretch/>
        </p:blipFill>
        <p:spPr>
          <a:xfrm>
            <a:off x="1963974" y="1534293"/>
            <a:ext cx="452066" cy="452066"/>
          </a:xfrm>
          <a:prstGeom prst="rect">
            <a:avLst/>
          </a:prstGeom>
          <a:noFill/>
          <a:ln>
            <a:noFill/>
          </a:ln>
        </p:spPr>
      </p:pic>
      <p:pic>
        <p:nvPicPr>
          <p:cNvPr id="864" name="Google Shape;864;p47" descr="Baby with solid fill"/>
          <p:cNvPicPr preferRelativeResize="0"/>
          <p:nvPr/>
        </p:nvPicPr>
        <p:blipFill rotWithShape="1">
          <a:blip r:embed="rId4">
            <a:alphaModFix/>
          </a:blip>
          <a:srcRect/>
          <a:stretch/>
        </p:blipFill>
        <p:spPr>
          <a:xfrm>
            <a:off x="2645462" y="1534293"/>
            <a:ext cx="452066" cy="452066"/>
          </a:xfrm>
          <a:prstGeom prst="rect">
            <a:avLst/>
          </a:prstGeom>
          <a:noFill/>
          <a:ln>
            <a:noFill/>
          </a:ln>
        </p:spPr>
      </p:pic>
      <p:pic>
        <p:nvPicPr>
          <p:cNvPr id="865" name="Google Shape;865;p47" descr="Baby with solid fill"/>
          <p:cNvPicPr preferRelativeResize="0"/>
          <p:nvPr/>
        </p:nvPicPr>
        <p:blipFill rotWithShape="1">
          <a:blip r:embed="rId4">
            <a:alphaModFix/>
          </a:blip>
          <a:srcRect/>
          <a:stretch/>
        </p:blipFill>
        <p:spPr>
          <a:xfrm>
            <a:off x="2986206" y="1534293"/>
            <a:ext cx="452066" cy="452066"/>
          </a:xfrm>
          <a:prstGeom prst="rect">
            <a:avLst/>
          </a:prstGeom>
          <a:noFill/>
          <a:ln>
            <a:noFill/>
          </a:ln>
        </p:spPr>
      </p:pic>
      <p:pic>
        <p:nvPicPr>
          <p:cNvPr id="866" name="Google Shape;866;p47" descr="Baby with solid fill"/>
          <p:cNvPicPr preferRelativeResize="0"/>
          <p:nvPr/>
        </p:nvPicPr>
        <p:blipFill rotWithShape="1">
          <a:blip r:embed="rId4">
            <a:alphaModFix/>
          </a:blip>
          <a:srcRect/>
          <a:stretch/>
        </p:blipFill>
        <p:spPr>
          <a:xfrm>
            <a:off x="3326950" y="1534293"/>
            <a:ext cx="452066" cy="452066"/>
          </a:xfrm>
          <a:prstGeom prst="rect">
            <a:avLst/>
          </a:prstGeom>
          <a:noFill/>
          <a:ln>
            <a:noFill/>
          </a:ln>
        </p:spPr>
      </p:pic>
      <p:pic>
        <p:nvPicPr>
          <p:cNvPr id="867" name="Google Shape;867;p47" descr="Baby with solid fill"/>
          <p:cNvPicPr preferRelativeResize="0"/>
          <p:nvPr/>
        </p:nvPicPr>
        <p:blipFill rotWithShape="1">
          <a:blip r:embed="rId4">
            <a:alphaModFix/>
          </a:blip>
          <a:srcRect/>
          <a:stretch/>
        </p:blipFill>
        <p:spPr>
          <a:xfrm>
            <a:off x="3667697" y="1534293"/>
            <a:ext cx="452066" cy="452066"/>
          </a:xfrm>
          <a:prstGeom prst="rect">
            <a:avLst/>
          </a:prstGeom>
          <a:noFill/>
          <a:ln>
            <a:noFill/>
          </a:ln>
        </p:spPr>
      </p:pic>
      <p:pic>
        <p:nvPicPr>
          <p:cNvPr id="868" name="Google Shape;868;p47" descr="Contract with solid fill"/>
          <p:cNvPicPr preferRelativeResize="0"/>
          <p:nvPr/>
        </p:nvPicPr>
        <p:blipFill rotWithShape="1">
          <a:blip r:embed="rId6">
            <a:alphaModFix/>
          </a:blip>
          <a:srcRect/>
          <a:stretch/>
        </p:blipFill>
        <p:spPr>
          <a:xfrm>
            <a:off x="8419923" y="4338341"/>
            <a:ext cx="914400" cy="914400"/>
          </a:xfrm>
          <a:prstGeom prst="rect">
            <a:avLst/>
          </a:prstGeom>
          <a:noFill/>
          <a:ln>
            <a:noFill/>
          </a:ln>
        </p:spPr>
      </p:pic>
      <p:pic>
        <p:nvPicPr>
          <p:cNvPr id="869" name="Google Shape;869;p47" descr="Cpr with solid fill"/>
          <p:cNvPicPr preferRelativeResize="0"/>
          <p:nvPr/>
        </p:nvPicPr>
        <p:blipFill rotWithShape="1">
          <a:blip r:embed="rId7">
            <a:alphaModFix/>
          </a:blip>
          <a:srcRect/>
          <a:stretch/>
        </p:blipFill>
        <p:spPr>
          <a:xfrm>
            <a:off x="2873504" y="4338341"/>
            <a:ext cx="914400" cy="914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6869"/>
    </mc:Choice>
    <mc:Fallback xmlns="">
      <p:transition spd="slow" advTm="6869"/>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874"/>
        <p:cNvGrpSpPr/>
        <p:nvPr/>
      </p:nvGrpSpPr>
      <p:grpSpPr>
        <a:xfrm>
          <a:off x="0" y="0"/>
          <a:ext cx="0" cy="0"/>
          <a:chOff x="0" y="0"/>
          <a:chExt cx="0" cy="0"/>
        </a:xfrm>
      </p:grpSpPr>
      <p:sp>
        <p:nvSpPr>
          <p:cNvPr id="875" name="Google Shape;875;p48"/>
          <p:cNvSpPr/>
          <p:nvPr/>
        </p:nvSpPr>
        <p:spPr>
          <a:xfrm rot="1035292">
            <a:off x="9267825" y="1862218"/>
            <a:ext cx="1543050" cy="2547351"/>
          </a:xfrm>
          <a:prstGeom prst="roundRect">
            <a:avLst>
              <a:gd name="adj" fmla="val 50000"/>
            </a:avLst>
          </a:prstGeom>
          <a:solidFill>
            <a:srgbClr val="B69D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876" name="Google Shape;876;p48"/>
          <p:cNvSpPr/>
          <p:nvPr/>
        </p:nvSpPr>
        <p:spPr>
          <a:xfrm rot="1035292">
            <a:off x="5231970" y="1898572"/>
            <a:ext cx="1543050" cy="2547351"/>
          </a:xfrm>
          <a:prstGeom prst="roundRect">
            <a:avLst>
              <a:gd name="adj" fmla="val 50000"/>
            </a:avLst>
          </a:prstGeom>
          <a:solidFill>
            <a:srgbClr val="B69D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877" name="Google Shape;877;p48"/>
          <p:cNvSpPr/>
          <p:nvPr/>
        </p:nvSpPr>
        <p:spPr>
          <a:xfrm rot="1035292">
            <a:off x="1272502" y="1862218"/>
            <a:ext cx="1543050" cy="2547351"/>
          </a:xfrm>
          <a:prstGeom prst="roundRect">
            <a:avLst>
              <a:gd name="adj" fmla="val 50000"/>
            </a:avLst>
          </a:prstGeom>
          <a:solidFill>
            <a:srgbClr val="B69D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878" name="Google Shape;878;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I Attest to having the knowledge and competency in…</a:t>
            </a:r>
            <a:endParaRPr/>
          </a:p>
        </p:txBody>
      </p:sp>
      <p:sp>
        <p:nvSpPr>
          <p:cNvPr id="879" name="Google Shape;879;p48"/>
          <p:cNvSpPr/>
          <p:nvPr/>
        </p:nvSpPr>
        <p:spPr>
          <a:xfrm>
            <a:off x="1663505" y="5021472"/>
            <a:ext cx="8864991" cy="1572957"/>
          </a:xfrm>
          <a:prstGeom prst="leftRightArrow">
            <a:avLst>
              <a:gd name="adj1" fmla="val 68121"/>
              <a:gd name="adj2" fmla="val 62081"/>
            </a:avLst>
          </a:prstGeom>
          <a:solidFill>
            <a:schemeClr val="lt1"/>
          </a:solidFill>
          <a:ln>
            <a:noFill/>
          </a:ln>
        </p:spPr>
        <p:txBody>
          <a:bodyPr spcFirstLastPara="1" wrap="square" lIns="91425" tIns="45700" rIns="91425" bIns="45700" anchor="ctr" anchorCtr="0">
            <a:noAutofit/>
          </a:bodyPr>
          <a:lstStyle/>
          <a:p>
            <a:pPr marL="0" marR="0" lvl="0" indent="0" algn="l" rtl="0">
              <a:lnSpc>
                <a:spcPct val="107000"/>
              </a:lnSpc>
              <a:spcBef>
                <a:spcPts val="0"/>
              </a:spcBef>
              <a:spcAft>
                <a:spcPts val="0"/>
              </a:spcAft>
              <a:buNone/>
            </a:pPr>
            <a:r>
              <a:rPr lang="en-US" sz="1800">
                <a:solidFill>
                  <a:schemeClr val="dk1"/>
                </a:solidFill>
                <a:latin typeface="Aptos" panose="020B0004020202020204" pitchFamily="34" charset="0"/>
                <a:sym typeface="Arial"/>
              </a:rPr>
              <a:t>Anatomy of Pregnancy, Childbirth, and Postpartum; Family/Partner Support; Developing a Community Resource List; Trauma-Informed Care; Diversity, Equity and Inclusion (Cultural Sensitivity)</a:t>
            </a:r>
            <a:endParaRPr sz="2000">
              <a:solidFill>
                <a:schemeClr val="dk1"/>
              </a:solidFill>
              <a:latin typeface="Aptos" panose="020B0004020202020204" pitchFamily="34" charset="0"/>
              <a:sym typeface="Arial"/>
            </a:endParaRPr>
          </a:p>
        </p:txBody>
      </p:sp>
      <p:sp>
        <p:nvSpPr>
          <p:cNvPr id="880" name="Google Shape;880;p48"/>
          <p:cNvSpPr/>
          <p:nvPr/>
        </p:nvSpPr>
        <p:spPr>
          <a:xfrm>
            <a:off x="8115300" y="3152775"/>
            <a:ext cx="3848100" cy="1800665"/>
          </a:xfrm>
          <a:prstGeom prst="roundRect">
            <a:avLst>
              <a:gd name="adj" fmla="val 16667"/>
            </a:avLst>
          </a:prstGeom>
          <a:solidFill>
            <a:srgbClr val="6D3A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Aptos" panose="020B0004020202020204" pitchFamily="34" charset="0"/>
                <a:sym typeface="Arial"/>
              </a:rPr>
              <a:t>Postpartum</a:t>
            </a:r>
            <a:endParaRPr>
              <a:latin typeface="Aptos" panose="020B0004020202020204" pitchFamily="34" charset="0"/>
            </a:endParaRPr>
          </a:p>
          <a:p>
            <a:pPr marL="457200" marR="0" lvl="1" indent="0" algn="l" rtl="0">
              <a:spcBef>
                <a:spcPts val="0"/>
              </a:spcBef>
              <a:spcAft>
                <a:spcPts val="0"/>
              </a:spcAft>
              <a:buNone/>
            </a:pPr>
            <a:r>
              <a:rPr lang="en-US" sz="2000" b="0" i="0" u="none" strike="noStrike" cap="none">
                <a:solidFill>
                  <a:schemeClr val="lt1"/>
                </a:solidFill>
                <a:latin typeface="Aptos" panose="020B0004020202020204" pitchFamily="34" charset="0"/>
                <a:sym typeface="Arial"/>
              </a:rPr>
              <a:t>Postpartum/Recovery Support</a:t>
            </a:r>
            <a:endParaRPr>
              <a:latin typeface="Aptos" panose="020B0004020202020204" pitchFamily="34" charset="0"/>
            </a:endParaRPr>
          </a:p>
          <a:p>
            <a:pPr marL="457200" marR="0" lvl="1" indent="0" algn="l" rtl="0">
              <a:spcBef>
                <a:spcPts val="0"/>
              </a:spcBef>
              <a:spcAft>
                <a:spcPts val="0"/>
              </a:spcAft>
              <a:buNone/>
            </a:pPr>
            <a:r>
              <a:rPr lang="en-US" sz="2000" b="0" i="0" u="none" strike="noStrike" cap="none">
                <a:solidFill>
                  <a:schemeClr val="lt1"/>
                </a:solidFill>
                <a:latin typeface="Aptos" panose="020B0004020202020204" pitchFamily="34" charset="0"/>
                <a:sym typeface="Arial"/>
              </a:rPr>
              <a:t>Feeding/Lactation Support</a:t>
            </a:r>
            <a:endParaRPr>
              <a:latin typeface="Aptos" panose="020B0004020202020204" pitchFamily="34" charset="0"/>
            </a:endParaRPr>
          </a:p>
          <a:p>
            <a:pPr marL="457200" marR="0" lvl="1" indent="0" algn="l" rtl="0">
              <a:spcBef>
                <a:spcPts val="0"/>
              </a:spcBef>
              <a:spcAft>
                <a:spcPts val="0"/>
              </a:spcAft>
              <a:buNone/>
            </a:pPr>
            <a:r>
              <a:rPr lang="en-US" sz="2000" b="0" i="0" u="none" strike="noStrike" cap="none">
                <a:solidFill>
                  <a:schemeClr val="lt1"/>
                </a:solidFill>
                <a:latin typeface="Aptos" panose="020B0004020202020204" pitchFamily="34" charset="0"/>
                <a:sym typeface="Arial"/>
              </a:rPr>
              <a:t>Newborn/Infant Care</a:t>
            </a:r>
            <a:endParaRPr>
              <a:latin typeface="Aptos" panose="020B0004020202020204" pitchFamily="34" charset="0"/>
            </a:endParaRPr>
          </a:p>
        </p:txBody>
      </p:sp>
      <p:sp>
        <p:nvSpPr>
          <p:cNvPr id="881" name="Google Shape;881;p48"/>
          <p:cNvSpPr/>
          <p:nvPr/>
        </p:nvSpPr>
        <p:spPr>
          <a:xfrm>
            <a:off x="4169019" y="3152775"/>
            <a:ext cx="3848100" cy="1800665"/>
          </a:xfrm>
          <a:prstGeom prst="roundRect">
            <a:avLst>
              <a:gd name="adj" fmla="val 16667"/>
            </a:avLst>
          </a:prstGeom>
          <a:solidFill>
            <a:srgbClr val="6D3A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Aptos" panose="020B0004020202020204" pitchFamily="34" charset="0"/>
                <a:sym typeface="Arial"/>
              </a:rPr>
              <a:t>Labor and delivery</a:t>
            </a:r>
            <a:endParaRPr>
              <a:latin typeface="Aptos" panose="020B0004020202020204" pitchFamily="34" charset="0"/>
            </a:endParaRPr>
          </a:p>
          <a:p>
            <a:pPr marL="457200" marR="0" lvl="1" indent="0" algn="l" rtl="0">
              <a:spcBef>
                <a:spcPts val="0"/>
              </a:spcBef>
              <a:spcAft>
                <a:spcPts val="0"/>
              </a:spcAft>
              <a:buNone/>
            </a:pPr>
            <a:r>
              <a:rPr lang="en-US" sz="2000" b="0" i="0" u="none" strike="noStrike" cap="none">
                <a:solidFill>
                  <a:schemeClr val="lt1"/>
                </a:solidFill>
                <a:latin typeface="Aptos" panose="020B0004020202020204" pitchFamily="34" charset="0"/>
                <a:sym typeface="Arial"/>
              </a:rPr>
              <a:t>Non-Medical Comfort Measures</a:t>
            </a:r>
            <a:endParaRPr>
              <a:latin typeface="Aptos" panose="020B0004020202020204" pitchFamily="34" charset="0"/>
            </a:endParaRPr>
          </a:p>
          <a:p>
            <a:pPr marL="457200" marR="0" lvl="1" indent="0" algn="l" rtl="0">
              <a:spcBef>
                <a:spcPts val="0"/>
              </a:spcBef>
              <a:spcAft>
                <a:spcPts val="0"/>
              </a:spcAft>
              <a:buNone/>
            </a:pPr>
            <a:r>
              <a:rPr lang="en-US" sz="2000" b="0" i="0" u="none" strike="noStrike" cap="none">
                <a:solidFill>
                  <a:schemeClr val="lt1"/>
                </a:solidFill>
                <a:latin typeface="Aptos" panose="020B0004020202020204" pitchFamily="34" charset="0"/>
                <a:sym typeface="Arial"/>
              </a:rPr>
              <a:t>Labor Support Techniques</a:t>
            </a:r>
            <a:endParaRPr>
              <a:latin typeface="Aptos" panose="020B0004020202020204" pitchFamily="34" charset="0"/>
            </a:endParaRPr>
          </a:p>
        </p:txBody>
      </p:sp>
      <p:sp>
        <p:nvSpPr>
          <p:cNvPr id="882" name="Google Shape;882;p48"/>
          <p:cNvSpPr/>
          <p:nvPr/>
        </p:nvSpPr>
        <p:spPr>
          <a:xfrm>
            <a:off x="222738" y="3152775"/>
            <a:ext cx="3848100" cy="1800665"/>
          </a:xfrm>
          <a:prstGeom prst="roundRect">
            <a:avLst>
              <a:gd name="adj" fmla="val 16667"/>
            </a:avLst>
          </a:prstGeom>
          <a:solidFill>
            <a:srgbClr val="6D3A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Aptos" panose="020B0004020202020204" pitchFamily="34" charset="0"/>
                <a:sym typeface="Arial"/>
              </a:rPr>
              <a:t>Prenatal</a:t>
            </a:r>
            <a:endParaRPr>
              <a:latin typeface="Aptos" panose="020B0004020202020204" pitchFamily="34" charset="0"/>
            </a:endParaRPr>
          </a:p>
          <a:p>
            <a:pPr marL="457200" marR="0" lvl="1" indent="0" algn="l" rtl="0">
              <a:spcBef>
                <a:spcPts val="0"/>
              </a:spcBef>
              <a:spcAft>
                <a:spcPts val="0"/>
              </a:spcAft>
              <a:buNone/>
            </a:pPr>
            <a:r>
              <a:rPr lang="en-US" sz="2000" b="0" i="0" u="none" strike="noStrike" cap="none">
                <a:solidFill>
                  <a:schemeClr val="lt1"/>
                </a:solidFill>
                <a:latin typeface="Aptos" panose="020B0004020202020204" pitchFamily="34" charset="0"/>
                <a:sym typeface="Arial"/>
              </a:rPr>
              <a:t>Pregnancy/ Perinatal Support</a:t>
            </a:r>
            <a:endParaRPr>
              <a:latin typeface="Aptos" panose="020B0004020202020204" pitchFamily="34" charset="0"/>
            </a:endParaRPr>
          </a:p>
          <a:p>
            <a:pPr marL="457200" marR="0" lvl="1" indent="0" algn="l" rtl="0">
              <a:spcBef>
                <a:spcPts val="0"/>
              </a:spcBef>
              <a:spcAft>
                <a:spcPts val="0"/>
              </a:spcAft>
              <a:buNone/>
            </a:pPr>
            <a:r>
              <a:rPr lang="en-US" sz="2000" b="0" i="0" u="none" strike="noStrike" cap="none">
                <a:solidFill>
                  <a:schemeClr val="lt1"/>
                </a:solidFill>
                <a:latin typeface="Aptos" panose="020B0004020202020204" pitchFamily="34" charset="0"/>
                <a:sym typeface="Arial"/>
              </a:rPr>
              <a:t>Childbirth Education</a:t>
            </a:r>
            <a:endParaRPr>
              <a:latin typeface="Aptos" panose="020B0004020202020204" pitchFamily="34" charset="0"/>
            </a:endParaRPr>
          </a:p>
        </p:txBody>
      </p:sp>
      <p:pic>
        <p:nvPicPr>
          <p:cNvPr id="883" name="Google Shape;883;p48" descr="Pregnant lady with solid fill"/>
          <p:cNvPicPr preferRelativeResize="0"/>
          <p:nvPr/>
        </p:nvPicPr>
        <p:blipFill rotWithShape="1">
          <a:blip r:embed="rId3">
            <a:alphaModFix/>
          </a:blip>
          <a:srcRect/>
          <a:stretch/>
        </p:blipFill>
        <p:spPr>
          <a:xfrm>
            <a:off x="1636796" y="2064758"/>
            <a:ext cx="1019985" cy="1019985"/>
          </a:xfrm>
          <a:prstGeom prst="rect">
            <a:avLst/>
          </a:prstGeom>
          <a:noFill/>
          <a:ln>
            <a:noFill/>
          </a:ln>
        </p:spPr>
      </p:pic>
      <p:pic>
        <p:nvPicPr>
          <p:cNvPr id="884" name="Google Shape;884;p48" descr="Open hand with solid fill"/>
          <p:cNvPicPr preferRelativeResize="0"/>
          <p:nvPr/>
        </p:nvPicPr>
        <p:blipFill rotWithShape="1">
          <a:blip r:embed="rId4">
            <a:alphaModFix/>
          </a:blip>
          <a:srcRect/>
          <a:stretch/>
        </p:blipFill>
        <p:spPr>
          <a:xfrm>
            <a:off x="5583077" y="2170890"/>
            <a:ext cx="1019985" cy="1019985"/>
          </a:xfrm>
          <a:prstGeom prst="rect">
            <a:avLst/>
          </a:prstGeom>
          <a:noFill/>
          <a:ln>
            <a:noFill/>
          </a:ln>
        </p:spPr>
      </p:pic>
      <p:pic>
        <p:nvPicPr>
          <p:cNvPr id="885" name="Google Shape;885;p48" descr="Baby crawling with solid fill"/>
          <p:cNvPicPr preferRelativeResize="0"/>
          <p:nvPr/>
        </p:nvPicPr>
        <p:blipFill rotWithShape="1">
          <a:blip r:embed="rId5">
            <a:alphaModFix/>
          </a:blip>
          <a:srcRect/>
          <a:stretch/>
        </p:blipFill>
        <p:spPr>
          <a:xfrm>
            <a:off x="9666750" y="2003379"/>
            <a:ext cx="1019985" cy="1019985"/>
          </a:xfrm>
          <a:prstGeom prst="rect">
            <a:avLst/>
          </a:prstGeom>
          <a:noFill/>
          <a:ln>
            <a:noFill/>
          </a:ln>
        </p:spPr>
      </p:pic>
      <p:sp>
        <p:nvSpPr>
          <p:cNvPr id="886" name="Google Shape;886;p48"/>
          <p:cNvSpPr/>
          <p:nvPr/>
        </p:nvSpPr>
        <p:spPr>
          <a:xfrm>
            <a:off x="3677645" y="2562396"/>
            <a:ext cx="884567" cy="438150"/>
          </a:xfrm>
          <a:prstGeom prst="rightArrow">
            <a:avLst>
              <a:gd name="adj1" fmla="val 50000"/>
              <a:gd name="adj2" fmla="val 50000"/>
            </a:avLst>
          </a:prstGeom>
          <a:solidFill>
            <a:srgbClr val="99758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887" name="Google Shape;887;p48"/>
          <p:cNvSpPr/>
          <p:nvPr/>
        </p:nvSpPr>
        <p:spPr>
          <a:xfrm>
            <a:off x="7623926" y="2562396"/>
            <a:ext cx="884567" cy="438150"/>
          </a:xfrm>
          <a:prstGeom prst="rightArrow">
            <a:avLst>
              <a:gd name="adj1" fmla="val 50000"/>
              <a:gd name="adj2" fmla="val 50000"/>
            </a:avLst>
          </a:prstGeom>
          <a:solidFill>
            <a:srgbClr val="99758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888" name="Google Shape;888;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48</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29401"/>
    </mc:Choice>
    <mc:Fallback xmlns="">
      <p:transition spd="slow" advTm="29401"/>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893"/>
        <p:cNvGrpSpPr/>
        <p:nvPr/>
      </p:nvGrpSpPr>
      <p:grpSpPr>
        <a:xfrm>
          <a:off x="0" y="0"/>
          <a:ext cx="0" cy="0"/>
          <a:chOff x="0" y="0"/>
          <a:chExt cx="0" cy="0"/>
        </a:xfrm>
      </p:grpSpPr>
      <p:sp>
        <p:nvSpPr>
          <p:cNvPr id="894" name="Google Shape;894;p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Submitting Attestations</a:t>
            </a:r>
            <a:endParaRPr/>
          </a:p>
        </p:txBody>
      </p:sp>
      <p:sp>
        <p:nvSpPr>
          <p:cNvPr id="895" name="Google Shape;895;p49"/>
          <p:cNvSpPr/>
          <p:nvPr/>
        </p:nvSpPr>
        <p:spPr>
          <a:xfrm>
            <a:off x="6386128" y="3225501"/>
            <a:ext cx="4626430" cy="155346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ptos" panose="020B0004020202020204" pitchFamily="34" charset="0"/>
                <a:sym typeface="Arial"/>
              </a:rPr>
              <a:t>Attestations should be filled out by each doula, signed, and uploaded to the Medicaid Provider Web Portal</a:t>
            </a:r>
            <a:endParaRPr>
              <a:latin typeface="Aptos" panose="020B0004020202020204" pitchFamily="34" charset="0"/>
            </a:endParaRPr>
          </a:p>
        </p:txBody>
      </p:sp>
      <p:pic>
        <p:nvPicPr>
          <p:cNvPr id="896" name="Google Shape;896;p49"/>
          <p:cNvPicPr preferRelativeResize="0"/>
          <p:nvPr/>
        </p:nvPicPr>
        <p:blipFill rotWithShape="1">
          <a:blip r:embed="rId3">
            <a:alphaModFix/>
          </a:blip>
          <a:srcRect/>
          <a:stretch/>
        </p:blipFill>
        <p:spPr>
          <a:xfrm>
            <a:off x="1289460" y="1417738"/>
            <a:ext cx="3984905" cy="5168990"/>
          </a:xfrm>
          <a:prstGeom prst="roundRect">
            <a:avLst>
              <a:gd name="adj" fmla="val 8555"/>
            </a:avLst>
          </a:prstGeom>
          <a:noFill/>
          <a:ln>
            <a:noFill/>
          </a:ln>
        </p:spPr>
      </p:pic>
      <p:sp>
        <p:nvSpPr>
          <p:cNvPr id="897" name="Google Shape;897;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49</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18258"/>
    </mc:Choice>
    <mc:Fallback xmlns="">
      <p:transition spd="slow" advTm="18258"/>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35"/>
        <p:cNvGrpSpPr/>
        <p:nvPr/>
      </p:nvGrpSpPr>
      <p:grpSpPr>
        <a:xfrm>
          <a:off x="0" y="0"/>
          <a:ext cx="0" cy="0"/>
          <a:chOff x="0" y="0"/>
          <a:chExt cx="0" cy="0"/>
        </a:xfrm>
      </p:grpSpPr>
      <p:sp>
        <p:nvSpPr>
          <p:cNvPr id="136" name="Google Shape;136;p5"/>
          <p:cNvSpPr txBox="1">
            <a:spLocks noGrp="1"/>
          </p:cNvSpPr>
          <p:nvPr>
            <p:ph type="title"/>
          </p:nvPr>
        </p:nvSpPr>
        <p:spPr>
          <a:xfrm>
            <a:off x="5130325" y="1691726"/>
            <a:ext cx="6020827" cy="1325563"/>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4000"/>
              <a:buFont typeface="Play"/>
              <a:buNone/>
            </a:pPr>
            <a:r>
              <a:rPr lang="en-US" sz="4000"/>
              <a:t>Prenatal Care</a:t>
            </a:r>
            <a:endParaRPr/>
          </a:p>
        </p:txBody>
      </p:sp>
      <p:sp>
        <p:nvSpPr>
          <p:cNvPr id="137" name="Google Shape;137;p5"/>
          <p:cNvSpPr/>
          <p:nvPr/>
        </p:nvSpPr>
        <p:spPr>
          <a:xfrm>
            <a:off x="6095999" y="2786063"/>
            <a:ext cx="5055153" cy="1325562"/>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chemeClr val="dk1"/>
                </a:solidFill>
                <a:latin typeface="Aptos" panose="020B0004020202020204" pitchFamily="34" charset="0"/>
                <a:sym typeface="Arial"/>
              </a:rPr>
              <a:t>Reimbursement for up to 180 minutes of prenatal care per member</a:t>
            </a:r>
            <a:endParaRPr>
              <a:latin typeface="Aptos" panose="020B0004020202020204" pitchFamily="34" charset="0"/>
            </a:endParaRPr>
          </a:p>
        </p:txBody>
      </p:sp>
      <p:sp>
        <p:nvSpPr>
          <p:cNvPr id="138" name="Google Shape;138;p5"/>
          <p:cNvSpPr/>
          <p:nvPr/>
        </p:nvSpPr>
        <p:spPr>
          <a:xfrm>
            <a:off x="6095999" y="4254292"/>
            <a:ext cx="1732363" cy="1325562"/>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0" i="0" u="none" strike="noStrike" cap="none">
                <a:solidFill>
                  <a:schemeClr val="dk1"/>
                </a:solidFill>
                <a:latin typeface="Aptos" panose="020B0004020202020204" pitchFamily="34" charset="0"/>
                <a:sym typeface="Arial"/>
              </a:rPr>
              <a:t>$25 per 15 minutes of service</a:t>
            </a:r>
            <a:endParaRPr>
              <a:latin typeface="Aptos" panose="020B0004020202020204" pitchFamily="34" charset="0"/>
            </a:endParaRPr>
          </a:p>
        </p:txBody>
      </p:sp>
      <p:sp>
        <p:nvSpPr>
          <p:cNvPr id="139" name="Google Shape;139;p5"/>
          <p:cNvSpPr/>
          <p:nvPr/>
        </p:nvSpPr>
        <p:spPr>
          <a:xfrm>
            <a:off x="8068530" y="4254292"/>
            <a:ext cx="3082622" cy="1325562"/>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0" i="0" u="none" strike="noStrike" cap="none">
                <a:solidFill>
                  <a:schemeClr val="dk1"/>
                </a:solidFill>
                <a:latin typeface="Aptos" panose="020B0004020202020204" pitchFamily="34" charset="0"/>
                <a:sym typeface="Arial"/>
              </a:rPr>
              <a:t>Cap of 12 units</a:t>
            </a:r>
            <a:endParaRPr sz="2000">
              <a:latin typeface="Aptos" panose="020B0004020202020204" pitchFamily="34" charset="0"/>
            </a:endParaRPr>
          </a:p>
          <a:p>
            <a:pPr marL="0" marR="0" lvl="0" indent="0" algn="ctr" rtl="0">
              <a:spcBef>
                <a:spcPts val="0"/>
              </a:spcBef>
              <a:spcAft>
                <a:spcPts val="0"/>
              </a:spcAft>
              <a:buNone/>
            </a:pPr>
            <a:r>
              <a:rPr lang="en-US" sz="2000" b="0" i="0" u="none" strike="noStrike" cap="none">
                <a:solidFill>
                  <a:schemeClr val="dk1"/>
                </a:solidFill>
                <a:latin typeface="Aptos" panose="020B0004020202020204" pitchFamily="34" charset="0"/>
                <a:sym typeface="Arial"/>
              </a:rPr>
              <a:t>or </a:t>
            </a:r>
            <a:endParaRPr sz="2000">
              <a:latin typeface="Aptos" panose="020B0004020202020204" pitchFamily="34" charset="0"/>
            </a:endParaRPr>
          </a:p>
          <a:p>
            <a:pPr marL="0" marR="0" lvl="0" indent="0" algn="ctr" rtl="0">
              <a:spcBef>
                <a:spcPts val="0"/>
              </a:spcBef>
              <a:spcAft>
                <a:spcPts val="0"/>
              </a:spcAft>
              <a:buNone/>
            </a:pPr>
            <a:r>
              <a:rPr lang="en-US" sz="2000" b="0" i="0" u="none" strike="noStrike" cap="none">
                <a:solidFill>
                  <a:schemeClr val="dk1"/>
                </a:solidFill>
                <a:latin typeface="Aptos" panose="020B0004020202020204" pitchFamily="34" charset="0"/>
                <a:sym typeface="Arial"/>
              </a:rPr>
              <a:t>$300 per member served in 12-month period</a:t>
            </a:r>
            <a:endParaRPr sz="2000">
              <a:latin typeface="Aptos" panose="020B0004020202020204" pitchFamily="34" charset="0"/>
            </a:endParaRPr>
          </a:p>
        </p:txBody>
      </p:sp>
      <p:sp>
        <p:nvSpPr>
          <p:cNvPr id="140" name="Google Shape;140;p5"/>
          <p:cNvSpPr/>
          <p:nvPr/>
        </p:nvSpPr>
        <p:spPr>
          <a:xfrm>
            <a:off x="941659" y="1691726"/>
            <a:ext cx="3486975" cy="348697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pic>
        <p:nvPicPr>
          <p:cNvPr id="141" name="Google Shape;141;p5"/>
          <p:cNvPicPr preferRelativeResize="0">
            <a:picLocks noGrp="1"/>
          </p:cNvPicPr>
          <p:nvPr>
            <p:ph type="body" idx="1"/>
          </p:nvPr>
        </p:nvPicPr>
        <p:blipFill rotWithShape="1">
          <a:blip r:embed="rId4">
            <a:alphaModFix/>
          </a:blip>
          <a:srcRect/>
          <a:stretch/>
        </p:blipFill>
        <p:spPr>
          <a:xfrm>
            <a:off x="721560" y="1792382"/>
            <a:ext cx="3947241" cy="3787471"/>
          </a:xfrm>
          <a:prstGeom prst="rect">
            <a:avLst/>
          </a:prstGeom>
          <a:noFill/>
          <a:ln>
            <a:noFill/>
          </a:ln>
        </p:spPr>
      </p:pic>
      <p:sp>
        <p:nvSpPr>
          <p:cNvPr id="142" name="Google Shape;142;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1256"/>
    </mc:Choice>
    <mc:Fallback xmlns="">
      <p:transition spd="slow" advTm="2125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7"/>
                                        </p:tgtEl>
                                        <p:attrNameLst>
                                          <p:attrName>style.visibility</p:attrName>
                                        </p:attrNameLst>
                                      </p:cBhvr>
                                      <p:to>
                                        <p:strVal val="visible"/>
                                      </p:to>
                                    </p:set>
                                    <p:animEffect transition="in" filter="fade">
                                      <p:cBhvr>
                                        <p:cTn id="7" dur="500"/>
                                        <p:tgtEl>
                                          <p:spTgt spid="13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8"/>
                                        </p:tgtEl>
                                        <p:attrNameLst>
                                          <p:attrName>style.visibility</p:attrName>
                                        </p:attrNameLst>
                                      </p:cBhvr>
                                      <p:to>
                                        <p:strVal val="visible"/>
                                      </p:to>
                                    </p:set>
                                    <p:animEffect transition="in" filter="fade">
                                      <p:cBhvr>
                                        <p:cTn id="12" dur="1000"/>
                                        <p:tgtEl>
                                          <p:spTgt spid="13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9"/>
                                        </p:tgtEl>
                                        <p:attrNameLst>
                                          <p:attrName>style.visibility</p:attrName>
                                        </p:attrNameLst>
                                      </p:cBhvr>
                                      <p:to>
                                        <p:strVal val="visible"/>
                                      </p:to>
                                    </p:set>
                                    <p:animEffect transition="in" filter="fade">
                                      <p:cBhvr>
                                        <p:cTn id="17" dur="1000"/>
                                        <p:tgtEl>
                                          <p:spTgt spid="1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902"/>
        <p:cNvGrpSpPr/>
        <p:nvPr/>
      </p:nvGrpSpPr>
      <p:grpSpPr>
        <a:xfrm>
          <a:off x="0" y="0"/>
          <a:ext cx="0" cy="0"/>
          <a:chOff x="0" y="0"/>
          <a:chExt cx="0" cy="0"/>
        </a:xfrm>
      </p:grpSpPr>
      <p:sp>
        <p:nvSpPr>
          <p:cNvPr id="903" name="Google Shape;903;p50"/>
          <p:cNvSpPr txBox="1">
            <a:spLocks noGrp="1"/>
          </p:cNvSpPr>
          <p:nvPr>
            <p:ph type="title"/>
          </p:nvPr>
        </p:nvSpPr>
        <p:spPr>
          <a:xfrm>
            <a:off x="1282570" y="136525"/>
            <a:ext cx="10515600" cy="100253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Letters of Recommendation </a:t>
            </a:r>
            <a:endParaRPr/>
          </a:p>
        </p:txBody>
      </p:sp>
      <p:sp>
        <p:nvSpPr>
          <p:cNvPr id="904" name="Google Shape;904;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757575"/>
              </a:buClr>
              <a:buSzPts val="1200"/>
              <a:buFont typeface="Arial"/>
              <a:buNone/>
            </a:pPr>
            <a:fld id="{00000000-1234-1234-1234-123412341234}" type="slidenum">
              <a:rPr lang="en-US" sz="1200" b="0" i="0" u="none" strike="noStrike" cap="none">
                <a:solidFill>
                  <a:srgbClr val="757575"/>
                </a:solidFill>
                <a:ea typeface="Arial"/>
                <a:sym typeface="Arial"/>
              </a:rPr>
              <a:t>50</a:t>
            </a:fld>
            <a:endParaRPr sz="1200" b="0" i="0" u="none" strike="noStrike" cap="none">
              <a:solidFill>
                <a:srgbClr val="757575"/>
              </a:solidFill>
              <a:ea typeface="Arial"/>
              <a:sym typeface="Arial"/>
            </a:endParaRPr>
          </a:p>
        </p:txBody>
      </p:sp>
      <p:pic>
        <p:nvPicPr>
          <p:cNvPr id="905" name="Google Shape;905;p50"/>
          <p:cNvPicPr preferRelativeResize="0"/>
          <p:nvPr/>
        </p:nvPicPr>
        <p:blipFill rotWithShape="1">
          <a:blip r:embed="rId3">
            <a:alphaModFix/>
          </a:blip>
          <a:srcRect/>
          <a:stretch/>
        </p:blipFill>
        <p:spPr>
          <a:xfrm>
            <a:off x="1463498" y="946242"/>
            <a:ext cx="9445932" cy="577523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6746"/>
    </mc:Choice>
    <mc:Fallback xmlns="">
      <p:transition spd="slow" advTm="6746"/>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910"/>
        <p:cNvGrpSpPr/>
        <p:nvPr/>
      </p:nvGrpSpPr>
      <p:grpSpPr>
        <a:xfrm>
          <a:off x="0" y="0"/>
          <a:ext cx="0" cy="0"/>
          <a:chOff x="0" y="0"/>
          <a:chExt cx="0" cy="0"/>
        </a:xfrm>
      </p:grpSpPr>
      <p:sp>
        <p:nvSpPr>
          <p:cNvPr id="911" name="Google Shape;911;p5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Additional Requirements </a:t>
            </a:r>
            <a:endParaRPr/>
          </a:p>
        </p:txBody>
      </p:sp>
      <p:sp>
        <p:nvSpPr>
          <p:cNvPr id="912" name="Google Shape;912;p51"/>
          <p:cNvSpPr/>
          <p:nvPr/>
        </p:nvSpPr>
        <p:spPr>
          <a:xfrm>
            <a:off x="3249523" y="3461662"/>
            <a:ext cx="5720305" cy="209808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dk1"/>
                </a:solidFill>
                <a:latin typeface="Aptos" panose="020B0004020202020204" pitchFamily="34" charset="0"/>
                <a:sym typeface="Arial"/>
              </a:rPr>
              <a:t>Optional</a:t>
            </a:r>
            <a:r>
              <a:rPr lang="en-US" sz="2400">
                <a:solidFill>
                  <a:schemeClr val="dk1"/>
                </a:solidFill>
                <a:latin typeface="Aptos" panose="020B0004020202020204" pitchFamily="34" charset="0"/>
                <a:sym typeface="Arial"/>
              </a:rPr>
              <a:t>: Mandatory Reporting of Child Abuse and Neglect training </a:t>
            </a:r>
            <a:endParaRPr>
              <a:latin typeface="Aptos" panose="020B0004020202020204" pitchFamily="34" charset="0"/>
            </a:endParaRPr>
          </a:p>
          <a:p>
            <a:pPr marL="0" marR="0" lvl="0" indent="0" algn="ctr" rtl="0">
              <a:spcBef>
                <a:spcPts val="0"/>
              </a:spcBef>
              <a:spcAft>
                <a:spcPts val="0"/>
              </a:spcAft>
              <a:buNone/>
            </a:pPr>
            <a:r>
              <a:rPr lang="en-US" sz="2400" u="sng">
                <a:solidFill>
                  <a:schemeClr val="dk1"/>
                </a:solidFill>
                <a:latin typeface="Aptos" panose="020B0004020202020204" pitchFamily="34" charset="0"/>
                <a:sym typeface="Arial"/>
                <a:hlinkClick r:id="rId4">
                  <a:extLst>
                    <a:ext uri="{A12FA001-AC4F-418D-AE19-62706E023703}">
                      <ahyp:hlinkClr xmlns:ahyp="http://schemas.microsoft.com/office/drawing/2018/hyperlinkcolor" val="tx"/>
                    </a:ext>
                  </a:extLst>
                </a:hlinkClick>
              </a:rPr>
              <a:t>https://co4kids.org/child-abuse-prevention/mandatory-reporters/</a:t>
            </a:r>
            <a:r>
              <a:rPr lang="en-US" sz="2400">
                <a:solidFill>
                  <a:schemeClr val="dk1"/>
                </a:solidFill>
                <a:latin typeface="Aptos" panose="020B0004020202020204" pitchFamily="34" charset="0"/>
                <a:sym typeface="Arial"/>
              </a:rPr>
              <a:t> </a:t>
            </a:r>
            <a:endParaRPr>
              <a:latin typeface="Aptos" panose="020B0004020202020204" pitchFamily="34" charset="0"/>
            </a:endParaRPr>
          </a:p>
        </p:txBody>
      </p:sp>
      <p:sp>
        <p:nvSpPr>
          <p:cNvPr id="913" name="Google Shape;913;p51"/>
          <p:cNvSpPr/>
          <p:nvPr/>
        </p:nvSpPr>
        <p:spPr>
          <a:xfrm>
            <a:off x="6199114" y="1916329"/>
            <a:ext cx="5166335" cy="1325564"/>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Insurance, either professional insurance or liability insurance through a doula group</a:t>
            </a:r>
            <a:endParaRPr>
              <a:latin typeface="Aptos" panose="020B0004020202020204" pitchFamily="34" charset="0"/>
            </a:endParaRPr>
          </a:p>
        </p:txBody>
      </p:sp>
      <p:sp>
        <p:nvSpPr>
          <p:cNvPr id="914" name="Google Shape;914;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51</a:t>
            </a:fld>
            <a:endParaRPr/>
          </a:p>
        </p:txBody>
      </p:sp>
      <p:sp>
        <p:nvSpPr>
          <p:cNvPr id="915" name="Google Shape;915;p51"/>
          <p:cNvSpPr/>
          <p:nvPr/>
        </p:nvSpPr>
        <p:spPr>
          <a:xfrm>
            <a:off x="838200" y="1916329"/>
            <a:ext cx="5166335" cy="1325564"/>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Background Checks: Make an appointment with IdentoGO and use code 25YQG9*</a:t>
            </a:r>
            <a:endParaRPr>
              <a:latin typeface="Aptos" panose="020B0004020202020204" pitchFamily="34" charset="0"/>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56415"/>
    </mc:Choice>
    <mc:Fallback xmlns="">
      <p:transition spd="slow" advTm="5641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15"/>
                                        </p:tgtEl>
                                        <p:attrNameLst>
                                          <p:attrName>style.visibility</p:attrName>
                                        </p:attrNameLst>
                                      </p:cBhvr>
                                      <p:to>
                                        <p:strVal val="visible"/>
                                      </p:to>
                                    </p:set>
                                    <p:animEffect transition="in" filter="fade">
                                      <p:cBhvr>
                                        <p:cTn id="7" dur="1000"/>
                                        <p:tgtEl>
                                          <p:spTgt spid="9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13"/>
                                        </p:tgtEl>
                                        <p:attrNameLst>
                                          <p:attrName>style.visibility</p:attrName>
                                        </p:attrNameLst>
                                      </p:cBhvr>
                                      <p:to>
                                        <p:strVal val="visible"/>
                                      </p:to>
                                    </p:set>
                                    <p:animEffect transition="in" filter="fade">
                                      <p:cBhvr>
                                        <p:cTn id="12" dur="1000"/>
                                        <p:tgtEl>
                                          <p:spTgt spid="9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12"/>
                                        </p:tgtEl>
                                        <p:attrNameLst>
                                          <p:attrName>style.visibility</p:attrName>
                                        </p:attrNameLst>
                                      </p:cBhvr>
                                      <p:to>
                                        <p:strVal val="visible"/>
                                      </p:to>
                                    </p:set>
                                    <p:animEffect transition="in" filter="fade">
                                      <p:cBhvr>
                                        <p:cTn id="17" dur="1000"/>
                                        <p:tgtEl>
                                          <p:spTgt spid="9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99A3C6"/>
        </a:solidFill>
        <a:effectLst/>
      </p:bgPr>
    </p:bg>
    <p:spTree>
      <p:nvGrpSpPr>
        <p:cNvPr id="1" name="Shape 920"/>
        <p:cNvGrpSpPr/>
        <p:nvPr/>
      </p:nvGrpSpPr>
      <p:grpSpPr>
        <a:xfrm>
          <a:off x="0" y="0"/>
          <a:ext cx="0" cy="0"/>
          <a:chOff x="0" y="0"/>
          <a:chExt cx="0" cy="0"/>
        </a:xfrm>
      </p:grpSpPr>
      <p:sp>
        <p:nvSpPr>
          <p:cNvPr id="921" name="Google Shape;921;p52"/>
          <p:cNvSpPr/>
          <p:nvPr/>
        </p:nvSpPr>
        <p:spPr>
          <a:xfrm>
            <a:off x="2876550" y="246518"/>
            <a:ext cx="6438900" cy="6364964"/>
          </a:xfrm>
          <a:prstGeom prst="ellipse">
            <a:avLst/>
          </a:prstGeom>
          <a:solidFill>
            <a:srgbClr val="B3BAD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922" name="Google Shape;922;p52"/>
          <p:cNvSpPr/>
          <p:nvPr/>
        </p:nvSpPr>
        <p:spPr>
          <a:xfrm>
            <a:off x="2876550" y="246518"/>
            <a:ext cx="6172200" cy="6101326"/>
          </a:xfrm>
          <a:prstGeom prst="ellipse">
            <a:avLst/>
          </a:prstGeom>
          <a:solidFill>
            <a:srgbClr val="CCD1E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923" name="Google Shape;923;p52"/>
          <p:cNvSpPr/>
          <p:nvPr/>
        </p:nvSpPr>
        <p:spPr>
          <a:xfrm>
            <a:off x="3143250" y="510156"/>
            <a:ext cx="5905500" cy="5837688"/>
          </a:xfrm>
          <a:prstGeom prst="ellipse">
            <a:avLst/>
          </a:prstGeom>
          <a:solidFill>
            <a:srgbClr val="E6E8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924" name="Google Shape;924;p52"/>
          <p:cNvSpPr txBox="1"/>
          <p:nvPr/>
        </p:nvSpPr>
        <p:spPr>
          <a:xfrm>
            <a:off x="3143250" y="2766218"/>
            <a:ext cx="5905499" cy="1325563"/>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Enrolling Through the Medicaid Provider Web Portal</a:t>
            </a:r>
            <a:endParaRPr>
              <a:latin typeface="Aptos" panose="020B0004020202020204" pitchFamily="34" charset="0"/>
            </a:endParaRPr>
          </a:p>
        </p:txBody>
      </p:sp>
      <p:sp>
        <p:nvSpPr>
          <p:cNvPr id="925" name="Google Shape;925;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52</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4732"/>
    </mc:Choice>
    <mc:Fallback xmlns="">
      <p:transition spd="slow" advTm="4732"/>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930"/>
        <p:cNvGrpSpPr/>
        <p:nvPr/>
      </p:nvGrpSpPr>
      <p:grpSpPr>
        <a:xfrm>
          <a:off x="0" y="0"/>
          <a:ext cx="0" cy="0"/>
          <a:chOff x="0" y="0"/>
          <a:chExt cx="0" cy="0"/>
        </a:xfrm>
      </p:grpSpPr>
      <p:sp>
        <p:nvSpPr>
          <p:cNvPr id="931" name="Google Shape;931;p53"/>
          <p:cNvSpPr/>
          <p:nvPr/>
        </p:nvSpPr>
        <p:spPr>
          <a:xfrm>
            <a:off x="10545133" y="4097438"/>
            <a:ext cx="785515" cy="682906"/>
          </a:xfrm>
          <a:prstGeom prst="rect">
            <a:avLst/>
          </a:prstGeom>
          <a:solidFill>
            <a:srgbClr val="6675A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932" name="Google Shape;932;p53"/>
          <p:cNvSpPr/>
          <p:nvPr/>
        </p:nvSpPr>
        <p:spPr>
          <a:xfrm>
            <a:off x="10741306" y="5416952"/>
            <a:ext cx="381965" cy="324091"/>
          </a:xfrm>
          <a:prstGeom prst="ellipse">
            <a:avLst/>
          </a:prstGeom>
          <a:solidFill>
            <a:srgbClr val="6675A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933" name="Google Shape;933;p53"/>
          <p:cNvSpPr/>
          <p:nvPr/>
        </p:nvSpPr>
        <p:spPr>
          <a:xfrm>
            <a:off x="8345347" y="4097438"/>
            <a:ext cx="1817225" cy="1319514"/>
          </a:xfrm>
          <a:prstGeom prst="rect">
            <a:avLst/>
          </a:prstGeom>
          <a:solidFill>
            <a:srgbClr val="99A3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934" name="Google Shape;934;p53"/>
          <p:cNvSpPr txBox="1">
            <a:spLocks noGrp="1"/>
          </p:cNvSpPr>
          <p:nvPr>
            <p:ph type="title"/>
          </p:nvPr>
        </p:nvSpPr>
        <p:spPr>
          <a:xfrm>
            <a:off x="838200" y="55283"/>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Registering for the System</a:t>
            </a:r>
            <a:endParaRPr/>
          </a:p>
        </p:txBody>
      </p:sp>
      <p:sp>
        <p:nvSpPr>
          <p:cNvPr id="935" name="Google Shape;935;p53"/>
          <p:cNvSpPr/>
          <p:nvPr/>
        </p:nvSpPr>
        <p:spPr>
          <a:xfrm>
            <a:off x="838200" y="1008639"/>
            <a:ext cx="6347691" cy="1077169"/>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All doulas must enroll in Health First Colorado through the Medicaid Provider Web Portal</a:t>
            </a:r>
            <a:endParaRPr>
              <a:latin typeface="Aptos" panose="020B0004020202020204" pitchFamily="34" charset="0"/>
            </a:endParaRPr>
          </a:p>
        </p:txBody>
      </p:sp>
      <p:sp>
        <p:nvSpPr>
          <p:cNvPr id="936" name="Google Shape;936;p53"/>
          <p:cNvSpPr/>
          <p:nvPr/>
        </p:nvSpPr>
        <p:spPr>
          <a:xfrm>
            <a:off x="838202" y="2334203"/>
            <a:ext cx="6347689" cy="4158672"/>
          </a:xfrm>
          <a:prstGeom prst="roundRect">
            <a:avLst>
              <a:gd name="adj" fmla="val 4161"/>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dk1"/>
                </a:solidFill>
                <a:latin typeface="Aptos" panose="020B0004020202020204" pitchFamily="34" charset="0"/>
                <a:sym typeface="Arial"/>
              </a:rPr>
              <a:t>You will need:</a:t>
            </a:r>
            <a:endParaRPr sz="1800" b="1">
              <a:solidFill>
                <a:schemeClr val="dk1"/>
              </a:solidFill>
              <a:latin typeface="Aptos" panose="020B0004020202020204" pitchFamily="34" charset="0"/>
              <a:sym typeface="Arial"/>
            </a:endParaRPr>
          </a:p>
          <a:p>
            <a:pPr marL="457200" marR="0" lvl="0" indent="-457200" algn="l" rtl="0">
              <a:spcBef>
                <a:spcPts val="0"/>
              </a:spcBef>
              <a:spcAft>
                <a:spcPts val="0"/>
              </a:spcAft>
              <a:buClr>
                <a:schemeClr val="dk1"/>
              </a:buClr>
              <a:buSzPts val="2000"/>
              <a:buFont typeface="Arial"/>
              <a:buAutoNum type="arabicPeriod"/>
            </a:pPr>
            <a:r>
              <a:rPr lang="en-US" sz="2000">
                <a:solidFill>
                  <a:schemeClr val="dk1"/>
                </a:solidFill>
                <a:latin typeface="Aptos" panose="020B0004020202020204" pitchFamily="34" charset="0"/>
                <a:sym typeface="Arial"/>
              </a:rPr>
              <a:t>Your business license </a:t>
            </a:r>
            <a:endParaRPr>
              <a:latin typeface="Aptos" panose="020B0004020202020204" pitchFamily="34" charset="0"/>
            </a:endParaRPr>
          </a:p>
          <a:p>
            <a:pPr marL="457200" marR="0" lvl="0" indent="-457200" algn="l" rtl="0">
              <a:spcBef>
                <a:spcPts val="0"/>
              </a:spcBef>
              <a:spcAft>
                <a:spcPts val="0"/>
              </a:spcAft>
              <a:buClr>
                <a:schemeClr val="dk1"/>
              </a:buClr>
              <a:buSzPts val="2000"/>
              <a:buFont typeface="Arial"/>
              <a:buAutoNum type="arabicPeriod"/>
            </a:pPr>
            <a:r>
              <a:rPr lang="en-US" sz="2000">
                <a:solidFill>
                  <a:schemeClr val="dk1"/>
                </a:solidFill>
                <a:latin typeface="Aptos" panose="020B0004020202020204" pitchFamily="34" charset="0"/>
                <a:sym typeface="Arial"/>
              </a:rPr>
              <a:t>The doula taxonomy code (374J00000X)</a:t>
            </a:r>
            <a:endParaRPr>
              <a:latin typeface="Aptos" panose="020B0004020202020204" pitchFamily="34" charset="0"/>
            </a:endParaRPr>
          </a:p>
          <a:p>
            <a:pPr marL="457200" marR="0" lvl="0" indent="-457200" algn="l" rtl="0">
              <a:spcBef>
                <a:spcPts val="0"/>
              </a:spcBef>
              <a:spcAft>
                <a:spcPts val="0"/>
              </a:spcAft>
              <a:buClr>
                <a:schemeClr val="dk1"/>
              </a:buClr>
              <a:buSzPts val="2000"/>
              <a:buFont typeface="Arial"/>
              <a:buAutoNum type="arabicPeriod"/>
            </a:pPr>
            <a:r>
              <a:rPr lang="en-US" sz="2000">
                <a:solidFill>
                  <a:schemeClr val="dk1"/>
                </a:solidFill>
                <a:latin typeface="Aptos" panose="020B0004020202020204" pitchFamily="34" charset="0"/>
                <a:sym typeface="Arial"/>
              </a:rPr>
              <a:t>Your NPI number</a:t>
            </a:r>
            <a:endParaRPr>
              <a:latin typeface="Aptos" panose="020B0004020202020204" pitchFamily="34" charset="0"/>
            </a:endParaRPr>
          </a:p>
          <a:p>
            <a:pPr marL="457200" marR="0" lvl="0" indent="-457200" algn="l" rtl="0">
              <a:spcBef>
                <a:spcPts val="0"/>
              </a:spcBef>
              <a:spcAft>
                <a:spcPts val="0"/>
              </a:spcAft>
              <a:buClr>
                <a:schemeClr val="dk1"/>
              </a:buClr>
              <a:buSzPts val="2000"/>
              <a:buFont typeface="Arial"/>
              <a:buAutoNum type="arabicPeriod"/>
            </a:pPr>
            <a:r>
              <a:rPr lang="en-US" sz="2000">
                <a:solidFill>
                  <a:schemeClr val="dk1"/>
                </a:solidFill>
                <a:latin typeface="Aptos" panose="020B0004020202020204" pitchFamily="34" charset="0"/>
                <a:sym typeface="Arial"/>
              </a:rPr>
              <a:t>Your address with nine-digit ZIP code</a:t>
            </a:r>
            <a:endParaRPr>
              <a:latin typeface="Aptos" panose="020B0004020202020204" pitchFamily="34" charset="0"/>
            </a:endParaRPr>
          </a:p>
          <a:p>
            <a:pPr marL="457200" marR="0" lvl="0" indent="-457200" algn="l" rtl="0">
              <a:spcBef>
                <a:spcPts val="0"/>
              </a:spcBef>
              <a:spcAft>
                <a:spcPts val="0"/>
              </a:spcAft>
              <a:buClr>
                <a:schemeClr val="dk1"/>
              </a:buClr>
              <a:buSzPts val="2000"/>
              <a:buFont typeface="Arial"/>
              <a:buAutoNum type="arabicPeriod"/>
            </a:pPr>
            <a:r>
              <a:rPr lang="en-US" sz="2000">
                <a:solidFill>
                  <a:schemeClr val="dk1"/>
                </a:solidFill>
                <a:latin typeface="Aptos" panose="020B0004020202020204" pitchFamily="34" charset="0"/>
                <a:sym typeface="Arial"/>
              </a:rPr>
              <a:t>Copy of driver’s license/state ID</a:t>
            </a:r>
            <a:endParaRPr>
              <a:latin typeface="Aptos" panose="020B0004020202020204" pitchFamily="34" charset="0"/>
            </a:endParaRPr>
          </a:p>
          <a:p>
            <a:pPr marL="457200" marR="0" lvl="0" indent="-457200" algn="l" rtl="0">
              <a:spcBef>
                <a:spcPts val="0"/>
              </a:spcBef>
              <a:spcAft>
                <a:spcPts val="0"/>
              </a:spcAft>
              <a:buClr>
                <a:schemeClr val="dk1"/>
              </a:buClr>
              <a:buSzPts val="2000"/>
              <a:buFont typeface="Arial"/>
              <a:buAutoNum type="arabicPeriod"/>
            </a:pPr>
            <a:r>
              <a:rPr lang="en-US" sz="2000">
                <a:solidFill>
                  <a:schemeClr val="dk1"/>
                </a:solidFill>
                <a:latin typeface="Aptos" panose="020B0004020202020204" pitchFamily="34" charset="0"/>
                <a:sym typeface="Arial"/>
              </a:rPr>
              <a:t>A voided check or bank letter</a:t>
            </a:r>
            <a:endParaRPr>
              <a:latin typeface="Aptos" panose="020B0004020202020204" pitchFamily="34" charset="0"/>
            </a:endParaRPr>
          </a:p>
          <a:p>
            <a:pPr marL="457200" marR="0" lvl="0" indent="-457200" algn="l" rtl="0">
              <a:spcBef>
                <a:spcPts val="0"/>
              </a:spcBef>
              <a:spcAft>
                <a:spcPts val="0"/>
              </a:spcAft>
              <a:buClr>
                <a:schemeClr val="dk1"/>
              </a:buClr>
              <a:buSzPts val="2000"/>
              <a:buFont typeface="Arial"/>
              <a:buAutoNum type="arabicPeriod"/>
            </a:pPr>
            <a:r>
              <a:rPr lang="en-US" sz="2000">
                <a:solidFill>
                  <a:schemeClr val="dk1"/>
                </a:solidFill>
                <a:latin typeface="Aptos" panose="020B0004020202020204" pitchFamily="34" charset="0"/>
                <a:sym typeface="Arial"/>
              </a:rPr>
              <a:t>Completed IRS Form W-9</a:t>
            </a:r>
            <a:endParaRPr>
              <a:latin typeface="Aptos" panose="020B0004020202020204" pitchFamily="34" charset="0"/>
            </a:endParaRPr>
          </a:p>
          <a:p>
            <a:pPr marL="457200" marR="0" lvl="0" indent="-457200" algn="l" rtl="0">
              <a:spcBef>
                <a:spcPts val="0"/>
              </a:spcBef>
              <a:spcAft>
                <a:spcPts val="0"/>
              </a:spcAft>
              <a:buClr>
                <a:schemeClr val="dk1"/>
              </a:buClr>
              <a:buSzPts val="2000"/>
              <a:buFont typeface="Arial"/>
              <a:buAutoNum type="arabicPeriod"/>
            </a:pPr>
            <a:r>
              <a:rPr lang="en-US" sz="2000">
                <a:solidFill>
                  <a:schemeClr val="dk1"/>
                </a:solidFill>
                <a:latin typeface="Aptos" panose="020B0004020202020204" pitchFamily="34" charset="0"/>
                <a:sym typeface="Arial"/>
              </a:rPr>
              <a:t>Insurance policy</a:t>
            </a:r>
            <a:endParaRPr>
              <a:latin typeface="Aptos" panose="020B0004020202020204" pitchFamily="34" charset="0"/>
            </a:endParaRPr>
          </a:p>
          <a:p>
            <a:pPr marL="457200" marR="0" lvl="0" indent="-457200" algn="l" rtl="0">
              <a:spcBef>
                <a:spcPts val="0"/>
              </a:spcBef>
              <a:spcAft>
                <a:spcPts val="0"/>
              </a:spcAft>
              <a:buClr>
                <a:schemeClr val="dk1"/>
              </a:buClr>
              <a:buSzPts val="2000"/>
              <a:buFont typeface="Arial"/>
              <a:buAutoNum type="arabicPeriod"/>
            </a:pPr>
            <a:r>
              <a:rPr lang="en-US" sz="2000">
                <a:solidFill>
                  <a:schemeClr val="dk1"/>
                </a:solidFill>
                <a:latin typeface="Aptos" panose="020B0004020202020204" pitchFamily="34" charset="0"/>
                <a:sym typeface="Arial"/>
              </a:rPr>
              <a:t>CPR card, attestation, doula code of conduct</a:t>
            </a:r>
            <a:endParaRPr>
              <a:latin typeface="Aptos" panose="020B0004020202020204" pitchFamily="34" charset="0"/>
            </a:endParaRPr>
          </a:p>
          <a:p>
            <a:pPr marL="457200" marR="0" lvl="0" indent="-457200" algn="l" rtl="0">
              <a:spcBef>
                <a:spcPts val="0"/>
              </a:spcBef>
              <a:spcAft>
                <a:spcPts val="0"/>
              </a:spcAft>
              <a:buClr>
                <a:schemeClr val="dk1"/>
              </a:buClr>
              <a:buSzPts val="2000"/>
              <a:buFont typeface="Arial"/>
              <a:buAutoNum type="arabicPeriod"/>
            </a:pPr>
            <a:r>
              <a:rPr lang="en-US" sz="2000">
                <a:solidFill>
                  <a:schemeClr val="dk1"/>
                </a:solidFill>
                <a:latin typeface="Aptos" panose="020B0004020202020204" pitchFamily="34" charset="0"/>
                <a:sym typeface="Arial"/>
              </a:rPr>
              <a:t>Certification, training certificate, or letters of recommendation (depending on your pathway)</a:t>
            </a:r>
            <a:endParaRPr>
              <a:latin typeface="Aptos" panose="020B0004020202020204" pitchFamily="34" charset="0"/>
            </a:endParaRPr>
          </a:p>
        </p:txBody>
      </p:sp>
      <p:pic>
        <p:nvPicPr>
          <p:cNvPr id="937" name="Google Shape;937;p53" descr="Computer with solid fill"/>
          <p:cNvPicPr preferRelativeResize="0"/>
          <p:nvPr/>
        </p:nvPicPr>
        <p:blipFill rotWithShape="1">
          <a:blip r:embed="rId4">
            <a:alphaModFix/>
          </a:blip>
          <a:srcRect/>
          <a:stretch/>
        </p:blipFill>
        <p:spPr>
          <a:xfrm>
            <a:off x="8157258" y="3321403"/>
            <a:ext cx="3319638" cy="3319638"/>
          </a:xfrm>
          <a:prstGeom prst="rect">
            <a:avLst/>
          </a:prstGeom>
          <a:noFill/>
          <a:ln>
            <a:noFill/>
          </a:ln>
        </p:spPr>
      </p:pic>
      <p:sp>
        <p:nvSpPr>
          <p:cNvPr id="938" name="Google Shape;938;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53</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49797"/>
    </mc:Choice>
    <mc:Fallback xmlns="">
      <p:transition spd="slow" advTm="497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36"/>
                                        </p:tgtEl>
                                        <p:attrNameLst>
                                          <p:attrName>style.visibility</p:attrName>
                                        </p:attrNameLst>
                                      </p:cBhvr>
                                      <p:to>
                                        <p:strVal val="visible"/>
                                      </p:to>
                                    </p:set>
                                    <p:animEffect transition="in" filter="fade">
                                      <p:cBhvr>
                                        <p:cTn id="7" dur="500"/>
                                        <p:tgtEl>
                                          <p:spTgt spid="9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943"/>
        <p:cNvGrpSpPr/>
        <p:nvPr/>
      </p:nvGrpSpPr>
      <p:grpSpPr>
        <a:xfrm>
          <a:off x="0" y="0"/>
          <a:ext cx="0" cy="0"/>
          <a:chOff x="0" y="0"/>
          <a:chExt cx="0" cy="0"/>
        </a:xfrm>
      </p:grpSpPr>
      <p:sp>
        <p:nvSpPr>
          <p:cNvPr id="944" name="Google Shape;944;p54"/>
          <p:cNvSpPr/>
          <p:nvPr/>
        </p:nvSpPr>
        <p:spPr>
          <a:xfrm>
            <a:off x="2060813" y="136525"/>
            <a:ext cx="8003700" cy="6584950"/>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945" name="Google Shape;945;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54</a:t>
            </a:fld>
            <a:endParaRPr/>
          </a:p>
        </p:txBody>
      </p:sp>
      <p:pic>
        <p:nvPicPr>
          <p:cNvPr id="946" name="Google Shape;946;p54"/>
          <p:cNvPicPr preferRelativeResize="0"/>
          <p:nvPr/>
        </p:nvPicPr>
        <p:blipFill rotWithShape="1">
          <a:blip r:embed="rId3">
            <a:alphaModFix/>
          </a:blip>
          <a:srcRect/>
          <a:stretch/>
        </p:blipFill>
        <p:spPr>
          <a:xfrm>
            <a:off x="2165451" y="297995"/>
            <a:ext cx="7838358" cy="628022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10895"/>
    </mc:Choice>
    <mc:Fallback xmlns="">
      <p:transition spd="slow" advTm="10895"/>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951"/>
        <p:cNvGrpSpPr/>
        <p:nvPr/>
      </p:nvGrpSpPr>
      <p:grpSpPr>
        <a:xfrm>
          <a:off x="0" y="0"/>
          <a:ext cx="0" cy="0"/>
          <a:chOff x="0" y="0"/>
          <a:chExt cx="0" cy="0"/>
        </a:xfrm>
      </p:grpSpPr>
      <p:sp>
        <p:nvSpPr>
          <p:cNvPr id="952" name="Google Shape;952;p55"/>
          <p:cNvSpPr/>
          <p:nvPr/>
        </p:nvSpPr>
        <p:spPr>
          <a:xfrm>
            <a:off x="3124200" y="143157"/>
            <a:ext cx="5669280" cy="6578318"/>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pic>
        <p:nvPicPr>
          <p:cNvPr id="953" name="Google Shape;953;p55"/>
          <p:cNvPicPr preferRelativeResize="0"/>
          <p:nvPr/>
        </p:nvPicPr>
        <p:blipFill rotWithShape="1">
          <a:blip r:embed="rId3">
            <a:alphaModFix/>
          </a:blip>
          <a:srcRect l="-4426" t="15164" r="64119" b="-29768"/>
          <a:stretch/>
        </p:blipFill>
        <p:spPr>
          <a:xfrm>
            <a:off x="3640687" y="3017490"/>
            <a:ext cx="1151907" cy="1353787"/>
          </a:xfrm>
          <a:custGeom>
            <a:avLst/>
            <a:gdLst/>
            <a:ahLst/>
            <a:cxnLst/>
            <a:rect l="l" t="t" r="r" b="b"/>
            <a:pathLst>
              <a:path w="1151907" h="1353787" extrusionOk="0">
                <a:moveTo>
                  <a:pt x="0" y="0"/>
                </a:moveTo>
                <a:lnTo>
                  <a:pt x="126501" y="0"/>
                </a:lnTo>
                <a:lnTo>
                  <a:pt x="126501" y="1002140"/>
                </a:lnTo>
                <a:lnTo>
                  <a:pt x="1151907" y="1002140"/>
                </a:lnTo>
                <a:lnTo>
                  <a:pt x="1151907" y="1353787"/>
                </a:lnTo>
                <a:lnTo>
                  <a:pt x="0" y="1353787"/>
                </a:lnTo>
                <a:lnTo>
                  <a:pt x="0" y="0"/>
                </a:lnTo>
                <a:close/>
              </a:path>
            </a:pathLst>
          </a:custGeom>
          <a:noFill/>
          <a:ln>
            <a:noFill/>
          </a:ln>
        </p:spPr>
      </p:pic>
      <p:sp>
        <p:nvSpPr>
          <p:cNvPr id="954" name="Google Shape;954;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757575"/>
              </a:buClr>
              <a:buSzPts val="1200"/>
              <a:buFont typeface="Arial"/>
              <a:buNone/>
            </a:pPr>
            <a:fld id="{00000000-1234-1234-1234-123412341234}" type="slidenum">
              <a:rPr lang="en-US" sz="1200" b="0" i="0" u="none" strike="noStrike" cap="none">
                <a:solidFill>
                  <a:srgbClr val="757575"/>
                </a:solidFill>
                <a:ea typeface="Arial"/>
                <a:sym typeface="Arial"/>
              </a:rPr>
              <a:t>55</a:t>
            </a:fld>
            <a:endParaRPr sz="1200" b="0" i="0" u="none" strike="noStrike" cap="none">
              <a:solidFill>
                <a:srgbClr val="757575"/>
              </a:solidFill>
              <a:ea typeface="Arial"/>
              <a:sym typeface="Arial"/>
            </a:endParaRPr>
          </a:p>
        </p:txBody>
      </p:sp>
      <p:pic>
        <p:nvPicPr>
          <p:cNvPr id="955" name="Google Shape;955;p55"/>
          <p:cNvPicPr preferRelativeResize="0"/>
          <p:nvPr/>
        </p:nvPicPr>
        <p:blipFill rotWithShape="1">
          <a:blip r:embed="rId4">
            <a:alphaModFix/>
          </a:blip>
          <a:srcRect/>
          <a:stretch/>
        </p:blipFill>
        <p:spPr>
          <a:xfrm>
            <a:off x="3567815" y="247878"/>
            <a:ext cx="4964929" cy="636224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advTm="5958">
        <p:fade/>
      </p:transition>
    </mc:Choice>
    <mc:Fallback xmlns="">
      <p:transition spd="med" advTm="5958">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960"/>
        <p:cNvGrpSpPr/>
        <p:nvPr/>
      </p:nvGrpSpPr>
      <p:grpSpPr>
        <a:xfrm>
          <a:off x="0" y="0"/>
          <a:ext cx="0" cy="0"/>
          <a:chOff x="0" y="0"/>
          <a:chExt cx="0" cy="0"/>
        </a:xfrm>
      </p:grpSpPr>
      <p:pic>
        <p:nvPicPr>
          <p:cNvPr id="961" name="Google Shape;961;p56"/>
          <p:cNvPicPr preferRelativeResize="0"/>
          <p:nvPr/>
        </p:nvPicPr>
        <p:blipFill rotWithShape="1">
          <a:blip r:embed="rId4">
            <a:alphaModFix/>
          </a:blip>
          <a:srcRect b="10901"/>
          <a:stretch/>
        </p:blipFill>
        <p:spPr>
          <a:xfrm>
            <a:off x="2052918" y="115860"/>
            <a:ext cx="8080888" cy="6605616"/>
          </a:xfrm>
          <a:prstGeom prst="roundRect">
            <a:avLst>
              <a:gd name="adj" fmla="val 3965"/>
            </a:avLst>
          </a:prstGeom>
          <a:noFill/>
          <a:ln>
            <a:noFill/>
          </a:ln>
        </p:spPr>
      </p:pic>
      <p:pic>
        <p:nvPicPr>
          <p:cNvPr id="962" name="Google Shape;962;p56"/>
          <p:cNvPicPr preferRelativeResize="0"/>
          <p:nvPr/>
        </p:nvPicPr>
        <p:blipFill rotWithShape="1">
          <a:blip r:embed="rId5">
            <a:alphaModFix/>
          </a:blip>
          <a:srcRect t="50" b="49"/>
          <a:stretch/>
        </p:blipFill>
        <p:spPr>
          <a:xfrm>
            <a:off x="2068114" y="115859"/>
            <a:ext cx="8080888" cy="6631191"/>
          </a:xfrm>
          <a:prstGeom prst="roundRect">
            <a:avLst>
              <a:gd name="adj" fmla="val 3622"/>
            </a:avLst>
          </a:prstGeom>
          <a:noFill/>
          <a:ln>
            <a:noFill/>
          </a:ln>
        </p:spPr>
      </p:pic>
      <p:pic>
        <p:nvPicPr>
          <p:cNvPr id="963" name="Google Shape;963;p56"/>
          <p:cNvPicPr preferRelativeResize="0"/>
          <p:nvPr/>
        </p:nvPicPr>
        <p:blipFill rotWithShape="1">
          <a:blip r:embed="rId6">
            <a:alphaModFix/>
          </a:blip>
          <a:srcRect/>
          <a:stretch/>
        </p:blipFill>
        <p:spPr>
          <a:xfrm>
            <a:off x="4216640" y="2286358"/>
            <a:ext cx="4012097" cy="1658334"/>
          </a:xfrm>
          <a:custGeom>
            <a:avLst/>
            <a:gdLst/>
            <a:ahLst/>
            <a:cxnLst/>
            <a:rect l="l" t="t" r="r" b="b"/>
            <a:pathLst>
              <a:path w="2857899" h="1181265" extrusionOk="0">
                <a:moveTo>
                  <a:pt x="0" y="0"/>
                </a:moveTo>
                <a:lnTo>
                  <a:pt x="2857899" y="0"/>
                </a:lnTo>
                <a:lnTo>
                  <a:pt x="2857899" y="1181265"/>
                </a:lnTo>
                <a:lnTo>
                  <a:pt x="1025406" y="1181265"/>
                </a:lnTo>
                <a:lnTo>
                  <a:pt x="1025406" y="179125"/>
                </a:lnTo>
                <a:lnTo>
                  <a:pt x="0" y="179125"/>
                </a:lnTo>
                <a:lnTo>
                  <a:pt x="0" y="0"/>
                </a:lnTo>
                <a:close/>
              </a:path>
            </a:pathLst>
          </a:custGeom>
          <a:noFill/>
          <a:ln w="57150" cap="flat" cmpd="sng">
            <a:solidFill>
              <a:srgbClr val="4D5E9B"/>
            </a:solidFill>
            <a:prstDash val="solid"/>
            <a:round/>
            <a:headEnd type="none" w="sm" len="sm"/>
            <a:tailEnd type="none" w="sm" len="sm"/>
          </a:ln>
        </p:spPr>
      </p:pic>
      <p:pic>
        <p:nvPicPr>
          <p:cNvPr id="964" name="Google Shape;964;p56"/>
          <p:cNvPicPr preferRelativeResize="0"/>
          <p:nvPr/>
        </p:nvPicPr>
        <p:blipFill rotWithShape="1">
          <a:blip r:embed="rId6">
            <a:alphaModFix/>
          </a:blip>
          <a:srcRect l="-4426" t="15164" r="64119" b="-29768"/>
          <a:stretch/>
        </p:blipFill>
        <p:spPr>
          <a:xfrm>
            <a:off x="3640687" y="3017490"/>
            <a:ext cx="1151907" cy="1353787"/>
          </a:xfrm>
          <a:custGeom>
            <a:avLst/>
            <a:gdLst/>
            <a:ahLst/>
            <a:cxnLst/>
            <a:rect l="l" t="t" r="r" b="b"/>
            <a:pathLst>
              <a:path w="1151907" h="1353787" extrusionOk="0">
                <a:moveTo>
                  <a:pt x="0" y="0"/>
                </a:moveTo>
                <a:lnTo>
                  <a:pt x="126501" y="0"/>
                </a:lnTo>
                <a:lnTo>
                  <a:pt x="126501" y="1002140"/>
                </a:lnTo>
                <a:lnTo>
                  <a:pt x="1151907" y="1002140"/>
                </a:lnTo>
                <a:lnTo>
                  <a:pt x="1151907" y="1353787"/>
                </a:lnTo>
                <a:lnTo>
                  <a:pt x="0" y="1353787"/>
                </a:lnTo>
                <a:lnTo>
                  <a:pt x="0" y="0"/>
                </a:lnTo>
                <a:close/>
              </a:path>
            </a:pathLst>
          </a:custGeom>
          <a:noFill/>
          <a:ln>
            <a:noFill/>
          </a:ln>
        </p:spPr>
      </p:pic>
      <p:sp>
        <p:nvSpPr>
          <p:cNvPr id="965" name="Google Shape;965;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56</a:t>
            </a:fld>
            <a:endParaRPr/>
          </a:p>
        </p:txBody>
      </p:sp>
      <p:pic>
        <p:nvPicPr>
          <p:cNvPr id="966" name="Google Shape;966;p56"/>
          <p:cNvPicPr preferRelativeResize="0"/>
          <p:nvPr/>
        </p:nvPicPr>
        <p:blipFill rotWithShape="1">
          <a:blip r:embed="rId4">
            <a:alphaModFix/>
          </a:blip>
          <a:srcRect l="213" t="6316" r="84543" b="88031"/>
          <a:stretch/>
        </p:blipFill>
        <p:spPr>
          <a:xfrm>
            <a:off x="2068114" y="571500"/>
            <a:ext cx="1231900" cy="419100"/>
          </a:xfrm>
          <a:custGeom>
            <a:avLst/>
            <a:gdLst/>
            <a:ahLst/>
            <a:cxnLst/>
            <a:rect l="l" t="t" r="r" b="b"/>
            <a:pathLst>
              <a:path w="1231900" h="419100" extrusionOk="0">
                <a:moveTo>
                  <a:pt x="0" y="0"/>
                </a:moveTo>
                <a:lnTo>
                  <a:pt x="1231900" y="0"/>
                </a:lnTo>
                <a:lnTo>
                  <a:pt x="1231900" y="419100"/>
                </a:lnTo>
                <a:lnTo>
                  <a:pt x="0" y="419100"/>
                </a:lnTo>
                <a:close/>
              </a:path>
            </a:pathLst>
          </a:custGeom>
          <a:noFill/>
          <a:ln w="57150" cap="flat" cmpd="sng">
            <a:solidFill>
              <a:srgbClr val="4D5E9B"/>
            </a:solidFill>
            <a:prstDash val="solid"/>
            <a:round/>
            <a:headEnd type="none" w="sm" len="sm"/>
            <a:tailEnd type="none" w="sm" len="sm"/>
          </a:ln>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25796">
        <p:fade/>
      </p:transition>
    </mc:Choice>
    <mc:Fallback xmlns="">
      <p:transition spd="med" advTm="25796">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62"/>
                                        </p:tgtEl>
                                        <p:attrNameLst>
                                          <p:attrName>style.visibility</p:attrName>
                                        </p:attrNameLst>
                                      </p:cBhvr>
                                      <p:to>
                                        <p:strVal val="visible"/>
                                      </p:to>
                                    </p:set>
                                    <p:animEffect transition="in" filter="fade">
                                      <p:cBhvr>
                                        <p:cTn id="7" dur="500"/>
                                        <p:tgtEl>
                                          <p:spTgt spid="962"/>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9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971"/>
        <p:cNvGrpSpPr/>
        <p:nvPr/>
      </p:nvGrpSpPr>
      <p:grpSpPr>
        <a:xfrm>
          <a:off x="0" y="0"/>
          <a:ext cx="0" cy="0"/>
          <a:chOff x="0" y="0"/>
          <a:chExt cx="0" cy="0"/>
        </a:xfrm>
      </p:grpSpPr>
      <p:pic>
        <p:nvPicPr>
          <p:cNvPr id="972" name="Google Shape;972;p57"/>
          <p:cNvPicPr preferRelativeResize="0"/>
          <p:nvPr/>
        </p:nvPicPr>
        <p:blipFill rotWithShape="1">
          <a:blip r:embed="rId4">
            <a:alphaModFix/>
          </a:blip>
          <a:srcRect b="10901"/>
          <a:stretch/>
        </p:blipFill>
        <p:spPr>
          <a:xfrm>
            <a:off x="2052918" y="115860"/>
            <a:ext cx="8080888" cy="6605616"/>
          </a:xfrm>
          <a:prstGeom prst="roundRect">
            <a:avLst>
              <a:gd name="adj" fmla="val 3965"/>
            </a:avLst>
          </a:prstGeom>
          <a:noFill/>
          <a:ln>
            <a:noFill/>
          </a:ln>
        </p:spPr>
      </p:pic>
      <p:sp>
        <p:nvSpPr>
          <p:cNvPr id="973" name="Google Shape;973;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757575"/>
              </a:buClr>
              <a:buSzPts val="1200"/>
              <a:buFont typeface="Arial"/>
              <a:buNone/>
            </a:pPr>
            <a:fld id="{00000000-1234-1234-1234-123412341234}" type="slidenum">
              <a:rPr lang="en-US" sz="1200" b="0" i="0" u="none" strike="noStrike" cap="none">
                <a:solidFill>
                  <a:srgbClr val="757575"/>
                </a:solidFill>
                <a:ea typeface="Arial"/>
                <a:sym typeface="Arial"/>
              </a:rPr>
              <a:t>57</a:t>
            </a:fld>
            <a:endParaRPr sz="1200" b="0" i="0" u="none" strike="noStrike" cap="none">
              <a:solidFill>
                <a:srgbClr val="757575"/>
              </a:solidFill>
              <a:ea typeface="Arial"/>
              <a:sym typeface="Arial"/>
            </a:endParaRPr>
          </a:p>
        </p:txBody>
      </p:sp>
      <p:pic>
        <p:nvPicPr>
          <p:cNvPr id="974" name="Google Shape;974;p57"/>
          <p:cNvPicPr preferRelativeResize="0"/>
          <p:nvPr/>
        </p:nvPicPr>
        <p:blipFill rotWithShape="1">
          <a:blip r:embed="rId5">
            <a:alphaModFix/>
          </a:blip>
          <a:srcRect b="2268"/>
          <a:stretch/>
        </p:blipFill>
        <p:spPr>
          <a:xfrm>
            <a:off x="13157422" y="143156"/>
            <a:ext cx="10469436" cy="6107519"/>
          </a:xfrm>
          <a:prstGeom prst="rect">
            <a:avLst/>
          </a:prstGeom>
          <a:noFill/>
          <a:ln>
            <a:noFill/>
          </a:ln>
        </p:spPr>
      </p:pic>
      <p:pic>
        <p:nvPicPr>
          <p:cNvPr id="975" name="Google Shape;975;p57"/>
          <p:cNvPicPr preferRelativeResize="0"/>
          <p:nvPr/>
        </p:nvPicPr>
        <p:blipFill rotWithShape="1">
          <a:blip r:embed="rId6">
            <a:alphaModFix/>
          </a:blip>
          <a:srcRect b="10901"/>
          <a:stretch/>
        </p:blipFill>
        <p:spPr>
          <a:xfrm>
            <a:off x="13157422" y="30586"/>
            <a:ext cx="8080888" cy="6605616"/>
          </a:xfrm>
          <a:prstGeom prst="roundRect">
            <a:avLst>
              <a:gd name="adj" fmla="val 3965"/>
            </a:avLst>
          </a:prstGeom>
          <a:noFill/>
          <a:ln>
            <a:noFill/>
          </a:ln>
        </p:spPr>
      </p:pic>
      <p:pic>
        <p:nvPicPr>
          <p:cNvPr id="976" name="Google Shape;976;p57"/>
          <p:cNvPicPr preferRelativeResize="0"/>
          <p:nvPr/>
        </p:nvPicPr>
        <p:blipFill rotWithShape="1">
          <a:blip r:embed="rId7">
            <a:alphaModFix/>
          </a:blip>
          <a:srcRect/>
          <a:stretch/>
        </p:blipFill>
        <p:spPr>
          <a:xfrm>
            <a:off x="3486313" y="2234756"/>
            <a:ext cx="6373968" cy="1127444"/>
          </a:xfrm>
          <a:prstGeom prst="rect">
            <a:avLst/>
          </a:prstGeom>
          <a:noFill/>
          <a:ln w="50800" cap="flat" cmpd="sng">
            <a:solidFill>
              <a:srgbClr val="4D5E9B"/>
            </a:solidFill>
            <a:prstDash val="solid"/>
            <a:round/>
            <a:headEnd type="none" w="sm" len="sm"/>
            <a:tailEnd type="none" w="sm" len="sm"/>
          </a:ln>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18064">
        <p:fade/>
      </p:transition>
    </mc:Choice>
    <mc:Fallback xmlns="">
      <p:transition spd="med" advTm="18064">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981"/>
        <p:cNvGrpSpPr/>
        <p:nvPr/>
      </p:nvGrpSpPr>
      <p:grpSpPr>
        <a:xfrm>
          <a:off x="0" y="0"/>
          <a:ext cx="0" cy="0"/>
          <a:chOff x="0" y="0"/>
          <a:chExt cx="0" cy="0"/>
        </a:xfrm>
      </p:grpSpPr>
      <p:sp>
        <p:nvSpPr>
          <p:cNvPr id="982" name="Google Shape;982;p58"/>
          <p:cNvSpPr/>
          <p:nvPr/>
        </p:nvSpPr>
        <p:spPr>
          <a:xfrm>
            <a:off x="2019300" y="143157"/>
            <a:ext cx="8153400" cy="6571687"/>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pic>
        <p:nvPicPr>
          <p:cNvPr id="983" name="Google Shape;983;p58"/>
          <p:cNvPicPr preferRelativeResize="0"/>
          <p:nvPr/>
        </p:nvPicPr>
        <p:blipFill rotWithShape="1">
          <a:blip r:embed="rId4">
            <a:alphaModFix/>
          </a:blip>
          <a:srcRect t="50" b="49"/>
          <a:stretch/>
        </p:blipFill>
        <p:spPr>
          <a:xfrm>
            <a:off x="2090997" y="143155"/>
            <a:ext cx="8008375" cy="6571687"/>
          </a:xfrm>
          <a:prstGeom prst="roundRect">
            <a:avLst>
              <a:gd name="adj" fmla="val 3622"/>
            </a:avLst>
          </a:prstGeom>
          <a:noFill/>
          <a:ln>
            <a:noFill/>
          </a:ln>
        </p:spPr>
      </p:pic>
      <p:pic>
        <p:nvPicPr>
          <p:cNvPr id="984" name="Google Shape;984;p58"/>
          <p:cNvPicPr preferRelativeResize="0"/>
          <p:nvPr/>
        </p:nvPicPr>
        <p:blipFill rotWithShape="1">
          <a:blip r:embed="rId5">
            <a:alphaModFix/>
          </a:blip>
          <a:srcRect b="10901"/>
          <a:stretch/>
        </p:blipFill>
        <p:spPr>
          <a:xfrm>
            <a:off x="2052918" y="115860"/>
            <a:ext cx="8080888" cy="6605616"/>
          </a:xfrm>
          <a:prstGeom prst="roundRect">
            <a:avLst>
              <a:gd name="adj" fmla="val 3965"/>
            </a:avLst>
          </a:prstGeom>
          <a:noFill/>
          <a:ln>
            <a:noFill/>
          </a:ln>
        </p:spPr>
      </p:pic>
      <p:pic>
        <p:nvPicPr>
          <p:cNvPr id="985" name="Google Shape;985;p58"/>
          <p:cNvPicPr preferRelativeResize="0"/>
          <p:nvPr/>
        </p:nvPicPr>
        <p:blipFill rotWithShape="1">
          <a:blip r:embed="rId6">
            <a:alphaModFix/>
          </a:blip>
          <a:srcRect l="-4426" t="15164" r="64119" b="-29768"/>
          <a:stretch/>
        </p:blipFill>
        <p:spPr>
          <a:xfrm>
            <a:off x="3640687" y="3017490"/>
            <a:ext cx="1151907" cy="1353787"/>
          </a:xfrm>
          <a:custGeom>
            <a:avLst/>
            <a:gdLst/>
            <a:ahLst/>
            <a:cxnLst/>
            <a:rect l="l" t="t" r="r" b="b"/>
            <a:pathLst>
              <a:path w="1151907" h="1353787" extrusionOk="0">
                <a:moveTo>
                  <a:pt x="0" y="0"/>
                </a:moveTo>
                <a:lnTo>
                  <a:pt x="126501" y="0"/>
                </a:lnTo>
                <a:lnTo>
                  <a:pt x="126501" y="1002140"/>
                </a:lnTo>
                <a:lnTo>
                  <a:pt x="1151907" y="1002140"/>
                </a:lnTo>
                <a:lnTo>
                  <a:pt x="1151907" y="1353787"/>
                </a:lnTo>
                <a:lnTo>
                  <a:pt x="0" y="1353787"/>
                </a:lnTo>
                <a:lnTo>
                  <a:pt x="0" y="0"/>
                </a:lnTo>
                <a:close/>
              </a:path>
            </a:pathLst>
          </a:custGeom>
          <a:noFill/>
          <a:ln>
            <a:noFill/>
          </a:ln>
        </p:spPr>
      </p:pic>
      <p:pic>
        <p:nvPicPr>
          <p:cNvPr id="986" name="Google Shape;986;p58"/>
          <p:cNvPicPr preferRelativeResize="0"/>
          <p:nvPr/>
        </p:nvPicPr>
        <p:blipFill rotWithShape="1">
          <a:blip r:embed="rId7">
            <a:alphaModFix/>
          </a:blip>
          <a:srcRect/>
          <a:stretch/>
        </p:blipFill>
        <p:spPr>
          <a:xfrm>
            <a:off x="3690382" y="4184458"/>
            <a:ext cx="1475106" cy="252495"/>
          </a:xfrm>
          <a:prstGeom prst="rect">
            <a:avLst/>
          </a:prstGeom>
          <a:noFill/>
          <a:ln w="57150" cap="flat" cmpd="sng">
            <a:solidFill>
              <a:srgbClr val="4D5E9B"/>
            </a:solidFill>
            <a:prstDash val="solid"/>
            <a:round/>
            <a:headEnd type="none" w="sm" len="sm"/>
            <a:tailEnd type="none" w="sm" len="sm"/>
          </a:ln>
        </p:spPr>
      </p:pic>
      <p:pic>
        <p:nvPicPr>
          <p:cNvPr id="987" name="Google Shape;987;p58"/>
          <p:cNvPicPr preferRelativeResize="0"/>
          <p:nvPr/>
        </p:nvPicPr>
        <p:blipFill rotWithShape="1">
          <a:blip r:embed="rId8">
            <a:alphaModFix/>
          </a:blip>
          <a:srcRect/>
          <a:stretch/>
        </p:blipFill>
        <p:spPr>
          <a:xfrm>
            <a:off x="3392024" y="4455873"/>
            <a:ext cx="1724517" cy="363055"/>
          </a:xfrm>
          <a:prstGeom prst="rect">
            <a:avLst/>
          </a:prstGeom>
          <a:noFill/>
          <a:ln w="57150" cap="flat" cmpd="sng">
            <a:solidFill>
              <a:srgbClr val="4D5E9B"/>
            </a:solidFill>
            <a:prstDash val="solid"/>
            <a:round/>
            <a:headEnd type="none" w="sm" len="sm"/>
            <a:tailEnd type="none" w="sm" len="sm"/>
          </a:ln>
        </p:spPr>
      </p:pic>
      <p:pic>
        <p:nvPicPr>
          <p:cNvPr id="988" name="Google Shape;988;p58"/>
          <p:cNvPicPr preferRelativeResize="0"/>
          <p:nvPr/>
        </p:nvPicPr>
        <p:blipFill rotWithShape="1">
          <a:blip r:embed="rId9">
            <a:alphaModFix/>
          </a:blip>
          <a:srcRect/>
          <a:stretch/>
        </p:blipFill>
        <p:spPr>
          <a:xfrm>
            <a:off x="5115527" y="4489819"/>
            <a:ext cx="3495073" cy="252495"/>
          </a:xfrm>
          <a:prstGeom prst="rect">
            <a:avLst/>
          </a:prstGeom>
          <a:noFill/>
          <a:ln w="57150" cap="flat" cmpd="sng">
            <a:solidFill>
              <a:srgbClr val="4D5E9B"/>
            </a:solidFill>
            <a:prstDash val="solid"/>
            <a:round/>
            <a:headEnd type="none" w="sm" len="sm"/>
            <a:tailEnd type="none" w="sm" len="sm"/>
          </a:ln>
        </p:spPr>
      </p:pic>
      <p:pic>
        <p:nvPicPr>
          <p:cNvPr id="989" name="Google Shape;989;p58"/>
          <p:cNvPicPr preferRelativeResize="0"/>
          <p:nvPr/>
        </p:nvPicPr>
        <p:blipFill rotWithShape="1">
          <a:blip r:embed="rId10">
            <a:alphaModFix/>
          </a:blip>
          <a:srcRect r="13615"/>
          <a:stretch/>
        </p:blipFill>
        <p:spPr>
          <a:xfrm>
            <a:off x="3277152" y="5491028"/>
            <a:ext cx="6855838" cy="1223815"/>
          </a:xfrm>
          <a:prstGeom prst="rect">
            <a:avLst/>
          </a:prstGeom>
          <a:noFill/>
          <a:ln w="57150" cap="flat" cmpd="sng">
            <a:solidFill>
              <a:srgbClr val="4D5E9B"/>
            </a:solidFill>
            <a:prstDash val="solid"/>
            <a:round/>
            <a:headEnd type="none" w="sm" len="sm"/>
            <a:tailEnd type="none" w="sm" len="sm"/>
          </a:ln>
        </p:spPr>
      </p:pic>
      <p:sp>
        <p:nvSpPr>
          <p:cNvPr id="990" name="Google Shape;990;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757575"/>
              </a:buClr>
              <a:buSzPts val="1200"/>
              <a:buFont typeface="Arial"/>
              <a:buNone/>
            </a:pPr>
            <a:fld id="{00000000-1234-1234-1234-123412341234}" type="slidenum">
              <a:rPr lang="en-US" sz="1200" b="0" i="0" u="none" strike="noStrike" cap="none">
                <a:solidFill>
                  <a:srgbClr val="757575"/>
                </a:solidFill>
                <a:ea typeface="Arial"/>
                <a:sym typeface="Arial"/>
              </a:rPr>
              <a:t>58</a:t>
            </a:fld>
            <a:endParaRPr sz="1200" b="0" i="0" u="none" strike="noStrike" cap="none">
              <a:solidFill>
                <a:srgbClr val="757575"/>
              </a:solidFill>
              <a:ea typeface="Arial"/>
              <a:sym typeface="Arial"/>
            </a:endParaRPr>
          </a:p>
        </p:txBody>
      </p:sp>
      <p:pic>
        <p:nvPicPr>
          <p:cNvPr id="991" name="Google Shape;991;p58"/>
          <p:cNvPicPr preferRelativeResize="0"/>
          <p:nvPr/>
        </p:nvPicPr>
        <p:blipFill rotWithShape="1">
          <a:blip r:embed="rId11">
            <a:alphaModFix/>
          </a:blip>
          <a:srcRect l="15796" t="37648" r="29371" b="47420"/>
          <a:stretch/>
        </p:blipFill>
        <p:spPr>
          <a:xfrm>
            <a:off x="3323737" y="2300941"/>
            <a:ext cx="5069885" cy="824124"/>
          </a:xfrm>
          <a:custGeom>
            <a:avLst/>
            <a:gdLst/>
            <a:ahLst/>
            <a:cxnLst/>
            <a:rect l="l" t="t" r="r" b="b"/>
            <a:pathLst>
              <a:path w="5867400" h="965200" extrusionOk="0">
                <a:moveTo>
                  <a:pt x="0" y="0"/>
                </a:moveTo>
                <a:lnTo>
                  <a:pt x="5867400" y="0"/>
                </a:lnTo>
                <a:lnTo>
                  <a:pt x="5867400" y="965200"/>
                </a:lnTo>
                <a:lnTo>
                  <a:pt x="0" y="965200"/>
                </a:lnTo>
                <a:close/>
              </a:path>
            </a:pathLst>
          </a:custGeom>
          <a:noFill/>
          <a:ln>
            <a:noFill/>
          </a:ln>
        </p:spPr>
      </p:pic>
      <p:sp>
        <p:nvSpPr>
          <p:cNvPr id="992" name="Google Shape;992;p58"/>
          <p:cNvSpPr/>
          <p:nvPr/>
        </p:nvSpPr>
        <p:spPr>
          <a:xfrm>
            <a:off x="8998901" y="455476"/>
            <a:ext cx="2973523" cy="2973523"/>
          </a:xfrm>
          <a:prstGeom prst="ellipse">
            <a:avLst/>
          </a:prstGeom>
          <a:solidFill>
            <a:srgbClr val="4D5E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000"/>
              <a:buFont typeface="Arial"/>
              <a:buNone/>
            </a:pPr>
            <a:r>
              <a:rPr lang="en-US" sz="2000" b="1" i="0" u="none" strike="noStrike" cap="none">
                <a:solidFill>
                  <a:srgbClr val="FFFFFF"/>
                </a:solidFill>
                <a:latin typeface="Aptos" panose="020B0004020202020204" pitchFamily="34" charset="0"/>
                <a:sym typeface="Arial"/>
              </a:rPr>
              <a:t>Doula Taxonomy Code:</a:t>
            </a:r>
            <a:endParaRPr>
              <a:latin typeface="Aptos" panose="020B0004020202020204" pitchFamily="34" charset="0"/>
            </a:endParaRPr>
          </a:p>
          <a:p>
            <a:pPr marL="0" marR="0" lvl="0" indent="0" algn="ctr" rtl="0">
              <a:lnSpc>
                <a:spcPct val="100000"/>
              </a:lnSpc>
              <a:spcBef>
                <a:spcPts val="0"/>
              </a:spcBef>
              <a:spcAft>
                <a:spcPts val="0"/>
              </a:spcAft>
              <a:buClr>
                <a:srgbClr val="FFFFFF"/>
              </a:buClr>
              <a:buSzPts val="2000"/>
              <a:buFont typeface="Arial"/>
              <a:buNone/>
            </a:pPr>
            <a:r>
              <a:rPr lang="en-US" sz="2000" b="0" i="0" u="none" strike="noStrike" cap="none">
                <a:solidFill>
                  <a:srgbClr val="FFFFFF"/>
                </a:solidFill>
                <a:latin typeface="Aptos" panose="020B0004020202020204" pitchFamily="34" charset="0"/>
                <a:sym typeface="Arial"/>
              </a:rPr>
              <a:t>374J00000X</a:t>
            </a:r>
            <a:endParaRPr sz="2000" b="0" i="0" u="none" strike="noStrike" cap="none">
              <a:solidFill>
                <a:srgbClr val="FFFFFF"/>
              </a:solidFill>
              <a:latin typeface="Aptos" panose="020B0004020202020204" pitchFamily="34" charset="0"/>
              <a:sym typeface="Arial"/>
            </a:endParaRPr>
          </a:p>
        </p:txBody>
      </p:sp>
      <p:sp>
        <p:nvSpPr>
          <p:cNvPr id="993" name="Google Shape;993;p58"/>
          <p:cNvSpPr/>
          <p:nvPr/>
        </p:nvSpPr>
        <p:spPr>
          <a:xfrm>
            <a:off x="219575" y="3601796"/>
            <a:ext cx="2973523" cy="2973523"/>
          </a:xfrm>
          <a:prstGeom prst="ellipse">
            <a:avLst/>
          </a:prstGeom>
          <a:solidFill>
            <a:srgbClr val="4D5E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000"/>
              <a:buFont typeface="Arial"/>
              <a:buNone/>
            </a:pPr>
            <a:r>
              <a:rPr lang="en-US" sz="2000" b="1" i="0" u="none" strike="noStrike" cap="none">
                <a:solidFill>
                  <a:srgbClr val="FFFFFF"/>
                </a:solidFill>
                <a:latin typeface="Aptos" panose="020B0004020202020204" pitchFamily="34" charset="0"/>
                <a:sym typeface="Arial"/>
              </a:rPr>
              <a:t>USPS Website:</a:t>
            </a:r>
            <a:endParaRPr>
              <a:latin typeface="Aptos" panose="020B0004020202020204" pitchFamily="34" charset="0"/>
            </a:endParaRPr>
          </a:p>
          <a:p>
            <a:pPr marL="0" marR="0" lvl="0" indent="0" algn="ctr" rtl="0">
              <a:lnSpc>
                <a:spcPct val="100000"/>
              </a:lnSpc>
              <a:spcBef>
                <a:spcPts val="0"/>
              </a:spcBef>
              <a:spcAft>
                <a:spcPts val="0"/>
              </a:spcAft>
              <a:buClr>
                <a:srgbClr val="FFFFFF"/>
              </a:buClr>
              <a:buSzPts val="2000"/>
              <a:buFont typeface="Arial"/>
              <a:buNone/>
            </a:pPr>
            <a:r>
              <a:rPr lang="en-US" sz="2000" b="0" i="0" u="none" strike="noStrike" cap="none">
                <a:solidFill>
                  <a:srgbClr val="FFFFFF"/>
                </a:solidFill>
                <a:latin typeface="Aptos" panose="020B0004020202020204" pitchFamily="34" charset="0"/>
                <a:sym typeface="Arial"/>
              </a:rPr>
              <a:t>https://tools.usps.com/zip-code-lookup.htm</a:t>
            </a:r>
            <a:endParaRPr sz="2000" b="0" i="0" u="none" strike="noStrike" cap="none">
              <a:solidFill>
                <a:srgbClr val="FFFFFF"/>
              </a:solidFill>
              <a:latin typeface="Aptos" panose="020B0004020202020204" pitchFamily="34" charset="0"/>
              <a:sym typeface="Arial"/>
            </a:endParaRPr>
          </a:p>
        </p:txBody>
      </p:sp>
      <p:pic>
        <p:nvPicPr>
          <p:cNvPr id="994" name="Google Shape;994;p58"/>
          <p:cNvPicPr preferRelativeResize="0"/>
          <p:nvPr/>
        </p:nvPicPr>
        <p:blipFill rotWithShape="1">
          <a:blip r:embed="rId12">
            <a:alphaModFix/>
          </a:blip>
          <a:srcRect/>
          <a:stretch/>
        </p:blipFill>
        <p:spPr>
          <a:xfrm>
            <a:off x="3392023" y="5313173"/>
            <a:ext cx="2466656" cy="269581"/>
          </a:xfrm>
          <a:prstGeom prst="rect">
            <a:avLst/>
          </a:prstGeom>
          <a:noFill/>
          <a:ln w="57150" cap="flat" cmpd="sng">
            <a:solidFill>
              <a:srgbClr val="4D5E9B"/>
            </a:solidFill>
            <a:prstDash val="solid"/>
            <a:round/>
            <a:headEnd type="none" w="sm" len="sm"/>
            <a:tailEnd type="none" w="sm" len="sm"/>
          </a:ln>
        </p:spPr>
      </p:pic>
      <p:pic>
        <p:nvPicPr>
          <p:cNvPr id="995" name="Google Shape;995;p58"/>
          <p:cNvPicPr preferRelativeResize="0"/>
          <p:nvPr/>
        </p:nvPicPr>
        <p:blipFill rotWithShape="1">
          <a:blip r:embed="rId13">
            <a:alphaModFix/>
          </a:blip>
          <a:srcRect/>
          <a:stretch/>
        </p:blipFill>
        <p:spPr>
          <a:xfrm>
            <a:off x="3541898" y="4881298"/>
            <a:ext cx="4801270" cy="342948"/>
          </a:xfrm>
          <a:prstGeom prst="rect">
            <a:avLst/>
          </a:prstGeom>
          <a:noFill/>
          <a:ln w="57150" cap="flat" cmpd="sng">
            <a:solidFill>
              <a:srgbClr val="4D5E9B"/>
            </a:solidFill>
            <a:prstDash val="solid"/>
            <a:round/>
            <a:headEnd type="none" w="sm" len="sm"/>
            <a:tailEnd type="none" w="sm" len="sm"/>
          </a:ln>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43543">
        <p:fade/>
      </p:transition>
    </mc:Choice>
    <mc:Fallback xmlns="">
      <p:transition spd="med" advTm="4354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8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87"/>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993"/>
                                        </p:tgtEl>
                                        <p:attrNameLst>
                                          <p:attrName>style.visibility</p:attrName>
                                        </p:attrNameLst>
                                      </p:cBhvr>
                                      <p:to>
                                        <p:strVal val="visible"/>
                                      </p:to>
                                    </p:set>
                                    <p:animEffect transition="in" filter="fade">
                                      <p:cBhvr>
                                        <p:cTn id="13" dur="1000"/>
                                        <p:tgtEl>
                                          <p:spTgt spid="993"/>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988"/>
                                        </p:tgtEl>
                                        <p:attrNameLst>
                                          <p:attrName>style.visibility</p:attrName>
                                        </p:attrNameLst>
                                      </p:cBhvr>
                                      <p:to>
                                        <p:strVal val="visible"/>
                                      </p:to>
                                    </p:set>
                                  </p:childTnLst>
                                </p:cTn>
                              </p:par>
                              <p:par>
                                <p:cTn id="18" presetID="10" presetClass="entr" presetSubtype="0" fill="hold" nodeType="withEffect">
                                  <p:stCondLst>
                                    <p:cond delay="0"/>
                                  </p:stCondLst>
                                  <p:childTnLst>
                                    <p:set>
                                      <p:cBhvr>
                                        <p:cTn id="19" dur="1" fill="hold">
                                          <p:stCondLst>
                                            <p:cond delay="0"/>
                                          </p:stCondLst>
                                        </p:cTn>
                                        <p:tgtEl>
                                          <p:spTgt spid="992"/>
                                        </p:tgtEl>
                                        <p:attrNameLst>
                                          <p:attrName>style.visibility</p:attrName>
                                        </p:attrNameLst>
                                      </p:cBhvr>
                                      <p:to>
                                        <p:strVal val="visible"/>
                                      </p:to>
                                    </p:set>
                                    <p:animEffect transition="in" filter="fade">
                                      <p:cBhvr>
                                        <p:cTn id="20" dur="1000"/>
                                        <p:tgtEl>
                                          <p:spTgt spid="992"/>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9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9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989"/>
                                        </p:tgtEl>
                                        <p:attrNameLst>
                                          <p:attrName>style.visibility</p:attrName>
                                        </p:attrNameLst>
                                      </p:cBhvr>
                                      <p:to>
                                        <p:strVal val="visible"/>
                                      </p:to>
                                    </p:set>
                                    <p:animEffect transition="in" filter="fade">
                                      <p:cBhvr>
                                        <p:cTn id="33" dur="500"/>
                                        <p:tgtEl>
                                          <p:spTgt spid="9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000"/>
        <p:cNvGrpSpPr/>
        <p:nvPr/>
      </p:nvGrpSpPr>
      <p:grpSpPr>
        <a:xfrm>
          <a:off x="0" y="0"/>
          <a:ext cx="0" cy="0"/>
          <a:chOff x="0" y="0"/>
          <a:chExt cx="0" cy="0"/>
        </a:xfrm>
      </p:grpSpPr>
      <p:sp>
        <p:nvSpPr>
          <p:cNvPr id="1001" name="Google Shape;1001;p59"/>
          <p:cNvSpPr/>
          <p:nvPr/>
        </p:nvSpPr>
        <p:spPr>
          <a:xfrm>
            <a:off x="1319213" y="1023937"/>
            <a:ext cx="9553575" cy="4810126"/>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pic>
        <p:nvPicPr>
          <p:cNvPr id="1002" name="Google Shape;1002;p59"/>
          <p:cNvPicPr preferRelativeResize="0"/>
          <p:nvPr/>
        </p:nvPicPr>
        <p:blipFill rotWithShape="1">
          <a:blip r:embed="rId3">
            <a:alphaModFix/>
          </a:blip>
          <a:srcRect l="609" t="10405" r="608" b="3448"/>
          <a:stretch/>
        </p:blipFill>
        <p:spPr>
          <a:xfrm>
            <a:off x="1409700" y="1128713"/>
            <a:ext cx="9372600" cy="4600575"/>
          </a:xfrm>
          <a:prstGeom prst="roundRect">
            <a:avLst>
              <a:gd name="adj" fmla="val 4733"/>
            </a:avLst>
          </a:prstGeom>
          <a:noFill/>
          <a:ln>
            <a:noFill/>
          </a:ln>
        </p:spPr>
      </p:pic>
      <p:sp>
        <p:nvSpPr>
          <p:cNvPr id="1003" name="Google Shape;1003;p59"/>
          <p:cNvSpPr/>
          <p:nvPr/>
        </p:nvSpPr>
        <p:spPr>
          <a:xfrm>
            <a:off x="7562849" y="904876"/>
            <a:ext cx="4066605" cy="1141562"/>
          </a:xfrm>
          <a:prstGeom prst="ellipse">
            <a:avLst/>
          </a:prstGeom>
          <a:blipFill rotWithShape="1">
            <a:blip r:embed="rId4">
              <a:alphaModFix/>
            </a:blip>
            <a:stretch>
              <a:fillRect l="-2443"/>
            </a:stretch>
          </a:blipFill>
          <a:ln w="57150" cap="flat" cmpd="sng">
            <a:solidFill>
              <a:srgbClr val="4D5E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04" name="Google Shape;1004;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59</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25350"/>
    </mc:Choice>
    <mc:Fallback xmlns="">
      <p:transition spd="slow" advTm="2535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47"/>
        <p:cNvGrpSpPr/>
        <p:nvPr/>
      </p:nvGrpSpPr>
      <p:grpSpPr>
        <a:xfrm>
          <a:off x="0" y="0"/>
          <a:ext cx="0" cy="0"/>
          <a:chOff x="0" y="0"/>
          <a:chExt cx="0" cy="0"/>
        </a:xfrm>
      </p:grpSpPr>
      <p:sp>
        <p:nvSpPr>
          <p:cNvPr id="148" name="Google Shape;148;p6"/>
          <p:cNvSpPr txBox="1">
            <a:spLocks noGrp="1"/>
          </p:cNvSpPr>
          <p:nvPr>
            <p:ph type="title"/>
          </p:nvPr>
        </p:nvSpPr>
        <p:spPr>
          <a:xfrm>
            <a:off x="1066976" y="1627599"/>
            <a:ext cx="7025464"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Labor and Delivery</a:t>
            </a:r>
            <a:endParaRPr/>
          </a:p>
        </p:txBody>
      </p:sp>
      <p:sp>
        <p:nvSpPr>
          <p:cNvPr id="149" name="Google Shape;149;p6"/>
          <p:cNvSpPr/>
          <p:nvPr/>
        </p:nvSpPr>
        <p:spPr>
          <a:xfrm>
            <a:off x="1066977" y="2953162"/>
            <a:ext cx="4448175" cy="1076325"/>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chemeClr val="dk1"/>
                </a:solidFill>
                <a:latin typeface="Aptos" panose="020B0004020202020204" pitchFamily="34" charset="0"/>
                <a:sym typeface="Arial"/>
              </a:rPr>
              <a:t>Reimbursement for up to $900 </a:t>
            </a:r>
            <a:endParaRPr>
              <a:latin typeface="Aptos" panose="020B0004020202020204" pitchFamily="34" charset="0"/>
            </a:endParaRPr>
          </a:p>
          <a:p>
            <a:pPr marL="0" marR="0" lvl="0" indent="0" algn="ctr" rtl="0">
              <a:spcBef>
                <a:spcPts val="0"/>
              </a:spcBef>
              <a:spcAft>
                <a:spcPts val="0"/>
              </a:spcAft>
              <a:buNone/>
            </a:pPr>
            <a:r>
              <a:rPr lang="en-US" sz="2400" b="0" i="0" u="none" strike="noStrike" cap="none">
                <a:solidFill>
                  <a:schemeClr val="dk1"/>
                </a:solidFill>
                <a:latin typeface="Aptos" panose="020B0004020202020204" pitchFamily="34" charset="0"/>
                <a:sym typeface="Arial"/>
              </a:rPr>
              <a:t>per delivery</a:t>
            </a:r>
            <a:endParaRPr>
              <a:latin typeface="Aptos" panose="020B0004020202020204" pitchFamily="34" charset="0"/>
            </a:endParaRPr>
          </a:p>
        </p:txBody>
      </p:sp>
      <p:sp>
        <p:nvSpPr>
          <p:cNvPr id="150" name="Google Shape;150;p6"/>
          <p:cNvSpPr/>
          <p:nvPr/>
        </p:nvSpPr>
        <p:spPr>
          <a:xfrm>
            <a:off x="7506249" y="1747838"/>
            <a:ext cx="3486975" cy="348697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pic>
        <p:nvPicPr>
          <p:cNvPr id="151" name="Google Shape;151;p6"/>
          <p:cNvPicPr preferRelativeResize="0"/>
          <p:nvPr/>
        </p:nvPicPr>
        <p:blipFill rotWithShape="1">
          <a:blip r:embed="rId3">
            <a:alphaModFix/>
          </a:blip>
          <a:srcRect/>
          <a:stretch/>
        </p:blipFill>
        <p:spPr>
          <a:xfrm>
            <a:off x="7296832" y="2129147"/>
            <a:ext cx="3949831" cy="3119793"/>
          </a:xfrm>
          <a:prstGeom prst="rect">
            <a:avLst/>
          </a:prstGeom>
          <a:noFill/>
          <a:ln>
            <a:noFill/>
          </a:ln>
        </p:spPr>
      </p:pic>
      <p:sp>
        <p:nvSpPr>
          <p:cNvPr id="152" name="Google Shape;152;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5741"/>
    </mc:Choice>
    <mc:Fallback xmlns="">
      <p:transition spd="slow" advTm="5741"/>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009"/>
        <p:cNvGrpSpPr/>
        <p:nvPr/>
      </p:nvGrpSpPr>
      <p:grpSpPr>
        <a:xfrm>
          <a:off x="0" y="0"/>
          <a:ext cx="0" cy="0"/>
          <a:chOff x="0" y="0"/>
          <a:chExt cx="0" cy="0"/>
        </a:xfrm>
      </p:grpSpPr>
      <p:sp>
        <p:nvSpPr>
          <p:cNvPr id="1010" name="Google Shape;1010;p60"/>
          <p:cNvSpPr/>
          <p:nvPr/>
        </p:nvSpPr>
        <p:spPr>
          <a:xfrm>
            <a:off x="2295939" y="904461"/>
            <a:ext cx="7600124" cy="5049078"/>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11" name="Google Shape;1011;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60</a:t>
            </a:fld>
            <a:endParaRPr/>
          </a:p>
        </p:txBody>
      </p:sp>
      <p:pic>
        <p:nvPicPr>
          <p:cNvPr id="1012" name="Google Shape;1012;p60" descr="A screenshot of a computer&#10;&#10;AI-generated content may be incorrect."/>
          <p:cNvPicPr preferRelativeResize="0"/>
          <p:nvPr/>
        </p:nvPicPr>
        <p:blipFill rotWithShape="1">
          <a:blip r:embed="rId4">
            <a:alphaModFix/>
          </a:blip>
          <a:srcRect/>
          <a:stretch/>
        </p:blipFill>
        <p:spPr>
          <a:xfrm>
            <a:off x="2370725" y="1023937"/>
            <a:ext cx="7450548" cy="4810126"/>
          </a:xfrm>
          <a:prstGeom prst="rect">
            <a:avLst/>
          </a:prstGeom>
          <a:noFill/>
          <a:ln>
            <a:noFill/>
          </a:ln>
        </p:spPr>
      </p:pic>
      <p:pic>
        <p:nvPicPr>
          <p:cNvPr id="1013" name="Google Shape;1013;p60" descr="A screenshot of a computer&#10;&#10;AI-generated content may be incorrect."/>
          <p:cNvPicPr preferRelativeResize="0"/>
          <p:nvPr/>
        </p:nvPicPr>
        <p:blipFill rotWithShape="1">
          <a:blip r:embed="rId5">
            <a:alphaModFix/>
          </a:blip>
          <a:srcRect/>
          <a:stretch/>
        </p:blipFill>
        <p:spPr>
          <a:xfrm>
            <a:off x="2408120" y="1023937"/>
            <a:ext cx="7450548" cy="4810126"/>
          </a:xfrm>
          <a:prstGeom prst="rect">
            <a:avLst/>
          </a:prstGeom>
          <a:noFill/>
          <a:ln>
            <a:noFill/>
          </a:ln>
        </p:spPr>
      </p:pic>
      <p:grpSp>
        <p:nvGrpSpPr>
          <p:cNvPr id="1014" name="Google Shape;1014;p60"/>
          <p:cNvGrpSpPr/>
          <p:nvPr/>
        </p:nvGrpSpPr>
        <p:grpSpPr>
          <a:xfrm>
            <a:off x="2455916" y="1808923"/>
            <a:ext cx="7127886" cy="2295937"/>
            <a:chOff x="2455916" y="1808923"/>
            <a:chExt cx="7127886" cy="2295937"/>
          </a:xfrm>
        </p:grpSpPr>
        <p:pic>
          <p:nvPicPr>
            <p:cNvPr id="1015" name="Google Shape;1015;p60" descr="A screenshot of a computer&#10;&#10;AI-generated content may be incorrect."/>
            <p:cNvPicPr preferRelativeResize="0"/>
            <p:nvPr/>
          </p:nvPicPr>
          <p:blipFill rotWithShape="1">
            <a:blip r:embed="rId4">
              <a:alphaModFix/>
            </a:blip>
            <a:srcRect l="17793" t="45592" r="13504" b="37878"/>
            <a:stretch/>
          </p:blipFill>
          <p:spPr>
            <a:xfrm>
              <a:off x="3697355" y="3190461"/>
              <a:ext cx="5886447" cy="914399"/>
            </a:xfrm>
            <a:custGeom>
              <a:avLst/>
              <a:gdLst/>
              <a:ahLst/>
              <a:cxnLst/>
              <a:rect l="l" t="t" r="r" b="b"/>
              <a:pathLst>
                <a:path w="5118652" h="795130" extrusionOk="0">
                  <a:moveTo>
                    <a:pt x="0" y="0"/>
                  </a:moveTo>
                  <a:lnTo>
                    <a:pt x="5118652" y="0"/>
                  </a:lnTo>
                  <a:lnTo>
                    <a:pt x="5118652" y="795130"/>
                  </a:lnTo>
                  <a:lnTo>
                    <a:pt x="0" y="795130"/>
                  </a:lnTo>
                  <a:close/>
                </a:path>
              </a:pathLst>
            </a:custGeom>
            <a:noFill/>
            <a:ln>
              <a:noFill/>
            </a:ln>
          </p:spPr>
        </p:pic>
        <p:pic>
          <p:nvPicPr>
            <p:cNvPr id="1016" name="Google Shape;1016;p60" descr="A screenshot of a computer&#10;&#10;AI-generated content may be incorrect."/>
            <p:cNvPicPr preferRelativeResize="0"/>
            <p:nvPr/>
          </p:nvPicPr>
          <p:blipFill rotWithShape="1">
            <a:blip r:embed="rId4">
              <a:alphaModFix/>
            </a:blip>
            <a:srcRect l="539" t="16388" r="84252" b="78239"/>
            <a:stretch/>
          </p:blipFill>
          <p:spPr>
            <a:xfrm>
              <a:off x="2455916" y="1808923"/>
              <a:ext cx="1133061" cy="258417"/>
            </a:xfrm>
            <a:custGeom>
              <a:avLst/>
              <a:gdLst/>
              <a:ahLst/>
              <a:cxnLst/>
              <a:rect l="l" t="t" r="r" b="b"/>
              <a:pathLst>
                <a:path w="1133061" h="258417" extrusionOk="0">
                  <a:moveTo>
                    <a:pt x="0" y="0"/>
                  </a:moveTo>
                  <a:lnTo>
                    <a:pt x="1133061" y="0"/>
                  </a:lnTo>
                  <a:lnTo>
                    <a:pt x="1133061" y="258417"/>
                  </a:lnTo>
                  <a:lnTo>
                    <a:pt x="0" y="258417"/>
                  </a:lnTo>
                  <a:close/>
                </a:path>
              </a:pathLst>
            </a:custGeom>
            <a:noFill/>
            <a:ln>
              <a:noFill/>
            </a:ln>
          </p:spPr>
        </p:pic>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2570"/>
    </mc:Choice>
    <mc:Fallback xmlns="">
      <p:transition spd="slow" advTm="1257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13"/>
                                        </p:tgtEl>
                                        <p:attrNameLst>
                                          <p:attrName>style.visibility</p:attrName>
                                        </p:attrNameLst>
                                      </p:cBhvr>
                                      <p:to>
                                        <p:strVal val="visible"/>
                                      </p:to>
                                    </p:set>
                                    <p:animEffect transition="in" filter="fade">
                                      <p:cBhvr>
                                        <p:cTn id="7" dur="500"/>
                                        <p:tgtEl>
                                          <p:spTgt spid="1013"/>
                                        </p:tgtEl>
                                      </p:cBhvr>
                                    </p:animEffect>
                                  </p:childTnLst>
                                </p:cTn>
                              </p:par>
                              <p:par>
                                <p:cTn id="8" presetID="10" presetClass="entr" presetSubtype="0" fill="hold" nodeType="withEffect">
                                  <p:stCondLst>
                                    <p:cond delay="0"/>
                                  </p:stCondLst>
                                  <p:childTnLst>
                                    <p:set>
                                      <p:cBhvr>
                                        <p:cTn id="9" dur="1" fill="hold">
                                          <p:stCondLst>
                                            <p:cond delay="0"/>
                                          </p:stCondLst>
                                        </p:cTn>
                                        <p:tgtEl>
                                          <p:spTgt spid="1014"/>
                                        </p:tgtEl>
                                        <p:attrNameLst>
                                          <p:attrName>style.visibility</p:attrName>
                                        </p:attrNameLst>
                                      </p:cBhvr>
                                      <p:to>
                                        <p:strVal val="visible"/>
                                      </p:to>
                                    </p:set>
                                    <p:animEffect transition="in" filter="fade">
                                      <p:cBhvr>
                                        <p:cTn id="10" dur="500"/>
                                        <p:tgtEl>
                                          <p:spTgt spid="10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021"/>
        <p:cNvGrpSpPr/>
        <p:nvPr/>
      </p:nvGrpSpPr>
      <p:grpSpPr>
        <a:xfrm>
          <a:off x="0" y="0"/>
          <a:ext cx="0" cy="0"/>
          <a:chOff x="0" y="0"/>
          <a:chExt cx="0" cy="0"/>
        </a:xfrm>
      </p:grpSpPr>
      <p:sp>
        <p:nvSpPr>
          <p:cNvPr id="1022" name="Google Shape;1022;p61"/>
          <p:cNvSpPr/>
          <p:nvPr/>
        </p:nvSpPr>
        <p:spPr>
          <a:xfrm>
            <a:off x="1123950" y="438150"/>
            <a:ext cx="9925050" cy="6048375"/>
          </a:xfrm>
          <a:prstGeom prst="roundRect">
            <a:avLst>
              <a:gd name="adj" fmla="val 6273"/>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pic>
        <p:nvPicPr>
          <p:cNvPr id="1023" name="Google Shape;1023;p61"/>
          <p:cNvPicPr preferRelativeResize="0"/>
          <p:nvPr/>
        </p:nvPicPr>
        <p:blipFill rotWithShape="1">
          <a:blip r:embed="rId4">
            <a:alphaModFix/>
          </a:blip>
          <a:srcRect l="467" t="1795" r="662"/>
          <a:stretch/>
        </p:blipFill>
        <p:spPr>
          <a:xfrm>
            <a:off x="1285875" y="666750"/>
            <a:ext cx="9601200" cy="5627372"/>
          </a:xfrm>
          <a:prstGeom prst="roundRect">
            <a:avLst>
              <a:gd name="adj" fmla="val 3126"/>
            </a:avLst>
          </a:prstGeom>
          <a:noFill/>
          <a:ln>
            <a:noFill/>
          </a:ln>
        </p:spPr>
      </p:pic>
      <p:sp>
        <p:nvSpPr>
          <p:cNvPr id="1024" name="Google Shape;1024;p61"/>
          <p:cNvSpPr/>
          <p:nvPr/>
        </p:nvSpPr>
        <p:spPr>
          <a:xfrm>
            <a:off x="885825" y="1967864"/>
            <a:ext cx="2081216" cy="457200"/>
          </a:xfrm>
          <a:prstGeom prst="rect">
            <a:avLst/>
          </a:prstGeom>
          <a:blipFill rotWithShape="1">
            <a:blip r:embed="rId5">
              <a:alphaModFix/>
            </a:blip>
            <a:stretch>
              <a:fillRect/>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25" name="Google Shape;1025;p61"/>
          <p:cNvSpPr/>
          <p:nvPr/>
        </p:nvSpPr>
        <p:spPr>
          <a:xfrm>
            <a:off x="2526202" y="4418241"/>
            <a:ext cx="8571513" cy="578668"/>
          </a:xfrm>
          <a:prstGeom prst="rect">
            <a:avLst/>
          </a:prstGeom>
          <a:blipFill rotWithShape="1">
            <a:blip r:embed="rId6">
              <a:alphaModFix/>
            </a:blip>
            <a:stretch>
              <a:fillRect/>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26" name="Google Shape;1026;p61"/>
          <p:cNvSpPr/>
          <p:nvPr/>
        </p:nvSpPr>
        <p:spPr>
          <a:xfrm>
            <a:off x="2526202" y="3829051"/>
            <a:ext cx="8571513" cy="578668"/>
          </a:xfrm>
          <a:prstGeom prst="rect">
            <a:avLst/>
          </a:prstGeom>
          <a:blipFill rotWithShape="1">
            <a:blip r:embed="rId7">
              <a:alphaModFix/>
            </a:blip>
            <a:stretch>
              <a:fillRect/>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27" name="Google Shape;1027;p61"/>
          <p:cNvSpPr/>
          <p:nvPr/>
        </p:nvSpPr>
        <p:spPr>
          <a:xfrm>
            <a:off x="2526202" y="4968956"/>
            <a:ext cx="8571513" cy="409890"/>
          </a:xfrm>
          <a:prstGeom prst="rect">
            <a:avLst/>
          </a:prstGeom>
          <a:blipFill rotWithShape="1">
            <a:blip r:embed="rId8">
              <a:alphaModFix/>
            </a:blip>
            <a:stretch>
              <a:fillRect/>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28" name="Google Shape;1028;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61</a:t>
            </a:fld>
            <a:endParaRPr/>
          </a:p>
        </p:txBody>
      </p:sp>
      <p:sp>
        <p:nvSpPr>
          <p:cNvPr id="1029" name="Google Shape;1029;p61"/>
          <p:cNvSpPr/>
          <p:nvPr/>
        </p:nvSpPr>
        <p:spPr>
          <a:xfrm>
            <a:off x="3807619" y="5090833"/>
            <a:ext cx="631031" cy="83479"/>
          </a:xfrm>
          <a:prstGeom prst="roundRect">
            <a:avLst>
              <a:gd name="adj" fmla="val 23943"/>
            </a:avLst>
          </a:prstGeom>
          <a:solidFill>
            <a:srgbClr val="CDD7E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grpSp>
        <p:nvGrpSpPr>
          <p:cNvPr id="1030" name="Google Shape;1030;p61"/>
          <p:cNvGrpSpPr/>
          <p:nvPr/>
        </p:nvGrpSpPr>
        <p:grpSpPr>
          <a:xfrm>
            <a:off x="432913" y="3645082"/>
            <a:ext cx="2613991" cy="2613991"/>
            <a:chOff x="1926433" y="3968735"/>
            <a:chExt cx="2613991" cy="2613991"/>
          </a:xfrm>
        </p:grpSpPr>
        <p:pic>
          <p:nvPicPr>
            <p:cNvPr id="1031" name="Google Shape;1031;p61"/>
            <p:cNvPicPr preferRelativeResize="0"/>
            <p:nvPr/>
          </p:nvPicPr>
          <p:blipFill rotWithShape="1">
            <a:blip r:embed="rId9">
              <a:alphaModFix/>
            </a:blip>
            <a:srcRect l="24075" t="38509" r="52699" b="21965"/>
            <a:stretch/>
          </p:blipFill>
          <p:spPr>
            <a:xfrm>
              <a:off x="1926433" y="3968735"/>
              <a:ext cx="2613991" cy="2613991"/>
            </a:xfrm>
            <a:custGeom>
              <a:avLst/>
              <a:gdLst/>
              <a:ahLst/>
              <a:cxnLst/>
              <a:rect l="l" t="t" r="r" b="b"/>
              <a:pathLst>
                <a:path w="1977888" h="1977888" extrusionOk="0">
                  <a:moveTo>
                    <a:pt x="988944" y="0"/>
                  </a:moveTo>
                  <a:cubicBezTo>
                    <a:pt x="1535123" y="0"/>
                    <a:pt x="1977888" y="442765"/>
                    <a:pt x="1977888" y="988944"/>
                  </a:cubicBezTo>
                  <a:cubicBezTo>
                    <a:pt x="1977888" y="1535123"/>
                    <a:pt x="1535123" y="1977888"/>
                    <a:pt x="988944" y="1977888"/>
                  </a:cubicBezTo>
                  <a:cubicBezTo>
                    <a:pt x="442765" y="1977888"/>
                    <a:pt x="0" y="1535123"/>
                    <a:pt x="0" y="988944"/>
                  </a:cubicBezTo>
                  <a:cubicBezTo>
                    <a:pt x="0" y="442765"/>
                    <a:pt x="442765" y="0"/>
                    <a:pt x="988944" y="0"/>
                  </a:cubicBezTo>
                  <a:close/>
                </a:path>
              </a:pathLst>
            </a:custGeom>
            <a:noFill/>
            <a:ln w="76200" cap="flat" cmpd="sng">
              <a:solidFill>
                <a:srgbClr val="4D5E9B"/>
              </a:solidFill>
              <a:prstDash val="solid"/>
              <a:round/>
              <a:headEnd type="none" w="sm" len="sm"/>
              <a:tailEnd type="none" w="sm" len="sm"/>
            </a:ln>
          </p:spPr>
        </p:pic>
        <p:sp>
          <p:nvSpPr>
            <p:cNvPr id="1032" name="Google Shape;1032;p61"/>
            <p:cNvSpPr/>
            <p:nvPr/>
          </p:nvSpPr>
          <p:spPr>
            <a:xfrm>
              <a:off x="3152775" y="4488656"/>
              <a:ext cx="1221225" cy="147663"/>
            </a:xfrm>
            <a:custGeom>
              <a:avLst/>
              <a:gdLst/>
              <a:ahLst/>
              <a:cxnLst/>
              <a:rect l="l" t="t" r="r" b="b"/>
              <a:pathLst>
                <a:path w="1221225" h="147663" extrusionOk="0">
                  <a:moveTo>
                    <a:pt x="0" y="0"/>
                  </a:moveTo>
                  <a:lnTo>
                    <a:pt x="1123596" y="0"/>
                  </a:lnTo>
                  <a:lnTo>
                    <a:pt x="1221225" y="147663"/>
                  </a:lnTo>
                  <a:lnTo>
                    <a:pt x="0" y="147663"/>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33" name="Google Shape;1033;p61"/>
            <p:cNvSpPr/>
            <p:nvPr/>
          </p:nvSpPr>
          <p:spPr>
            <a:xfrm>
              <a:off x="3152776" y="4845844"/>
              <a:ext cx="1359535" cy="154781"/>
            </a:xfrm>
            <a:custGeom>
              <a:avLst/>
              <a:gdLst/>
              <a:ahLst/>
              <a:cxnLst/>
              <a:rect l="l" t="t" r="r" b="b"/>
              <a:pathLst>
                <a:path w="1359535" h="154781" extrusionOk="0">
                  <a:moveTo>
                    <a:pt x="0" y="0"/>
                  </a:moveTo>
                  <a:lnTo>
                    <a:pt x="1314821" y="0"/>
                  </a:lnTo>
                  <a:lnTo>
                    <a:pt x="1359535" y="154781"/>
                  </a:lnTo>
                  <a:lnTo>
                    <a:pt x="0" y="154781"/>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34" name="Google Shape;1034;p61"/>
            <p:cNvSpPr/>
            <p:nvPr/>
          </p:nvSpPr>
          <p:spPr>
            <a:xfrm>
              <a:off x="3850481" y="5187034"/>
              <a:ext cx="689943" cy="168397"/>
            </a:xfrm>
            <a:prstGeom prst="roundRect">
              <a:avLst>
                <a:gd name="adj" fmla="val 23943"/>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35" name="Google Shape;1035;p61"/>
            <p:cNvSpPr/>
            <p:nvPr/>
          </p:nvSpPr>
          <p:spPr>
            <a:xfrm>
              <a:off x="3152774" y="4222421"/>
              <a:ext cx="864395" cy="147663"/>
            </a:xfrm>
            <a:custGeom>
              <a:avLst/>
              <a:gdLst/>
              <a:ahLst/>
              <a:cxnLst/>
              <a:rect l="l" t="t" r="r" b="b"/>
              <a:pathLst>
                <a:path w="1221225" h="147663" extrusionOk="0">
                  <a:moveTo>
                    <a:pt x="0" y="0"/>
                  </a:moveTo>
                  <a:lnTo>
                    <a:pt x="1123596" y="0"/>
                  </a:lnTo>
                  <a:lnTo>
                    <a:pt x="1221225" y="147663"/>
                  </a:lnTo>
                  <a:lnTo>
                    <a:pt x="0" y="147663"/>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36" name="Google Shape;1036;p61"/>
            <p:cNvSpPr/>
            <p:nvPr/>
          </p:nvSpPr>
          <p:spPr>
            <a:xfrm>
              <a:off x="3155155" y="4004744"/>
              <a:ext cx="748127" cy="147663"/>
            </a:xfrm>
            <a:custGeom>
              <a:avLst/>
              <a:gdLst/>
              <a:ahLst/>
              <a:cxnLst/>
              <a:rect l="l" t="t" r="r" b="b"/>
              <a:pathLst>
                <a:path w="748127" h="147663" extrusionOk="0">
                  <a:moveTo>
                    <a:pt x="0" y="0"/>
                  </a:moveTo>
                  <a:lnTo>
                    <a:pt x="376108" y="0"/>
                  </a:lnTo>
                  <a:lnTo>
                    <a:pt x="385764" y="2899"/>
                  </a:lnTo>
                  <a:cubicBezTo>
                    <a:pt x="403669" y="7674"/>
                    <a:pt x="409008" y="3804"/>
                    <a:pt x="431007" y="14805"/>
                  </a:cubicBezTo>
                  <a:cubicBezTo>
                    <a:pt x="434182" y="16393"/>
                    <a:pt x="437164" y="18445"/>
                    <a:pt x="440532" y="19568"/>
                  </a:cubicBezTo>
                  <a:cubicBezTo>
                    <a:pt x="444372" y="20848"/>
                    <a:pt x="448488" y="21071"/>
                    <a:pt x="452439" y="21949"/>
                  </a:cubicBezTo>
                  <a:cubicBezTo>
                    <a:pt x="472651" y="26440"/>
                    <a:pt x="449735" y="22583"/>
                    <a:pt x="478632" y="26711"/>
                  </a:cubicBezTo>
                  <a:cubicBezTo>
                    <a:pt x="483395" y="28299"/>
                    <a:pt x="488093" y="30095"/>
                    <a:pt x="492920" y="31474"/>
                  </a:cubicBezTo>
                  <a:cubicBezTo>
                    <a:pt x="515686" y="37979"/>
                    <a:pt x="527027" y="37974"/>
                    <a:pt x="552451" y="48143"/>
                  </a:cubicBezTo>
                  <a:cubicBezTo>
                    <a:pt x="567396" y="54120"/>
                    <a:pt x="560210" y="51868"/>
                    <a:pt x="573882" y="55286"/>
                  </a:cubicBezTo>
                  <a:cubicBezTo>
                    <a:pt x="583407" y="60842"/>
                    <a:pt x="592219" y="67859"/>
                    <a:pt x="602457" y="71955"/>
                  </a:cubicBezTo>
                  <a:cubicBezTo>
                    <a:pt x="610955" y="75354"/>
                    <a:pt x="616108" y="77034"/>
                    <a:pt x="623889" y="81480"/>
                  </a:cubicBezTo>
                  <a:cubicBezTo>
                    <a:pt x="626374" y="82900"/>
                    <a:pt x="628547" y="84823"/>
                    <a:pt x="631032" y="86243"/>
                  </a:cubicBezTo>
                  <a:cubicBezTo>
                    <a:pt x="634114" y="88004"/>
                    <a:pt x="637441" y="89305"/>
                    <a:pt x="640557" y="91005"/>
                  </a:cubicBezTo>
                  <a:cubicBezTo>
                    <a:pt x="646175" y="94069"/>
                    <a:pt x="651427" y="97824"/>
                    <a:pt x="657226" y="100530"/>
                  </a:cubicBezTo>
                  <a:cubicBezTo>
                    <a:pt x="663372" y="103398"/>
                    <a:pt x="670210" y="104641"/>
                    <a:pt x="676276" y="107674"/>
                  </a:cubicBezTo>
                  <a:cubicBezTo>
                    <a:pt x="682974" y="111023"/>
                    <a:pt x="688765" y="115971"/>
                    <a:pt x="695326" y="119580"/>
                  </a:cubicBezTo>
                  <a:cubicBezTo>
                    <a:pt x="704657" y="124712"/>
                    <a:pt x="715040" y="127961"/>
                    <a:pt x="723901" y="133868"/>
                  </a:cubicBezTo>
                  <a:cubicBezTo>
                    <a:pt x="726282" y="135455"/>
                    <a:pt x="728716" y="136967"/>
                    <a:pt x="731045" y="138630"/>
                  </a:cubicBezTo>
                  <a:cubicBezTo>
                    <a:pt x="734275" y="140937"/>
                    <a:pt x="737020" y="143999"/>
                    <a:pt x="740570" y="145774"/>
                  </a:cubicBezTo>
                  <a:lnTo>
                    <a:pt x="748127" y="147663"/>
                  </a:lnTo>
                  <a:lnTo>
                    <a:pt x="0" y="147663"/>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grpSp>
      <p:sp>
        <p:nvSpPr>
          <p:cNvPr id="1037" name="Google Shape;1037;p61"/>
          <p:cNvSpPr/>
          <p:nvPr/>
        </p:nvSpPr>
        <p:spPr>
          <a:xfrm rot="-7112137">
            <a:off x="2601081" y="4004526"/>
            <a:ext cx="558800" cy="1128143"/>
          </a:xfrm>
          <a:prstGeom prst="upArrow">
            <a:avLst>
              <a:gd name="adj1" fmla="val 50000"/>
              <a:gd name="adj2" fmla="val 50000"/>
            </a:avLst>
          </a:prstGeom>
          <a:solidFill>
            <a:srgbClr val="4D5E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44921"/>
    </mc:Choice>
    <mc:Fallback xmlns="">
      <p:transition spd="slow" advTm="4492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030"/>
                                        </p:tgtEl>
                                        <p:attrNameLst>
                                          <p:attrName>style.visibility</p:attrName>
                                        </p:attrNameLst>
                                      </p:cBhvr>
                                      <p:to>
                                        <p:strVal val="visible"/>
                                      </p:to>
                                    </p:set>
                                    <p:animEffect transition="in" filter="fade">
                                      <p:cBhvr>
                                        <p:cTn id="23" dur="750"/>
                                        <p:tgtEl>
                                          <p:spTgt spid="1030"/>
                                        </p:tgtEl>
                                      </p:cBhvr>
                                    </p:animEffect>
                                  </p:childTnLst>
                                </p:cTn>
                              </p:par>
                              <p:par>
                                <p:cTn id="24" presetID="10" presetClass="entr" presetSubtype="0" fill="hold" nodeType="withEffect">
                                  <p:stCondLst>
                                    <p:cond delay="0"/>
                                  </p:stCondLst>
                                  <p:childTnLst>
                                    <p:set>
                                      <p:cBhvr>
                                        <p:cTn id="25" dur="1" fill="hold">
                                          <p:stCondLst>
                                            <p:cond delay="0"/>
                                          </p:stCondLst>
                                        </p:cTn>
                                        <p:tgtEl>
                                          <p:spTgt spid="1037"/>
                                        </p:tgtEl>
                                        <p:attrNameLst>
                                          <p:attrName>style.visibility</p:attrName>
                                        </p:attrNameLst>
                                      </p:cBhvr>
                                      <p:to>
                                        <p:strVal val="visible"/>
                                      </p:to>
                                    </p:set>
                                    <p:animEffect transition="in" filter="fade">
                                      <p:cBhvr>
                                        <p:cTn id="26" dur="1000"/>
                                        <p:tgtEl>
                                          <p:spTgt spid="10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042"/>
        <p:cNvGrpSpPr/>
        <p:nvPr/>
      </p:nvGrpSpPr>
      <p:grpSpPr>
        <a:xfrm>
          <a:off x="0" y="0"/>
          <a:ext cx="0" cy="0"/>
          <a:chOff x="0" y="0"/>
          <a:chExt cx="0" cy="0"/>
        </a:xfrm>
      </p:grpSpPr>
      <p:sp>
        <p:nvSpPr>
          <p:cNvPr id="1043" name="Google Shape;1043;p62"/>
          <p:cNvSpPr/>
          <p:nvPr/>
        </p:nvSpPr>
        <p:spPr>
          <a:xfrm>
            <a:off x="1909187" y="128127"/>
            <a:ext cx="8360228" cy="6654510"/>
          </a:xfrm>
          <a:prstGeom prst="roundRect">
            <a:avLst>
              <a:gd name="adj" fmla="val 6273"/>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pic>
        <p:nvPicPr>
          <p:cNvPr id="1044" name="Google Shape;1044;p62"/>
          <p:cNvPicPr preferRelativeResize="0"/>
          <p:nvPr/>
        </p:nvPicPr>
        <p:blipFill rotWithShape="1">
          <a:blip r:embed="rId4">
            <a:alphaModFix/>
          </a:blip>
          <a:srcRect l="587" t="1837" r="1193"/>
          <a:stretch/>
        </p:blipFill>
        <p:spPr>
          <a:xfrm>
            <a:off x="2023857" y="208851"/>
            <a:ext cx="8130888" cy="6480491"/>
          </a:xfrm>
          <a:prstGeom prst="roundRect">
            <a:avLst>
              <a:gd name="adj" fmla="val 2156"/>
            </a:avLst>
          </a:prstGeom>
          <a:noFill/>
          <a:ln>
            <a:noFill/>
          </a:ln>
        </p:spPr>
      </p:pic>
      <p:sp>
        <p:nvSpPr>
          <p:cNvPr id="1045" name="Google Shape;1045;p62"/>
          <p:cNvSpPr/>
          <p:nvPr/>
        </p:nvSpPr>
        <p:spPr>
          <a:xfrm>
            <a:off x="1860034" y="1576099"/>
            <a:ext cx="1408968" cy="500350"/>
          </a:xfrm>
          <a:prstGeom prst="rect">
            <a:avLst/>
          </a:prstGeom>
          <a:blipFill rotWithShape="1">
            <a:blip r:embed="rId5">
              <a:alphaModFix/>
            </a:blip>
            <a:stretch>
              <a:fillRect r="-13370" b="2796"/>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46" name="Google Shape;1046;p62"/>
          <p:cNvSpPr/>
          <p:nvPr/>
        </p:nvSpPr>
        <p:spPr>
          <a:xfrm>
            <a:off x="3668886" y="1047076"/>
            <a:ext cx="4438576" cy="597575"/>
          </a:xfrm>
          <a:prstGeom prst="rect">
            <a:avLst/>
          </a:prstGeom>
          <a:blipFill rotWithShape="1">
            <a:blip r:embed="rId6">
              <a:alphaModFix/>
            </a:blip>
            <a:stretch>
              <a:fillRect/>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47" name="Google Shape;1047;p62"/>
          <p:cNvSpPr/>
          <p:nvPr/>
        </p:nvSpPr>
        <p:spPr>
          <a:xfrm>
            <a:off x="3387032" y="1819274"/>
            <a:ext cx="4720430" cy="266806"/>
          </a:xfrm>
          <a:prstGeom prst="rect">
            <a:avLst/>
          </a:prstGeom>
          <a:blipFill rotWithShape="1">
            <a:blip r:embed="rId7">
              <a:alphaModFix/>
            </a:blip>
            <a:stretch>
              <a:fillRect/>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48" name="Google Shape;1048;p62"/>
          <p:cNvSpPr/>
          <p:nvPr/>
        </p:nvSpPr>
        <p:spPr>
          <a:xfrm>
            <a:off x="3517643" y="6097093"/>
            <a:ext cx="4211894" cy="498711"/>
          </a:xfrm>
          <a:prstGeom prst="rect">
            <a:avLst/>
          </a:prstGeom>
          <a:blipFill rotWithShape="1">
            <a:blip r:embed="rId8">
              <a:alphaModFix/>
            </a:blip>
            <a:stretch>
              <a:fillRect/>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49" name="Google Shape;1049;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62</a:t>
            </a:fld>
            <a:endParaRPr/>
          </a:p>
        </p:txBody>
      </p:sp>
      <p:sp>
        <p:nvSpPr>
          <p:cNvPr id="1050" name="Google Shape;1050;p62"/>
          <p:cNvSpPr/>
          <p:nvPr/>
        </p:nvSpPr>
        <p:spPr>
          <a:xfrm>
            <a:off x="2776414" y="3524421"/>
            <a:ext cx="5138225" cy="1525090"/>
          </a:xfrm>
          <a:prstGeom prst="mathMultiply">
            <a:avLst>
              <a:gd name="adj1" fmla="val 14009"/>
            </a:avLst>
          </a:prstGeom>
          <a:solidFill>
            <a:srgbClr val="4D5E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45444"/>
    </mc:Choice>
    <mc:Fallback xmlns="">
      <p:transition spd="slow" advTm="4544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4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5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055"/>
        <p:cNvGrpSpPr/>
        <p:nvPr/>
      </p:nvGrpSpPr>
      <p:grpSpPr>
        <a:xfrm>
          <a:off x="0" y="0"/>
          <a:ext cx="0" cy="0"/>
          <a:chOff x="0" y="0"/>
          <a:chExt cx="0" cy="0"/>
        </a:xfrm>
      </p:grpSpPr>
      <p:sp>
        <p:nvSpPr>
          <p:cNvPr id="1056" name="Google Shape;1056;p63"/>
          <p:cNvSpPr/>
          <p:nvPr/>
        </p:nvSpPr>
        <p:spPr>
          <a:xfrm>
            <a:off x="1915886" y="1121528"/>
            <a:ext cx="8360228" cy="4667708"/>
          </a:xfrm>
          <a:prstGeom prst="roundRect">
            <a:avLst>
              <a:gd name="adj" fmla="val 6273"/>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pic>
        <p:nvPicPr>
          <p:cNvPr id="1057" name="Google Shape;1057;p63"/>
          <p:cNvPicPr preferRelativeResize="0"/>
          <p:nvPr/>
        </p:nvPicPr>
        <p:blipFill rotWithShape="1">
          <a:blip r:embed="rId3">
            <a:alphaModFix/>
          </a:blip>
          <a:srcRect l="22660" t="13167" r="12188" b="12370"/>
          <a:stretch/>
        </p:blipFill>
        <p:spPr>
          <a:xfrm>
            <a:off x="2773680" y="1219199"/>
            <a:ext cx="6644640" cy="4485485"/>
          </a:xfrm>
          <a:prstGeom prst="rect">
            <a:avLst/>
          </a:prstGeom>
          <a:noFill/>
          <a:ln>
            <a:noFill/>
          </a:ln>
        </p:spPr>
      </p:pic>
      <p:sp>
        <p:nvSpPr>
          <p:cNvPr id="1058" name="Google Shape;1058;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757575"/>
              </a:buClr>
              <a:buSzPts val="1200"/>
              <a:buFont typeface="Arial"/>
              <a:buNone/>
            </a:pPr>
            <a:fld id="{00000000-1234-1234-1234-123412341234}" type="slidenum">
              <a:rPr lang="en-US" sz="1200" b="0" i="0" u="none" strike="noStrike" cap="none">
                <a:solidFill>
                  <a:srgbClr val="757575"/>
                </a:solidFill>
                <a:ea typeface="Arial"/>
                <a:sym typeface="Arial"/>
              </a:rPr>
              <a:t>63</a:t>
            </a:fld>
            <a:endParaRPr sz="1200" b="0" i="0" u="none" strike="noStrike" cap="none">
              <a:solidFill>
                <a:srgbClr val="757575"/>
              </a:solidFill>
              <a:ea typeface="Arial"/>
              <a:sym typeface="Arial"/>
            </a:endParaRPr>
          </a:p>
        </p:txBody>
      </p:sp>
      <p:sp>
        <p:nvSpPr>
          <p:cNvPr id="1059" name="Google Shape;1059;p63"/>
          <p:cNvSpPr/>
          <p:nvPr/>
        </p:nvSpPr>
        <p:spPr>
          <a:xfrm>
            <a:off x="1579880" y="3606801"/>
            <a:ext cx="9032240" cy="2032000"/>
          </a:xfrm>
          <a:prstGeom prst="mathMultiply">
            <a:avLst>
              <a:gd name="adj1" fmla="val 14009"/>
            </a:avLst>
          </a:prstGeom>
          <a:solidFill>
            <a:srgbClr val="4D5E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8559"/>
    </mc:Choice>
    <mc:Fallback xmlns="">
      <p:transition spd="slow" advTm="855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064"/>
        <p:cNvGrpSpPr/>
        <p:nvPr/>
      </p:nvGrpSpPr>
      <p:grpSpPr>
        <a:xfrm>
          <a:off x="0" y="0"/>
          <a:ext cx="0" cy="0"/>
          <a:chOff x="0" y="0"/>
          <a:chExt cx="0" cy="0"/>
        </a:xfrm>
      </p:grpSpPr>
      <p:sp>
        <p:nvSpPr>
          <p:cNvPr id="1065" name="Google Shape;1065;p64"/>
          <p:cNvSpPr/>
          <p:nvPr/>
        </p:nvSpPr>
        <p:spPr>
          <a:xfrm>
            <a:off x="1909187" y="1121528"/>
            <a:ext cx="8360228" cy="4667708"/>
          </a:xfrm>
          <a:prstGeom prst="roundRect">
            <a:avLst>
              <a:gd name="adj" fmla="val 6273"/>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1066" name="Google Shape;1066;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757575"/>
              </a:buClr>
              <a:buSzPts val="1200"/>
              <a:buFont typeface="Arial"/>
              <a:buNone/>
            </a:pPr>
            <a:fld id="{00000000-1234-1234-1234-123412341234}" type="slidenum">
              <a:rPr lang="en-US" sz="1200" b="0" i="0" u="none" strike="noStrike" cap="none">
                <a:solidFill>
                  <a:srgbClr val="757575"/>
                </a:solidFill>
                <a:ea typeface="Arial"/>
                <a:sym typeface="Arial"/>
              </a:rPr>
              <a:t>64</a:t>
            </a:fld>
            <a:endParaRPr sz="1200" b="0" i="0" u="none" strike="noStrike" cap="none">
              <a:solidFill>
                <a:srgbClr val="757575"/>
              </a:solidFill>
              <a:ea typeface="Arial"/>
              <a:sym typeface="Arial"/>
            </a:endParaRPr>
          </a:p>
        </p:txBody>
      </p:sp>
      <p:pic>
        <p:nvPicPr>
          <p:cNvPr id="1067" name="Google Shape;1067;p64"/>
          <p:cNvPicPr preferRelativeResize="0"/>
          <p:nvPr/>
        </p:nvPicPr>
        <p:blipFill rotWithShape="1">
          <a:blip r:embed="rId3">
            <a:alphaModFix/>
          </a:blip>
          <a:srcRect l="2239" r="831"/>
          <a:stretch/>
        </p:blipFill>
        <p:spPr>
          <a:xfrm>
            <a:off x="1991360" y="1276049"/>
            <a:ext cx="8227255" cy="4305901"/>
          </a:xfrm>
          <a:prstGeom prst="rect">
            <a:avLst/>
          </a:prstGeom>
          <a:noFill/>
          <a:ln>
            <a:noFill/>
          </a:ln>
        </p:spPr>
      </p:pic>
      <p:sp>
        <p:nvSpPr>
          <p:cNvPr id="1068" name="Google Shape;1068;p64"/>
          <p:cNvSpPr/>
          <p:nvPr/>
        </p:nvSpPr>
        <p:spPr>
          <a:xfrm>
            <a:off x="8998901" y="455476"/>
            <a:ext cx="2973523" cy="2973523"/>
          </a:xfrm>
          <a:prstGeom prst="ellipse">
            <a:avLst/>
          </a:prstGeom>
          <a:solidFill>
            <a:srgbClr val="4D5E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000"/>
              <a:buFont typeface="Arial"/>
              <a:buNone/>
            </a:pPr>
            <a:r>
              <a:rPr lang="en-US" sz="2000" b="1" i="0" u="none" strike="noStrike" cap="none">
                <a:solidFill>
                  <a:srgbClr val="FFFFFF"/>
                </a:solidFill>
                <a:latin typeface="Aptos" panose="020B0004020202020204" pitchFamily="34" charset="0"/>
                <a:sym typeface="Arial"/>
              </a:rPr>
              <a:t>No Certificate Number?</a:t>
            </a:r>
            <a:endParaRPr>
              <a:latin typeface="Aptos" panose="020B0004020202020204" pitchFamily="34" charset="0"/>
            </a:endParaRPr>
          </a:p>
          <a:p>
            <a:pPr marL="0" marR="0" lvl="0" indent="0" algn="ctr" rtl="0">
              <a:lnSpc>
                <a:spcPct val="100000"/>
              </a:lnSpc>
              <a:spcBef>
                <a:spcPts val="0"/>
              </a:spcBef>
              <a:spcAft>
                <a:spcPts val="0"/>
              </a:spcAft>
              <a:buClr>
                <a:srgbClr val="FFFFFF"/>
              </a:buClr>
              <a:buSzPts val="2000"/>
              <a:buFont typeface="Arial"/>
              <a:buNone/>
            </a:pPr>
            <a:r>
              <a:rPr lang="en-US" sz="2000" b="0" i="0" u="none" strike="noStrike" cap="none">
                <a:solidFill>
                  <a:srgbClr val="FFFFFF"/>
                </a:solidFill>
                <a:latin typeface="Aptos" panose="020B0004020202020204" pitchFamily="34" charset="0"/>
                <a:sym typeface="Arial"/>
              </a:rPr>
              <a:t>Enter 00000</a:t>
            </a:r>
            <a:endParaRPr sz="2000" b="0" i="0" u="none" strike="noStrike" cap="none">
              <a:solidFill>
                <a:srgbClr val="FFFFFF"/>
              </a:solidFill>
              <a:latin typeface="Aptos" panose="020B0004020202020204" pitchFamily="34" charset="0"/>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26797"/>
    </mc:Choice>
    <mc:Fallback xmlns="">
      <p:transition spd="slow" advTm="267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68"/>
                                        </p:tgtEl>
                                        <p:attrNameLst>
                                          <p:attrName>style.visibility</p:attrName>
                                        </p:attrNameLst>
                                      </p:cBhvr>
                                      <p:to>
                                        <p:strVal val="visible"/>
                                      </p:to>
                                    </p:set>
                                    <p:animEffect transition="in" filter="fade">
                                      <p:cBhvr>
                                        <p:cTn id="7" dur="1000"/>
                                        <p:tgtEl>
                                          <p:spTgt spid="10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073"/>
        <p:cNvGrpSpPr/>
        <p:nvPr/>
      </p:nvGrpSpPr>
      <p:grpSpPr>
        <a:xfrm>
          <a:off x="0" y="0"/>
          <a:ext cx="0" cy="0"/>
          <a:chOff x="0" y="0"/>
          <a:chExt cx="0" cy="0"/>
        </a:xfrm>
      </p:grpSpPr>
      <p:sp>
        <p:nvSpPr>
          <p:cNvPr id="1074" name="Google Shape;1074;p65"/>
          <p:cNvSpPr txBox="1">
            <a:spLocks noGrp="1"/>
          </p:cNvSpPr>
          <p:nvPr>
            <p:ph type="title"/>
          </p:nvPr>
        </p:nvSpPr>
        <p:spPr>
          <a:xfrm>
            <a:off x="838200" y="55283"/>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Skip</a:t>
            </a:r>
            <a:endParaRPr/>
          </a:p>
        </p:txBody>
      </p:sp>
      <p:sp>
        <p:nvSpPr>
          <p:cNvPr id="1075" name="Google Shape;1075;p65"/>
          <p:cNvSpPr/>
          <p:nvPr/>
        </p:nvSpPr>
        <p:spPr>
          <a:xfrm>
            <a:off x="1381432" y="1675813"/>
            <a:ext cx="8600768" cy="2527477"/>
          </a:xfrm>
          <a:prstGeom prst="roundRect">
            <a:avLst>
              <a:gd name="adj" fmla="val 4161"/>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rgbClr val="000000"/>
                </a:solidFill>
                <a:latin typeface="Aptos" panose="020B0004020202020204" pitchFamily="34" charset="0"/>
                <a:sym typeface="Arial"/>
              </a:rPr>
              <a:t>Medicare Participation</a:t>
            </a:r>
            <a:endParaRPr>
              <a:latin typeface="Aptos" panose="020B0004020202020204" pitchFamily="34" charset="0"/>
            </a:endParaRPr>
          </a:p>
          <a:p>
            <a:pPr marL="0" marR="0" lvl="0" indent="0" algn="l" rtl="0">
              <a:lnSpc>
                <a:spcPct val="100000"/>
              </a:lnSpc>
              <a:spcBef>
                <a:spcPts val="1200"/>
              </a:spcBef>
              <a:spcAft>
                <a:spcPts val="0"/>
              </a:spcAft>
              <a:buClr>
                <a:srgbClr val="000000"/>
              </a:buClr>
              <a:buSzPts val="3200"/>
              <a:buFont typeface="Arial"/>
              <a:buNone/>
            </a:pPr>
            <a:r>
              <a:rPr lang="en-US" sz="3200" b="1">
                <a:solidFill>
                  <a:srgbClr val="000000"/>
                </a:solidFill>
                <a:latin typeface="Aptos" panose="020B0004020202020204" pitchFamily="34" charset="0"/>
                <a:sym typeface="Arial"/>
              </a:rPr>
              <a:t>Managed Care Network Participation</a:t>
            </a:r>
            <a:endParaRPr sz="3200" b="0" i="0" u="none" strike="noStrike" cap="none">
              <a:solidFill>
                <a:srgbClr val="000000"/>
              </a:solidFill>
              <a:latin typeface="Aptos" panose="020B0004020202020204" pitchFamily="34" charset="0"/>
              <a:sym typeface="Arial"/>
            </a:endParaRPr>
          </a:p>
        </p:txBody>
      </p:sp>
      <p:sp>
        <p:nvSpPr>
          <p:cNvPr id="1076" name="Google Shape;1076;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757575"/>
              </a:buClr>
              <a:buSzPts val="1200"/>
              <a:buFont typeface="Arial"/>
              <a:buNone/>
            </a:pPr>
            <a:fld id="{00000000-1234-1234-1234-123412341234}" type="slidenum">
              <a:rPr lang="en-US" sz="1200" b="0" i="0" u="none" strike="noStrike" cap="none">
                <a:solidFill>
                  <a:srgbClr val="757575"/>
                </a:solidFill>
                <a:ea typeface="Arial"/>
                <a:sym typeface="Arial"/>
              </a:rPr>
              <a:t>65</a:t>
            </a:fld>
            <a:endParaRPr sz="1200" b="0" i="0" u="none" strike="noStrike" cap="none">
              <a:solidFill>
                <a:srgbClr val="757575"/>
              </a:solidFill>
              <a:ea typeface="Arial"/>
              <a:sym typeface="Arial"/>
            </a:endParaRPr>
          </a:p>
        </p:txBody>
      </p:sp>
      <p:sp>
        <p:nvSpPr>
          <p:cNvPr id="1077" name="Google Shape;1077;p65"/>
          <p:cNvSpPr/>
          <p:nvPr/>
        </p:nvSpPr>
        <p:spPr>
          <a:xfrm>
            <a:off x="2748114" y="1752306"/>
            <a:ext cx="5201266" cy="2374489"/>
          </a:xfrm>
          <a:prstGeom prst="mathMultiply">
            <a:avLst>
              <a:gd name="adj1" fmla="val 14009"/>
            </a:avLst>
          </a:prstGeom>
          <a:solidFill>
            <a:srgbClr val="4D5E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9343"/>
    </mc:Choice>
    <mc:Fallback xmlns="">
      <p:transition spd="slow" advTm="934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75"/>
                                        </p:tgtEl>
                                        <p:attrNameLst>
                                          <p:attrName>style.visibility</p:attrName>
                                        </p:attrNameLst>
                                      </p:cBhvr>
                                      <p:to>
                                        <p:strVal val="visible"/>
                                      </p:to>
                                    </p:set>
                                    <p:animEffect transition="in" filter="fade">
                                      <p:cBhvr>
                                        <p:cTn id="7" dur="500"/>
                                        <p:tgtEl>
                                          <p:spTgt spid="107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0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082"/>
        <p:cNvGrpSpPr/>
        <p:nvPr/>
      </p:nvGrpSpPr>
      <p:grpSpPr>
        <a:xfrm>
          <a:off x="0" y="0"/>
          <a:ext cx="0" cy="0"/>
          <a:chOff x="0" y="0"/>
          <a:chExt cx="0" cy="0"/>
        </a:xfrm>
      </p:grpSpPr>
      <p:sp>
        <p:nvSpPr>
          <p:cNvPr id="1083" name="Google Shape;1083;p66"/>
          <p:cNvSpPr/>
          <p:nvPr/>
        </p:nvSpPr>
        <p:spPr>
          <a:xfrm>
            <a:off x="762000" y="1309688"/>
            <a:ext cx="10668000" cy="4238625"/>
          </a:xfrm>
          <a:prstGeom prst="roundRect">
            <a:avLst>
              <a:gd name="adj" fmla="val 6273"/>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pic>
        <p:nvPicPr>
          <p:cNvPr id="1084" name="Google Shape;1084;p66" descr="A screenshot of a computer&#10;&#10;Description automatically generated"/>
          <p:cNvPicPr preferRelativeResize="0"/>
          <p:nvPr/>
        </p:nvPicPr>
        <p:blipFill rotWithShape="1">
          <a:blip r:embed="rId4">
            <a:alphaModFix/>
          </a:blip>
          <a:srcRect l="472" r="1448"/>
          <a:stretch/>
        </p:blipFill>
        <p:spPr>
          <a:xfrm>
            <a:off x="878879" y="1428750"/>
            <a:ext cx="10434242" cy="4000500"/>
          </a:xfrm>
          <a:prstGeom prst="roundRect">
            <a:avLst>
              <a:gd name="adj" fmla="val 3334"/>
            </a:avLst>
          </a:prstGeom>
          <a:noFill/>
          <a:ln>
            <a:noFill/>
          </a:ln>
        </p:spPr>
      </p:pic>
      <p:sp>
        <p:nvSpPr>
          <p:cNvPr id="1085" name="Google Shape;1085;p66"/>
          <p:cNvSpPr/>
          <p:nvPr/>
        </p:nvSpPr>
        <p:spPr>
          <a:xfrm>
            <a:off x="2915938" y="3675966"/>
            <a:ext cx="3521122" cy="348346"/>
          </a:xfrm>
          <a:prstGeom prst="rect">
            <a:avLst/>
          </a:prstGeom>
          <a:blipFill rotWithShape="1">
            <a:blip r:embed="rId5">
              <a:alphaModFix/>
            </a:blip>
            <a:stretch>
              <a:fillRect r="-13370" b="2796"/>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86" name="Google Shape;1086;p66"/>
          <p:cNvSpPr/>
          <p:nvPr/>
        </p:nvSpPr>
        <p:spPr>
          <a:xfrm>
            <a:off x="6513260" y="3675966"/>
            <a:ext cx="3575099" cy="348346"/>
          </a:xfrm>
          <a:prstGeom prst="rect">
            <a:avLst/>
          </a:prstGeom>
          <a:blipFill rotWithShape="1">
            <a:blip r:embed="rId6">
              <a:alphaModFix/>
            </a:blip>
            <a:stretch>
              <a:fillRect r="-13370" b="2796"/>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87" name="Google Shape;1087;p66"/>
          <p:cNvSpPr/>
          <p:nvPr/>
        </p:nvSpPr>
        <p:spPr>
          <a:xfrm>
            <a:off x="695324" y="4977689"/>
            <a:ext cx="1807860" cy="451561"/>
          </a:xfrm>
          <a:prstGeom prst="rect">
            <a:avLst/>
          </a:prstGeom>
          <a:blipFill rotWithShape="1">
            <a:blip r:embed="rId7">
              <a:alphaModFix/>
            </a:blip>
            <a:stretch>
              <a:fillRect r="-13370" b="2796"/>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88" name="Google Shape;1088;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66</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3771"/>
    </mc:Choice>
    <mc:Fallback xmlns="">
      <p:transition spd="slow" advTm="1377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8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8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093"/>
        <p:cNvGrpSpPr/>
        <p:nvPr/>
      </p:nvGrpSpPr>
      <p:grpSpPr>
        <a:xfrm>
          <a:off x="0" y="0"/>
          <a:ext cx="0" cy="0"/>
          <a:chOff x="0" y="0"/>
          <a:chExt cx="0" cy="0"/>
        </a:xfrm>
      </p:grpSpPr>
      <p:sp>
        <p:nvSpPr>
          <p:cNvPr id="1094" name="Google Shape;1094;p67"/>
          <p:cNvSpPr/>
          <p:nvPr/>
        </p:nvSpPr>
        <p:spPr>
          <a:xfrm>
            <a:off x="2144815" y="398462"/>
            <a:ext cx="8391525" cy="5857875"/>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grpSp>
        <p:nvGrpSpPr>
          <p:cNvPr id="1095" name="Google Shape;1095;p67"/>
          <p:cNvGrpSpPr/>
          <p:nvPr/>
        </p:nvGrpSpPr>
        <p:grpSpPr>
          <a:xfrm>
            <a:off x="2261337" y="567336"/>
            <a:ext cx="8158480" cy="5689001"/>
            <a:chOff x="2016760" y="671976"/>
            <a:chExt cx="8158480" cy="5689001"/>
          </a:xfrm>
        </p:grpSpPr>
        <p:pic>
          <p:nvPicPr>
            <p:cNvPr id="1096" name="Google Shape;1096;p67"/>
            <p:cNvPicPr preferRelativeResize="0"/>
            <p:nvPr/>
          </p:nvPicPr>
          <p:blipFill rotWithShape="1">
            <a:blip r:embed="rId4">
              <a:alphaModFix/>
            </a:blip>
            <a:srcRect l="12070" t="12219" r="12778"/>
            <a:stretch/>
          </p:blipFill>
          <p:spPr>
            <a:xfrm>
              <a:off x="2016760" y="772705"/>
              <a:ext cx="8158480" cy="5588272"/>
            </a:xfrm>
            <a:prstGeom prst="rect">
              <a:avLst/>
            </a:prstGeom>
            <a:noFill/>
            <a:ln>
              <a:noFill/>
            </a:ln>
          </p:spPr>
        </p:pic>
        <p:grpSp>
          <p:nvGrpSpPr>
            <p:cNvPr id="1097" name="Google Shape;1097;p67"/>
            <p:cNvGrpSpPr/>
            <p:nvPr/>
          </p:nvGrpSpPr>
          <p:grpSpPr>
            <a:xfrm>
              <a:off x="4657193" y="671976"/>
              <a:ext cx="4885403" cy="4671567"/>
              <a:chOff x="4657193" y="671976"/>
              <a:chExt cx="4885403" cy="4671567"/>
            </a:xfrm>
          </p:grpSpPr>
          <p:sp>
            <p:nvSpPr>
              <p:cNvPr id="1098" name="Google Shape;1098;p67"/>
              <p:cNvSpPr/>
              <p:nvPr/>
            </p:nvSpPr>
            <p:spPr>
              <a:xfrm>
                <a:off x="4657193" y="4193169"/>
                <a:ext cx="2138516" cy="115037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99" name="Google Shape;1099;p67"/>
              <p:cNvSpPr/>
              <p:nvPr/>
            </p:nvSpPr>
            <p:spPr>
              <a:xfrm>
                <a:off x="4657193" y="671976"/>
                <a:ext cx="1812822" cy="94887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100" name="Google Shape;1100;p67"/>
              <p:cNvSpPr/>
              <p:nvPr/>
            </p:nvSpPr>
            <p:spPr>
              <a:xfrm>
                <a:off x="7729774" y="772705"/>
                <a:ext cx="1812822" cy="94887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101" name="Google Shape;1101;p67"/>
              <p:cNvSpPr/>
              <p:nvPr/>
            </p:nvSpPr>
            <p:spPr>
              <a:xfrm>
                <a:off x="6282507" y="2067660"/>
                <a:ext cx="1812822" cy="32385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grpSp>
      </p:grpSp>
      <p:sp>
        <p:nvSpPr>
          <p:cNvPr id="1102" name="Google Shape;1102;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67</a:t>
            </a:fld>
            <a:endParaRPr/>
          </a:p>
        </p:txBody>
      </p:sp>
      <p:sp>
        <p:nvSpPr>
          <p:cNvPr id="1103" name="Google Shape;1103;p67"/>
          <p:cNvSpPr/>
          <p:nvPr/>
        </p:nvSpPr>
        <p:spPr>
          <a:xfrm>
            <a:off x="3429000" y="2657475"/>
            <a:ext cx="3162300" cy="403225"/>
          </a:xfrm>
          <a:prstGeom prst="mathMultiply">
            <a:avLst>
              <a:gd name="adj1" fmla="val 11239"/>
            </a:avLst>
          </a:prstGeom>
          <a:solidFill>
            <a:srgbClr val="4D5E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104" name="Google Shape;1104;p67"/>
          <p:cNvSpPr/>
          <p:nvPr/>
        </p:nvSpPr>
        <p:spPr>
          <a:xfrm>
            <a:off x="3524250" y="2924175"/>
            <a:ext cx="3162300" cy="403225"/>
          </a:xfrm>
          <a:prstGeom prst="mathMultiply">
            <a:avLst>
              <a:gd name="adj1" fmla="val 11239"/>
            </a:avLst>
          </a:prstGeom>
          <a:solidFill>
            <a:srgbClr val="4D5E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105" name="Google Shape;1105;p67"/>
          <p:cNvSpPr/>
          <p:nvPr/>
        </p:nvSpPr>
        <p:spPr>
          <a:xfrm>
            <a:off x="6162675" y="2633662"/>
            <a:ext cx="3162300" cy="403225"/>
          </a:xfrm>
          <a:prstGeom prst="mathMultiply">
            <a:avLst>
              <a:gd name="adj1" fmla="val 11239"/>
            </a:avLst>
          </a:prstGeom>
          <a:solidFill>
            <a:srgbClr val="4D5E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2282"/>
    </mc:Choice>
    <mc:Fallback xmlns="">
      <p:transition spd="slow" advTm="1228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03"/>
                                        </p:tgtEl>
                                        <p:attrNameLst>
                                          <p:attrName>style.visibility</p:attrName>
                                        </p:attrNameLst>
                                      </p:cBhvr>
                                      <p:to>
                                        <p:strVal val="visible"/>
                                      </p:to>
                                    </p:set>
                                    <p:animEffect transition="in" filter="fade">
                                      <p:cBhvr>
                                        <p:cTn id="7" dur="500"/>
                                        <p:tgtEl>
                                          <p:spTgt spid="110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04"/>
                                        </p:tgtEl>
                                        <p:attrNameLst>
                                          <p:attrName>style.visibility</p:attrName>
                                        </p:attrNameLst>
                                      </p:cBhvr>
                                      <p:to>
                                        <p:strVal val="visible"/>
                                      </p:to>
                                    </p:set>
                                    <p:animEffect transition="in" filter="fade">
                                      <p:cBhvr>
                                        <p:cTn id="12" dur="500"/>
                                        <p:tgtEl>
                                          <p:spTgt spid="110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05"/>
                                        </p:tgtEl>
                                        <p:attrNameLst>
                                          <p:attrName>style.visibility</p:attrName>
                                        </p:attrNameLst>
                                      </p:cBhvr>
                                      <p:to>
                                        <p:strVal val="visible"/>
                                      </p:to>
                                    </p:set>
                                    <p:animEffect transition="in" filter="fade">
                                      <p:cBhvr>
                                        <p:cTn id="17" dur="500"/>
                                        <p:tgtEl>
                                          <p:spTgt spid="1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110"/>
        <p:cNvGrpSpPr/>
        <p:nvPr/>
      </p:nvGrpSpPr>
      <p:grpSpPr>
        <a:xfrm>
          <a:off x="0" y="0"/>
          <a:ext cx="0" cy="0"/>
          <a:chOff x="0" y="0"/>
          <a:chExt cx="0" cy="0"/>
        </a:xfrm>
      </p:grpSpPr>
      <p:sp>
        <p:nvSpPr>
          <p:cNvPr id="1111" name="Google Shape;1111;p68"/>
          <p:cNvSpPr/>
          <p:nvPr/>
        </p:nvSpPr>
        <p:spPr>
          <a:xfrm>
            <a:off x="1238250" y="255002"/>
            <a:ext cx="9648825" cy="6422023"/>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pic>
        <p:nvPicPr>
          <p:cNvPr id="1112" name="Google Shape;1112;p68"/>
          <p:cNvPicPr preferRelativeResize="0"/>
          <p:nvPr/>
        </p:nvPicPr>
        <p:blipFill rotWithShape="1">
          <a:blip r:embed="rId4">
            <a:alphaModFix/>
          </a:blip>
          <a:srcRect l="850" t="1084" r="1246"/>
          <a:stretch/>
        </p:blipFill>
        <p:spPr>
          <a:xfrm>
            <a:off x="1495425" y="323850"/>
            <a:ext cx="9391650" cy="6279148"/>
          </a:xfrm>
          <a:prstGeom prst="roundRect">
            <a:avLst>
              <a:gd name="adj" fmla="val 4077"/>
            </a:avLst>
          </a:prstGeom>
          <a:noFill/>
          <a:ln>
            <a:noFill/>
          </a:ln>
        </p:spPr>
      </p:pic>
      <p:pic>
        <p:nvPicPr>
          <p:cNvPr id="1113" name="Google Shape;1113;p68"/>
          <p:cNvPicPr preferRelativeResize="0"/>
          <p:nvPr/>
        </p:nvPicPr>
        <p:blipFill rotWithShape="1">
          <a:blip r:embed="rId5">
            <a:alphaModFix/>
          </a:blip>
          <a:srcRect/>
          <a:stretch/>
        </p:blipFill>
        <p:spPr>
          <a:xfrm>
            <a:off x="1072857" y="2171700"/>
            <a:ext cx="4989805" cy="566771"/>
          </a:xfrm>
          <a:prstGeom prst="rect">
            <a:avLst/>
          </a:prstGeom>
          <a:noFill/>
          <a:ln w="38100" cap="flat" cmpd="sng">
            <a:solidFill>
              <a:srgbClr val="6675A9"/>
            </a:solidFill>
            <a:prstDash val="solid"/>
            <a:round/>
            <a:headEnd type="none" w="sm" len="sm"/>
            <a:tailEnd type="none" w="sm" len="sm"/>
          </a:ln>
        </p:spPr>
      </p:pic>
      <p:sp>
        <p:nvSpPr>
          <p:cNvPr id="1114" name="Google Shape;111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68</a:t>
            </a:fld>
            <a:endParaRPr/>
          </a:p>
        </p:txBody>
      </p:sp>
      <p:sp>
        <p:nvSpPr>
          <p:cNvPr id="1115" name="Google Shape;1115;p68"/>
          <p:cNvSpPr/>
          <p:nvPr/>
        </p:nvSpPr>
        <p:spPr>
          <a:xfrm>
            <a:off x="3200401" y="5653865"/>
            <a:ext cx="4352925" cy="566771"/>
          </a:xfrm>
          <a:prstGeom prst="mathMultiply">
            <a:avLst>
              <a:gd name="adj1" fmla="val 13520"/>
            </a:avLst>
          </a:prstGeom>
          <a:solidFill>
            <a:srgbClr val="4D5E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116" name="Google Shape;1116;p68"/>
          <p:cNvSpPr/>
          <p:nvPr/>
        </p:nvSpPr>
        <p:spPr>
          <a:xfrm>
            <a:off x="1590676" y="6125203"/>
            <a:ext cx="5600699" cy="269247"/>
          </a:xfrm>
          <a:prstGeom prst="rect">
            <a:avLst/>
          </a:prstGeom>
          <a:solidFill>
            <a:schemeClr val="accent1">
              <a:alpha val="0"/>
            </a:schemeClr>
          </a:solidFill>
          <a:ln w="44450" cap="flat" cmpd="sng">
            <a:solidFill>
              <a:srgbClr val="4D5E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60153"/>
    </mc:Choice>
    <mc:Fallback xmlns="">
      <p:transition spd="slow" advTm="6015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121"/>
        <p:cNvGrpSpPr/>
        <p:nvPr/>
      </p:nvGrpSpPr>
      <p:grpSpPr>
        <a:xfrm>
          <a:off x="0" y="0"/>
          <a:ext cx="0" cy="0"/>
          <a:chOff x="0" y="0"/>
          <a:chExt cx="0" cy="0"/>
        </a:xfrm>
      </p:grpSpPr>
      <p:sp>
        <p:nvSpPr>
          <p:cNvPr id="1122" name="Google Shape;1122;p69"/>
          <p:cNvSpPr/>
          <p:nvPr/>
        </p:nvSpPr>
        <p:spPr>
          <a:xfrm>
            <a:off x="1595438" y="666531"/>
            <a:ext cx="9001125" cy="5524939"/>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pic>
        <p:nvPicPr>
          <p:cNvPr id="1123" name="Google Shape;1123;p69"/>
          <p:cNvPicPr preferRelativeResize="0"/>
          <p:nvPr/>
        </p:nvPicPr>
        <p:blipFill rotWithShape="1">
          <a:blip r:embed="rId4">
            <a:alphaModFix/>
          </a:blip>
          <a:srcRect l="1063" t="1068" r="1596"/>
          <a:stretch/>
        </p:blipFill>
        <p:spPr>
          <a:xfrm>
            <a:off x="1704975" y="790575"/>
            <a:ext cx="8734425" cy="5334439"/>
          </a:xfrm>
          <a:prstGeom prst="roundRect">
            <a:avLst>
              <a:gd name="adj" fmla="val 2561"/>
            </a:avLst>
          </a:prstGeom>
          <a:noFill/>
          <a:ln>
            <a:noFill/>
          </a:ln>
        </p:spPr>
      </p:pic>
      <p:sp>
        <p:nvSpPr>
          <p:cNvPr id="1125" name="Google Shape;1125;p69"/>
          <p:cNvSpPr/>
          <p:nvPr/>
        </p:nvSpPr>
        <p:spPr>
          <a:xfrm>
            <a:off x="1349495" y="3532956"/>
            <a:ext cx="1807860" cy="694468"/>
          </a:xfrm>
          <a:prstGeom prst="rect">
            <a:avLst/>
          </a:prstGeom>
          <a:blipFill rotWithShape="1">
            <a:blip r:embed="rId5">
              <a:alphaModFix/>
            </a:blip>
            <a:stretch>
              <a:fillRect r="-13370" b="2796"/>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126" name="Google Shape;1126;p69"/>
          <p:cNvSpPr/>
          <p:nvPr/>
        </p:nvSpPr>
        <p:spPr>
          <a:xfrm>
            <a:off x="3417323" y="3201088"/>
            <a:ext cx="3252331" cy="331622"/>
          </a:xfrm>
          <a:prstGeom prst="rect">
            <a:avLst/>
          </a:prstGeom>
          <a:blipFill rotWithShape="1">
            <a:blip r:embed="rId6">
              <a:alphaModFix/>
            </a:blip>
            <a:stretch>
              <a:fillRect r="-13370" b="2796"/>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127" name="Google Shape;1127;p69"/>
          <p:cNvSpPr/>
          <p:nvPr/>
        </p:nvSpPr>
        <p:spPr>
          <a:xfrm>
            <a:off x="6819008" y="3293309"/>
            <a:ext cx="2838085" cy="341794"/>
          </a:xfrm>
          <a:prstGeom prst="rect">
            <a:avLst/>
          </a:prstGeom>
          <a:blipFill rotWithShape="1">
            <a:blip r:embed="rId7">
              <a:alphaModFix/>
            </a:blip>
            <a:stretch>
              <a:fillRect r="-13370" b="2796"/>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128" name="Google Shape;1128;p69"/>
          <p:cNvSpPr/>
          <p:nvPr/>
        </p:nvSpPr>
        <p:spPr>
          <a:xfrm>
            <a:off x="3417323" y="3546806"/>
            <a:ext cx="3401685" cy="331622"/>
          </a:xfrm>
          <a:prstGeom prst="rect">
            <a:avLst/>
          </a:prstGeom>
          <a:blipFill rotWithShape="1">
            <a:blip r:embed="rId8">
              <a:alphaModFix/>
            </a:blip>
            <a:stretch>
              <a:fillRect r="-13370" b="2796"/>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129" name="Google Shape;1129;p69"/>
          <p:cNvSpPr/>
          <p:nvPr/>
        </p:nvSpPr>
        <p:spPr>
          <a:xfrm>
            <a:off x="3417323" y="3878428"/>
            <a:ext cx="3115568" cy="348996"/>
          </a:xfrm>
          <a:prstGeom prst="rect">
            <a:avLst/>
          </a:prstGeom>
          <a:blipFill rotWithShape="1">
            <a:blip r:embed="rId9">
              <a:alphaModFix/>
            </a:blip>
            <a:stretch>
              <a:fillRect r="2524" b="2796"/>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130" name="Google Shape;1130;p69"/>
          <p:cNvSpPr/>
          <p:nvPr/>
        </p:nvSpPr>
        <p:spPr>
          <a:xfrm>
            <a:off x="6819008" y="3878428"/>
            <a:ext cx="3115568" cy="414639"/>
          </a:xfrm>
          <a:prstGeom prst="rect">
            <a:avLst/>
          </a:prstGeom>
          <a:blipFill rotWithShape="1">
            <a:blip r:embed="rId10">
              <a:alphaModFix/>
            </a:blip>
            <a:stretch>
              <a:fillRect r="-200" b="-2552"/>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131" name="Google Shape;1131;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69</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9811"/>
    </mc:Choice>
    <mc:Fallback xmlns="">
      <p:transition spd="slow" advTm="1981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57"/>
        <p:cNvGrpSpPr/>
        <p:nvPr/>
      </p:nvGrpSpPr>
      <p:grpSpPr>
        <a:xfrm>
          <a:off x="0" y="0"/>
          <a:ext cx="0" cy="0"/>
          <a:chOff x="0" y="0"/>
          <a:chExt cx="0" cy="0"/>
        </a:xfrm>
      </p:grpSpPr>
      <p:sp>
        <p:nvSpPr>
          <p:cNvPr id="158" name="Google Shape;158;p7"/>
          <p:cNvSpPr txBox="1">
            <a:spLocks noGrp="1"/>
          </p:cNvSpPr>
          <p:nvPr>
            <p:ph type="title"/>
          </p:nvPr>
        </p:nvSpPr>
        <p:spPr>
          <a:xfrm>
            <a:off x="4875574" y="1687402"/>
            <a:ext cx="6405255" cy="1325563"/>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4000"/>
              <a:buFont typeface="Play"/>
              <a:buNone/>
            </a:pPr>
            <a:r>
              <a:rPr lang="en-US" sz="4000"/>
              <a:t>Postpartum Care</a:t>
            </a:r>
            <a:endParaRPr/>
          </a:p>
        </p:txBody>
      </p:sp>
      <p:sp>
        <p:nvSpPr>
          <p:cNvPr id="159" name="Google Shape;159;p7"/>
          <p:cNvSpPr/>
          <p:nvPr/>
        </p:nvSpPr>
        <p:spPr>
          <a:xfrm>
            <a:off x="6096000" y="2786063"/>
            <a:ext cx="5386086" cy="1212418"/>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chemeClr val="dk1"/>
                </a:solidFill>
                <a:latin typeface="Aptos" panose="020B0004020202020204" pitchFamily="34" charset="0"/>
                <a:sym typeface="Arial"/>
              </a:rPr>
              <a:t>Reimbursement for up to 180 minutes of postpartum care per member</a:t>
            </a:r>
            <a:endParaRPr>
              <a:latin typeface="Aptos" panose="020B0004020202020204" pitchFamily="34" charset="0"/>
            </a:endParaRPr>
          </a:p>
        </p:txBody>
      </p:sp>
      <p:sp>
        <p:nvSpPr>
          <p:cNvPr id="160" name="Google Shape;160;p7"/>
          <p:cNvSpPr/>
          <p:nvPr/>
        </p:nvSpPr>
        <p:spPr>
          <a:xfrm>
            <a:off x="6096000" y="4172385"/>
            <a:ext cx="1957083" cy="1212418"/>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0" i="0" u="none" strike="noStrike" cap="none">
                <a:solidFill>
                  <a:schemeClr val="dk1"/>
                </a:solidFill>
                <a:latin typeface="Aptos" panose="020B0004020202020204" pitchFamily="34" charset="0"/>
                <a:sym typeface="Arial"/>
              </a:rPr>
              <a:t>$25 per 15 minutes of service</a:t>
            </a:r>
            <a:endParaRPr>
              <a:latin typeface="Aptos" panose="020B0004020202020204" pitchFamily="34" charset="0"/>
            </a:endParaRPr>
          </a:p>
        </p:txBody>
      </p:sp>
      <p:sp>
        <p:nvSpPr>
          <p:cNvPr id="161" name="Google Shape;161;p7"/>
          <p:cNvSpPr/>
          <p:nvPr/>
        </p:nvSpPr>
        <p:spPr>
          <a:xfrm>
            <a:off x="8263791" y="4172385"/>
            <a:ext cx="3218295" cy="1212418"/>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0" i="0" u="none" strike="noStrike" cap="none">
                <a:solidFill>
                  <a:schemeClr val="dk1"/>
                </a:solidFill>
                <a:latin typeface="Aptos" panose="020B0004020202020204" pitchFamily="34" charset="0"/>
                <a:sym typeface="Arial"/>
              </a:rPr>
              <a:t>Cap of 12 units</a:t>
            </a:r>
            <a:endParaRPr>
              <a:latin typeface="Aptos" panose="020B0004020202020204" pitchFamily="34" charset="0"/>
            </a:endParaRPr>
          </a:p>
          <a:p>
            <a:pPr marL="0" marR="0" lvl="0" indent="0" algn="ctr" rtl="0">
              <a:spcBef>
                <a:spcPts val="0"/>
              </a:spcBef>
              <a:spcAft>
                <a:spcPts val="0"/>
              </a:spcAft>
              <a:buNone/>
            </a:pPr>
            <a:r>
              <a:rPr lang="en-US" sz="2000" b="0" i="0" u="none" strike="noStrike" cap="none">
                <a:solidFill>
                  <a:schemeClr val="dk1"/>
                </a:solidFill>
                <a:latin typeface="Aptos" panose="020B0004020202020204" pitchFamily="34" charset="0"/>
                <a:sym typeface="Arial"/>
              </a:rPr>
              <a:t>or </a:t>
            </a:r>
            <a:endParaRPr>
              <a:latin typeface="Aptos" panose="020B0004020202020204" pitchFamily="34" charset="0"/>
            </a:endParaRPr>
          </a:p>
          <a:p>
            <a:pPr marL="0" marR="0" lvl="0" indent="0" algn="ctr" rtl="0">
              <a:spcBef>
                <a:spcPts val="0"/>
              </a:spcBef>
              <a:spcAft>
                <a:spcPts val="0"/>
              </a:spcAft>
              <a:buNone/>
            </a:pPr>
            <a:r>
              <a:rPr lang="en-US" sz="2000" b="0" i="0" u="none" strike="noStrike" cap="none">
                <a:solidFill>
                  <a:schemeClr val="dk1"/>
                </a:solidFill>
                <a:latin typeface="Aptos" panose="020B0004020202020204" pitchFamily="34" charset="0"/>
                <a:sym typeface="Arial"/>
              </a:rPr>
              <a:t>$300 per member served</a:t>
            </a:r>
            <a:endParaRPr>
              <a:latin typeface="Aptos" panose="020B0004020202020204" pitchFamily="34" charset="0"/>
            </a:endParaRPr>
          </a:p>
        </p:txBody>
      </p:sp>
      <p:sp>
        <p:nvSpPr>
          <p:cNvPr id="162" name="Google Shape;162;p7"/>
          <p:cNvSpPr/>
          <p:nvPr/>
        </p:nvSpPr>
        <p:spPr>
          <a:xfrm>
            <a:off x="560508" y="1860821"/>
            <a:ext cx="3486975" cy="348697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pic>
        <p:nvPicPr>
          <p:cNvPr id="163" name="Google Shape;163;p7"/>
          <p:cNvPicPr preferRelativeResize="0"/>
          <p:nvPr/>
        </p:nvPicPr>
        <p:blipFill rotWithShape="1">
          <a:blip r:embed="rId4">
            <a:alphaModFix/>
          </a:blip>
          <a:srcRect/>
          <a:stretch/>
        </p:blipFill>
        <p:spPr>
          <a:xfrm>
            <a:off x="405735" y="2534800"/>
            <a:ext cx="3733184" cy="2813365"/>
          </a:xfrm>
          <a:prstGeom prst="rect">
            <a:avLst/>
          </a:prstGeom>
          <a:noFill/>
          <a:ln>
            <a:noFill/>
          </a:ln>
        </p:spPr>
      </p:pic>
      <p:sp>
        <p:nvSpPr>
          <p:cNvPr id="164" name="Google Shape;164;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7773"/>
    </mc:Choice>
    <mc:Fallback xmlns="">
      <p:transition spd="slow" advTm="777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9"/>
                                        </p:tgtEl>
                                        <p:attrNameLst>
                                          <p:attrName>style.visibility</p:attrName>
                                        </p:attrNameLst>
                                      </p:cBhvr>
                                      <p:to>
                                        <p:strVal val="visible"/>
                                      </p:to>
                                    </p:set>
                                    <p:animEffect transition="in" filter="fade">
                                      <p:cBhvr>
                                        <p:cTn id="7" dur="500"/>
                                        <p:tgtEl>
                                          <p:spTgt spid="15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0"/>
                                        </p:tgtEl>
                                        <p:attrNameLst>
                                          <p:attrName>style.visibility</p:attrName>
                                        </p:attrNameLst>
                                      </p:cBhvr>
                                      <p:to>
                                        <p:strVal val="visible"/>
                                      </p:to>
                                    </p:set>
                                    <p:animEffect transition="in" filter="fade">
                                      <p:cBhvr>
                                        <p:cTn id="12" dur="1000"/>
                                        <p:tgtEl>
                                          <p:spTgt spid="16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1"/>
                                        </p:tgtEl>
                                        <p:attrNameLst>
                                          <p:attrName>style.visibility</p:attrName>
                                        </p:attrNameLst>
                                      </p:cBhvr>
                                      <p:to>
                                        <p:strVal val="visible"/>
                                      </p:to>
                                    </p:set>
                                    <p:animEffect transition="in" filter="fade">
                                      <p:cBhvr>
                                        <p:cTn id="17" dur="1000"/>
                                        <p:tgtEl>
                                          <p:spTgt spid="1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136"/>
        <p:cNvGrpSpPr/>
        <p:nvPr/>
      </p:nvGrpSpPr>
      <p:grpSpPr>
        <a:xfrm>
          <a:off x="0" y="0"/>
          <a:ext cx="0" cy="0"/>
          <a:chOff x="0" y="0"/>
          <a:chExt cx="0" cy="0"/>
        </a:xfrm>
      </p:grpSpPr>
      <p:sp>
        <p:nvSpPr>
          <p:cNvPr id="1137" name="Google Shape;1137;p70"/>
          <p:cNvSpPr/>
          <p:nvPr/>
        </p:nvSpPr>
        <p:spPr>
          <a:xfrm>
            <a:off x="2743201" y="129509"/>
            <a:ext cx="6705598" cy="6486525"/>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1138" name="Google Shape;1138;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757575"/>
              </a:buClr>
              <a:buSzPts val="1200"/>
              <a:buFont typeface="Arial"/>
              <a:buNone/>
            </a:pPr>
            <a:fld id="{00000000-1234-1234-1234-123412341234}" type="slidenum">
              <a:rPr lang="en-US" sz="1200" b="0" i="0" u="none" strike="noStrike" cap="none">
                <a:solidFill>
                  <a:srgbClr val="757575"/>
                </a:solidFill>
                <a:ea typeface="Arial"/>
                <a:sym typeface="Arial"/>
              </a:rPr>
              <a:t>70</a:t>
            </a:fld>
            <a:endParaRPr sz="1200" b="0" i="0" u="none" strike="noStrike" cap="none">
              <a:solidFill>
                <a:srgbClr val="757575"/>
              </a:solidFill>
              <a:ea typeface="Arial"/>
              <a:sym typeface="Arial"/>
            </a:endParaRPr>
          </a:p>
        </p:txBody>
      </p:sp>
      <p:pic>
        <p:nvPicPr>
          <p:cNvPr id="1139" name="Google Shape;1139;p70"/>
          <p:cNvPicPr preferRelativeResize="0"/>
          <p:nvPr/>
        </p:nvPicPr>
        <p:blipFill rotWithShape="1">
          <a:blip r:embed="rId3">
            <a:alphaModFix/>
          </a:blip>
          <a:srcRect l="225" t="841"/>
          <a:stretch/>
        </p:blipFill>
        <p:spPr>
          <a:xfrm>
            <a:off x="2843699" y="312737"/>
            <a:ext cx="6504602" cy="622617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5326"/>
    </mc:Choice>
    <mc:Fallback xmlns="">
      <p:transition spd="slow" advTm="5326"/>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144"/>
        <p:cNvGrpSpPr/>
        <p:nvPr/>
      </p:nvGrpSpPr>
      <p:grpSpPr>
        <a:xfrm>
          <a:off x="0" y="0"/>
          <a:ext cx="0" cy="0"/>
          <a:chOff x="0" y="0"/>
          <a:chExt cx="0" cy="0"/>
        </a:xfrm>
      </p:grpSpPr>
      <p:sp>
        <p:nvSpPr>
          <p:cNvPr id="1145" name="Google Shape;1145;p71"/>
          <p:cNvSpPr/>
          <p:nvPr/>
        </p:nvSpPr>
        <p:spPr>
          <a:xfrm>
            <a:off x="2476501" y="209551"/>
            <a:ext cx="7239000" cy="6419850"/>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1146" name="Google Shape;1146;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757575"/>
              </a:buClr>
              <a:buSzPts val="1200"/>
              <a:buFont typeface="Arial"/>
              <a:buNone/>
            </a:pPr>
            <a:fld id="{00000000-1234-1234-1234-123412341234}" type="slidenum">
              <a:rPr lang="en-US" sz="1200" b="0" i="0" u="none" strike="noStrike" cap="none">
                <a:solidFill>
                  <a:srgbClr val="757575"/>
                </a:solidFill>
                <a:ea typeface="Arial"/>
                <a:sym typeface="Arial"/>
              </a:rPr>
              <a:t>71</a:t>
            </a:fld>
            <a:endParaRPr sz="1200" b="0" i="0" u="none" strike="noStrike" cap="none">
              <a:solidFill>
                <a:srgbClr val="757575"/>
              </a:solidFill>
              <a:ea typeface="Arial"/>
              <a:sym typeface="Arial"/>
            </a:endParaRPr>
          </a:p>
        </p:txBody>
      </p:sp>
      <p:pic>
        <p:nvPicPr>
          <p:cNvPr id="1147" name="Google Shape;1147;p71"/>
          <p:cNvPicPr preferRelativeResize="0"/>
          <p:nvPr/>
        </p:nvPicPr>
        <p:blipFill rotWithShape="1">
          <a:blip r:embed="rId3">
            <a:alphaModFix/>
          </a:blip>
          <a:srcRect/>
          <a:stretch/>
        </p:blipFill>
        <p:spPr>
          <a:xfrm>
            <a:off x="2584321" y="313885"/>
            <a:ext cx="7023359" cy="623023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16961"/>
    </mc:Choice>
    <mc:Fallback xmlns="">
      <p:transition spd="slow" advTm="16961"/>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152"/>
        <p:cNvGrpSpPr/>
        <p:nvPr/>
      </p:nvGrpSpPr>
      <p:grpSpPr>
        <a:xfrm>
          <a:off x="0" y="0"/>
          <a:ext cx="0" cy="0"/>
          <a:chOff x="0" y="0"/>
          <a:chExt cx="0" cy="0"/>
        </a:xfrm>
      </p:grpSpPr>
      <p:sp>
        <p:nvSpPr>
          <p:cNvPr id="1153" name="Google Shape;1153;p72"/>
          <p:cNvSpPr/>
          <p:nvPr/>
        </p:nvSpPr>
        <p:spPr>
          <a:xfrm>
            <a:off x="1809750" y="728663"/>
            <a:ext cx="8572500" cy="5400675"/>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pic>
        <p:nvPicPr>
          <p:cNvPr id="1154" name="Google Shape;1154;p72"/>
          <p:cNvPicPr preferRelativeResize="0"/>
          <p:nvPr/>
        </p:nvPicPr>
        <p:blipFill rotWithShape="1">
          <a:blip r:embed="rId4">
            <a:alphaModFix/>
          </a:blip>
          <a:srcRect l="1507" t="2124" r="1507" b="1048"/>
          <a:stretch/>
        </p:blipFill>
        <p:spPr>
          <a:xfrm>
            <a:off x="1933575" y="857250"/>
            <a:ext cx="8324850" cy="5143500"/>
          </a:xfrm>
          <a:prstGeom prst="roundRect">
            <a:avLst>
              <a:gd name="adj" fmla="val 2593"/>
            </a:avLst>
          </a:prstGeom>
          <a:noFill/>
          <a:ln>
            <a:noFill/>
          </a:ln>
        </p:spPr>
      </p:pic>
      <p:sp>
        <p:nvSpPr>
          <p:cNvPr id="1155" name="Google Shape;1155;p72"/>
          <p:cNvSpPr/>
          <p:nvPr/>
        </p:nvSpPr>
        <p:spPr>
          <a:xfrm>
            <a:off x="9315450" y="32892"/>
            <a:ext cx="2746375" cy="2746375"/>
          </a:xfrm>
          <a:prstGeom prst="ellipse">
            <a:avLst/>
          </a:prstGeom>
          <a:solidFill>
            <a:srgbClr val="4D5E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lt1"/>
                </a:solidFill>
                <a:latin typeface="Aptos" panose="020B0004020202020204" pitchFamily="34" charset="0"/>
                <a:sym typeface="Arial"/>
              </a:rPr>
              <a:t>Be sure to use code 25YQG9* when making an appointment with IdentoGO!</a:t>
            </a:r>
            <a:endParaRPr>
              <a:latin typeface="Aptos" panose="020B0004020202020204" pitchFamily="34" charset="0"/>
            </a:endParaRPr>
          </a:p>
        </p:txBody>
      </p:sp>
      <p:sp>
        <p:nvSpPr>
          <p:cNvPr id="1156" name="Google Shape;1156;p72"/>
          <p:cNvSpPr/>
          <p:nvPr/>
        </p:nvSpPr>
        <p:spPr>
          <a:xfrm>
            <a:off x="130175" y="225642"/>
            <a:ext cx="2369001" cy="2360877"/>
          </a:xfrm>
          <a:prstGeom prst="ellipse">
            <a:avLst/>
          </a:prstGeom>
          <a:solidFill>
            <a:srgbClr val="4D5E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lt1"/>
                </a:solidFill>
                <a:latin typeface="Aptos" panose="020B0004020202020204" pitchFamily="34" charset="0"/>
                <a:sym typeface="Arial"/>
              </a:rPr>
              <a:t>IdentoGO website:</a:t>
            </a:r>
            <a:endParaRPr>
              <a:latin typeface="Aptos" panose="020B0004020202020204" pitchFamily="34" charset="0"/>
            </a:endParaRPr>
          </a:p>
          <a:p>
            <a:pPr marL="0" marR="0" lvl="0" indent="0" algn="ctr" rtl="0">
              <a:spcBef>
                <a:spcPts val="0"/>
              </a:spcBef>
              <a:spcAft>
                <a:spcPts val="0"/>
              </a:spcAft>
              <a:buNone/>
            </a:pPr>
            <a:r>
              <a:rPr lang="en-US" sz="1800">
                <a:solidFill>
                  <a:schemeClr val="lt1"/>
                </a:solidFill>
                <a:latin typeface="Aptos" panose="020B0004020202020204" pitchFamily="34" charset="0"/>
                <a:sym typeface="Arial"/>
              </a:rPr>
              <a:t>https://uenroll.identogo.com/</a:t>
            </a:r>
            <a:endParaRPr>
              <a:latin typeface="Aptos" panose="020B0004020202020204" pitchFamily="34" charset="0"/>
            </a:endParaRPr>
          </a:p>
        </p:txBody>
      </p:sp>
      <p:sp>
        <p:nvSpPr>
          <p:cNvPr id="1157" name="Google Shape;1157;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72</a:t>
            </a:fld>
            <a:endParaRPr/>
          </a:p>
        </p:txBody>
      </p:sp>
      <p:grpSp>
        <p:nvGrpSpPr>
          <p:cNvPr id="1158" name="Google Shape;1158;p72"/>
          <p:cNvGrpSpPr/>
          <p:nvPr/>
        </p:nvGrpSpPr>
        <p:grpSpPr>
          <a:xfrm>
            <a:off x="6035075" y="5877862"/>
            <a:ext cx="5902925" cy="1119838"/>
            <a:chOff x="6035075" y="5877862"/>
            <a:chExt cx="5902925" cy="1119838"/>
          </a:xfrm>
        </p:grpSpPr>
        <p:sp>
          <p:nvSpPr>
            <p:cNvPr id="1159" name="Google Shape;1159;p72"/>
            <p:cNvSpPr/>
            <p:nvPr/>
          </p:nvSpPr>
          <p:spPr>
            <a:xfrm>
              <a:off x="6035075" y="5877862"/>
              <a:ext cx="5902925" cy="1119838"/>
            </a:xfrm>
            <a:prstGeom prst="round2SameRect">
              <a:avLst>
                <a:gd name="adj1" fmla="val 15636"/>
                <a:gd name="adj2" fmla="val 0"/>
              </a:avLst>
            </a:prstGeom>
            <a:solidFill>
              <a:schemeClr val="lt1"/>
            </a:solidFill>
            <a:ln w="76200" cap="flat" cmpd="sng">
              <a:solidFill>
                <a:srgbClr val="828EB8"/>
              </a:solidFill>
              <a:prstDash val="solid"/>
              <a:miter lim="800000"/>
              <a:headEnd type="none" w="sm" len="sm"/>
              <a:tailEnd type="none" w="sm" len="sm"/>
            </a:ln>
          </p:spPr>
          <p:txBody>
            <a:bodyPr spcFirstLastPara="1" wrap="square" lIns="91425" tIns="45700" rIns="91425" bIns="45700" anchor="ctr" anchorCtr="0">
              <a:noAutofit/>
            </a:bodyPr>
            <a:lstStyle/>
            <a:p>
              <a:pPr marL="640080" marR="0" lvl="2" indent="0" algn="ctr" rtl="0">
                <a:spcBef>
                  <a:spcPts val="0"/>
                </a:spcBef>
                <a:spcAft>
                  <a:spcPts val="0"/>
                </a:spcAft>
                <a:buNone/>
              </a:pPr>
              <a:endParaRPr sz="1800" b="0" i="0" u="none" strike="noStrike" cap="none">
                <a:solidFill>
                  <a:schemeClr val="dk1"/>
                </a:solidFill>
                <a:latin typeface="Aptos" panose="020B0004020202020204" pitchFamily="34" charset="0"/>
                <a:sym typeface="Arial"/>
              </a:endParaRPr>
            </a:p>
          </p:txBody>
        </p:sp>
        <p:sp>
          <p:nvSpPr>
            <p:cNvPr id="1160" name="Google Shape;1160;p72"/>
            <p:cNvSpPr txBox="1"/>
            <p:nvPr/>
          </p:nvSpPr>
          <p:spPr>
            <a:xfrm>
              <a:off x="7023480" y="6114615"/>
              <a:ext cx="4626729"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Aptos" panose="020B0004020202020204" pitchFamily="34" charset="0"/>
                  <a:sym typeface="Arial"/>
                </a:rPr>
                <a:t>Cost Considerations: In 2025, fingerprinting costs $16.50 in Colorado</a:t>
              </a:r>
              <a:endParaRPr>
                <a:latin typeface="Aptos" panose="020B0004020202020204" pitchFamily="34" charset="0"/>
              </a:endParaRPr>
            </a:p>
          </p:txBody>
        </p:sp>
        <p:pic>
          <p:nvPicPr>
            <p:cNvPr id="1161" name="Google Shape;1161;p72" descr="Dollar with solid fill"/>
            <p:cNvPicPr preferRelativeResize="0"/>
            <p:nvPr/>
          </p:nvPicPr>
          <p:blipFill rotWithShape="1">
            <a:blip r:embed="rId5">
              <a:alphaModFix/>
            </a:blip>
            <a:srcRect/>
            <a:stretch/>
          </p:blipFill>
          <p:spPr>
            <a:xfrm>
              <a:off x="6199114" y="5973762"/>
              <a:ext cx="765175" cy="765175"/>
            </a:xfrm>
            <a:prstGeom prst="rect">
              <a:avLst/>
            </a:prstGeom>
            <a:noFill/>
            <a:ln>
              <a:noFill/>
            </a:ln>
          </p:spPr>
        </p:pic>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32375"/>
    </mc:Choice>
    <mc:Fallback xmlns="">
      <p:transition spd="slow" advTm="3237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56"/>
                                        </p:tgtEl>
                                        <p:attrNameLst>
                                          <p:attrName>style.visibility</p:attrName>
                                        </p:attrNameLst>
                                      </p:cBhvr>
                                      <p:to>
                                        <p:strVal val="visible"/>
                                      </p:to>
                                    </p:set>
                                    <p:animEffect transition="in" filter="fade">
                                      <p:cBhvr>
                                        <p:cTn id="7" dur="1000"/>
                                        <p:tgtEl>
                                          <p:spTgt spid="115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55"/>
                                        </p:tgtEl>
                                        <p:attrNameLst>
                                          <p:attrName>style.visibility</p:attrName>
                                        </p:attrNameLst>
                                      </p:cBhvr>
                                      <p:to>
                                        <p:strVal val="visible"/>
                                      </p:to>
                                    </p:set>
                                    <p:animEffect transition="in" filter="fade">
                                      <p:cBhvr>
                                        <p:cTn id="12" dur="1000"/>
                                        <p:tgtEl>
                                          <p:spTgt spid="115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158"/>
                                        </p:tgtEl>
                                        <p:attrNameLst>
                                          <p:attrName>style.visibility</p:attrName>
                                        </p:attrNameLst>
                                      </p:cBhvr>
                                      <p:to>
                                        <p:strVal val="visible"/>
                                      </p:to>
                                    </p:set>
                                    <p:anim calcmode="lin" valueType="num">
                                      <p:cBhvr additive="base">
                                        <p:cTn id="17" dur="500"/>
                                        <p:tgtEl>
                                          <p:spTgt spid="115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166"/>
        <p:cNvGrpSpPr/>
        <p:nvPr/>
      </p:nvGrpSpPr>
      <p:grpSpPr>
        <a:xfrm>
          <a:off x="0" y="0"/>
          <a:ext cx="0" cy="0"/>
          <a:chOff x="0" y="0"/>
          <a:chExt cx="0" cy="0"/>
        </a:xfrm>
      </p:grpSpPr>
      <p:sp>
        <p:nvSpPr>
          <p:cNvPr id="1167" name="Google Shape;1167;p73"/>
          <p:cNvSpPr/>
          <p:nvPr/>
        </p:nvSpPr>
        <p:spPr>
          <a:xfrm>
            <a:off x="323850" y="76200"/>
            <a:ext cx="8696325" cy="6686550"/>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pic>
        <p:nvPicPr>
          <p:cNvPr id="1168" name="Google Shape;1168;p73"/>
          <p:cNvPicPr preferRelativeResize="0"/>
          <p:nvPr/>
        </p:nvPicPr>
        <p:blipFill rotWithShape="1">
          <a:blip r:embed="rId4">
            <a:alphaModFix/>
          </a:blip>
          <a:srcRect t="903" b="1190"/>
          <a:stretch/>
        </p:blipFill>
        <p:spPr>
          <a:xfrm>
            <a:off x="420406" y="180976"/>
            <a:ext cx="8474637" cy="6477000"/>
          </a:xfrm>
          <a:prstGeom prst="roundRect">
            <a:avLst>
              <a:gd name="adj" fmla="val 2696"/>
            </a:avLst>
          </a:prstGeom>
          <a:noFill/>
          <a:ln>
            <a:noFill/>
          </a:ln>
        </p:spPr>
      </p:pic>
      <p:sp>
        <p:nvSpPr>
          <p:cNvPr id="1169" name="Google Shape;1169;p73"/>
          <p:cNvSpPr/>
          <p:nvPr/>
        </p:nvSpPr>
        <p:spPr>
          <a:xfrm>
            <a:off x="77309" y="4038600"/>
            <a:ext cx="1807860" cy="694468"/>
          </a:xfrm>
          <a:prstGeom prst="rect">
            <a:avLst/>
          </a:prstGeom>
          <a:blipFill rotWithShape="1">
            <a:blip r:embed="rId5">
              <a:alphaModFix/>
            </a:blip>
            <a:stretch>
              <a:fillRect r="-13370" b="2796"/>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170" name="Google Shape;1170;p73"/>
          <p:cNvSpPr txBox="1">
            <a:spLocks noGrp="1"/>
          </p:cNvSpPr>
          <p:nvPr>
            <p:ph type="sldNum" idx="12"/>
          </p:nvPr>
        </p:nvSpPr>
        <p:spPr>
          <a:xfrm>
            <a:off x="7172325"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73</a:t>
            </a:fld>
            <a:endParaRPr/>
          </a:p>
        </p:txBody>
      </p:sp>
      <p:sp>
        <p:nvSpPr>
          <p:cNvPr id="1171" name="Google Shape;1171;p73"/>
          <p:cNvSpPr/>
          <p:nvPr/>
        </p:nvSpPr>
        <p:spPr>
          <a:xfrm>
            <a:off x="8463280" y="883920"/>
            <a:ext cx="3651411" cy="5345831"/>
          </a:xfrm>
          <a:prstGeom prst="roundRect">
            <a:avLst>
              <a:gd name="adj" fmla="val 4522"/>
            </a:avLst>
          </a:prstGeom>
          <a:solidFill>
            <a:srgbClr val="4D5E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graphicFrame>
        <p:nvGraphicFramePr>
          <p:cNvPr id="1172" name="Google Shape;1172;p73"/>
          <p:cNvGraphicFramePr/>
          <p:nvPr/>
        </p:nvGraphicFramePr>
        <p:xfrm>
          <a:off x="8543925" y="956202"/>
          <a:ext cx="3468600" cy="5161895"/>
        </p:xfrm>
        <a:graphic>
          <a:graphicData uri="http://schemas.openxmlformats.org/drawingml/2006/table">
            <a:tbl>
              <a:tblPr firstRow="1" bandRow="1">
                <a:noFill/>
                <a:tableStyleId>{71B55FC7-65A2-487D-836A-1CE18B8BC7D7}</a:tableStyleId>
              </a:tblPr>
              <a:tblGrid>
                <a:gridCol w="1734300">
                  <a:extLst>
                    <a:ext uri="{9D8B030D-6E8A-4147-A177-3AD203B41FA5}">
                      <a16:colId xmlns:a16="http://schemas.microsoft.com/office/drawing/2014/main" val="20000"/>
                    </a:ext>
                  </a:extLst>
                </a:gridCol>
                <a:gridCol w="1734300">
                  <a:extLst>
                    <a:ext uri="{9D8B030D-6E8A-4147-A177-3AD203B41FA5}">
                      <a16:colId xmlns:a16="http://schemas.microsoft.com/office/drawing/2014/main" val="20001"/>
                    </a:ext>
                  </a:extLst>
                </a:gridCol>
              </a:tblGrid>
              <a:tr h="357925">
                <a:tc>
                  <a:txBody>
                    <a:bodyPr/>
                    <a:lstStyle/>
                    <a:p>
                      <a:pPr marL="0" marR="0" lvl="0" indent="0" algn="l" rtl="0">
                        <a:spcBef>
                          <a:spcPts val="0"/>
                        </a:spcBef>
                        <a:spcAft>
                          <a:spcPts val="0"/>
                        </a:spcAft>
                        <a:buNone/>
                      </a:pPr>
                      <a:r>
                        <a:rPr lang="en-US" sz="1400" u="none" strike="noStrike" cap="none"/>
                        <a:t>Attachment Type</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4D5E9B"/>
                    </a:solidFill>
                  </a:tcPr>
                </a:tc>
                <a:tc>
                  <a:txBody>
                    <a:bodyPr/>
                    <a:lstStyle/>
                    <a:p>
                      <a:pPr marL="0" marR="0" lvl="0" indent="0" algn="l" rtl="0">
                        <a:spcBef>
                          <a:spcPts val="0"/>
                        </a:spcBef>
                        <a:spcAft>
                          <a:spcPts val="0"/>
                        </a:spcAft>
                        <a:buNone/>
                      </a:pPr>
                      <a:r>
                        <a:rPr lang="en-US" sz="1400"/>
                        <a:t>Attachment</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4D5E9B"/>
                    </a:solidFill>
                  </a:tcPr>
                </a:tc>
                <a:extLst>
                  <a:ext uri="{0D108BD9-81ED-4DB2-BD59-A6C34878D82A}">
                    <a16:rowId xmlns:a16="http://schemas.microsoft.com/office/drawing/2014/main" val="10000"/>
                  </a:ext>
                </a:extLst>
              </a:tr>
              <a:tr h="320700">
                <a:tc>
                  <a:txBody>
                    <a:bodyPr/>
                    <a:lstStyle/>
                    <a:p>
                      <a:pPr marL="0" marR="0" lvl="0" indent="0" algn="l" rtl="0">
                        <a:spcBef>
                          <a:spcPts val="0"/>
                        </a:spcBef>
                        <a:spcAft>
                          <a:spcPts val="0"/>
                        </a:spcAft>
                        <a:buNone/>
                      </a:pPr>
                      <a:r>
                        <a:rPr lang="en-US" sz="1200"/>
                        <a:t>W-9</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tc>
                  <a:txBody>
                    <a:bodyPr/>
                    <a:lstStyle/>
                    <a:p>
                      <a:pPr marL="0" marR="0" lvl="0" indent="0" algn="l" rtl="0">
                        <a:spcBef>
                          <a:spcPts val="0"/>
                        </a:spcBef>
                        <a:spcAft>
                          <a:spcPts val="0"/>
                        </a:spcAft>
                        <a:buNone/>
                      </a:pPr>
                      <a:r>
                        <a:rPr lang="en-US" sz="1200"/>
                        <a:t>W-9 with SSN</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extLst>
                  <a:ext uri="{0D108BD9-81ED-4DB2-BD59-A6C34878D82A}">
                    <a16:rowId xmlns:a16="http://schemas.microsoft.com/office/drawing/2014/main" val="10001"/>
                  </a:ext>
                </a:extLst>
              </a:tr>
              <a:tr h="320700">
                <a:tc>
                  <a:txBody>
                    <a:bodyPr/>
                    <a:lstStyle/>
                    <a:p>
                      <a:pPr marL="0" marR="0" lvl="0" indent="0" algn="l" rtl="0">
                        <a:spcBef>
                          <a:spcPts val="0"/>
                        </a:spcBef>
                        <a:spcAft>
                          <a:spcPts val="0"/>
                        </a:spcAft>
                        <a:buNone/>
                      </a:pPr>
                      <a:r>
                        <a:rPr lang="en-US" sz="1200"/>
                        <a:t>Voided Check or Bank Letter</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US" sz="1200"/>
                        <a:t>Voided Check or Bank Letter</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320700">
                <a:tc>
                  <a:txBody>
                    <a:bodyPr/>
                    <a:lstStyle/>
                    <a:p>
                      <a:pPr marL="0" marR="0" lvl="0" indent="0" algn="l" rtl="0">
                        <a:spcBef>
                          <a:spcPts val="0"/>
                        </a:spcBef>
                        <a:spcAft>
                          <a:spcPts val="0"/>
                        </a:spcAft>
                        <a:buNone/>
                      </a:pPr>
                      <a:r>
                        <a:rPr lang="en-US" sz="1200"/>
                        <a:t>Other</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tc>
                  <a:txBody>
                    <a:bodyPr/>
                    <a:lstStyle/>
                    <a:p>
                      <a:pPr marL="0" marR="0" lvl="0" indent="0" algn="l" rtl="0">
                        <a:spcBef>
                          <a:spcPts val="0"/>
                        </a:spcBef>
                        <a:spcAft>
                          <a:spcPts val="0"/>
                        </a:spcAft>
                        <a:buNone/>
                      </a:pPr>
                      <a:r>
                        <a:rPr lang="en-US" sz="1200"/>
                        <a:t>Attestations</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extLst>
                  <a:ext uri="{0D108BD9-81ED-4DB2-BD59-A6C34878D82A}">
                    <a16:rowId xmlns:a16="http://schemas.microsoft.com/office/drawing/2014/main" val="10003"/>
                  </a:ext>
                </a:extLst>
              </a:tr>
              <a:tr h="320700">
                <a:tc>
                  <a:txBody>
                    <a:bodyPr/>
                    <a:lstStyle/>
                    <a:p>
                      <a:pPr marL="0" marR="0" lvl="0" indent="0" algn="l" rtl="0">
                        <a:lnSpc>
                          <a:spcPct val="100000"/>
                        </a:lnSpc>
                        <a:spcBef>
                          <a:spcPts val="0"/>
                        </a:spcBef>
                        <a:spcAft>
                          <a:spcPts val="0"/>
                        </a:spcAft>
                        <a:buClr>
                          <a:schemeClr val="dk1"/>
                        </a:buClr>
                        <a:buSzPts val="1200"/>
                        <a:buFont typeface="Arial"/>
                        <a:buNone/>
                      </a:pPr>
                      <a:r>
                        <a:rPr lang="en-US" sz="1200"/>
                        <a:t>Other</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US" sz="1200"/>
                        <a:t>Doula Code of Conduct</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320700">
                <a:tc>
                  <a:txBody>
                    <a:bodyPr/>
                    <a:lstStyle/>
                    <a:p>
                      <a:pPr marL="0" marR="0" lvl="0" indent="0" algn="l" rtl="0">
                        <a:spcBef>
                          <a:spcPts val="0"/>
                        </a:spcBef>
                        <a:spcAft>
                          <a:spcPts val="0"/>
                        </a:spcAft>
                        <a:buNone/>
                      </a:pPr>
                      <a:r>
                        <a:rPr lang="en-US" sz="1200"/>
                        <a:t>Other</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tc>
                  <a:txBody>
                    <a:bodyPr/>
                    <a:lstStyle/>
                    <a:p>
                      <a:pPr marL="0" marR="0" lvl="0" indent="0" algn="l" rtl="0">
                        <a:spcBef>
                          <a:spcPts val="0"/>
                        </a:spcBef>
                        <a:spcAft>
                          <a:spcPts val="0"/>
                        </a:spcAft>
                        <a:buNone/>
                      </a:pPr>
                      <a:r>
                        <a:rPr lang="en-US" sz="1200"/>
                        <a:t>CPR Card</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extLst>
                  <a:ext uri="{0D108BD9-81ED-4DB2-BD59-A6C34878D82A}">
                    <a16:rowId xmlns:a16="http://schemas.microsoft.com/office/drawing/2014/main" val="10005"/>
                  </a:ext>
                </a:extLst>
              </a:tr>
              <a:tr h="320700">
                <a:tc>
                  <a:txBody>
                    <a:bodyPr/>
                    <a:lstStyle/>
                    <a:p>
                      <a:pPr marL="0" marR="0" lvl="0" indent="0" algn="l" rtl="0">
                        <a:lnSpc>
                          <a:spcPct val="100000"/>
                        </a:lnSpc>
                        <a:spcBef>
                          <a:spcPts val="0"/>
                        </a:spcBef>
                        <a:spcAft>
                          <a:spcPts val="0"/>
                        </a:spcAft>
                        <a:buClr>
                          <a:schemeClr val="dk1"/>
                        </a:buClr>
                        <a:buSzPts val="1200"/>
                        <a:buFont typeface="Arial"/>
                        <a:buNone/>
                      </a:pPr>
                      <a:r>
                        <a:rPr lang="en-US" sz="1200"/>
                        <a:t>Other</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US" sz="1200"/>
                        <a:t>Lawful Presence Affidavit</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6"/>
                  </a:ext>
                </a:extLst>
              </a:tr>
              <a:tr h="320700">
                <a:tc>
                  <a:txBody>
                    <a:bodyPr/>
                    <a:lstStyle/>
                    <a:p>
                      <a:pPr marL="0" marR="0" lvl="0" indent="0" algn="l" rtl="0">
                        <a:spcBef>
                          <a:spcPts val="0"/>
                        </a:spcBef>
                        <a:spcAft>
                          <a:spcPts val="0"/>
                        </a:spcAft>
                        <a:buNone/>
                      </a:pPr>
                      <a:r>
                        <a:rPr lang="en-US" sz="1200"/>
                        <a:t>Other</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tc>
                  <a:txBody>
                    <a:bodyPr/>
                    <a:lstStyle/>
                    <a:p>
                      <a:pPr marL="0" marR="0" lvl="0" indent="0" algn="l" rtl="0">
                        <a:spcBef>
                          <a:spcPts val="0"/>
                        </a:spcBef>
                        <a:spcAft>
                          <a:spcPts val="0"/>
                        </a:spcAft>
                        <a:buNone/>
                      </a:pPr>
                      <a:r>
                        <a:rPr lang="en-US" sz="1200"/>
                        <a:t>Front of Driver’s License/ State ID</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extLst>
                  <a:ext uri="{0D108BD9-81ED-4DB2-BD59-A6C34878D82A}">
                    <a16:rowId xmlns:a16="http://schemas.microsoft.com/office/drawing/2014/main" val="10007"/>
                  </a:ext>
                </a:extLst>
              </a:tr>
              <a:tr h="320700">
                <a:tc>
                  <a:txBody>
                    <a:bodyPr/>
                    <a:lstStyle/>
                    <a:p>
                      <a:pPr marL="0" marR="0" lvl="0" indent="0" algn="l" rtl="0">
                        <a:lnSpc>
                          <a:spcPct val="100000"/>
                        </a:lnSpc>
                        <a:spcBef>
                          <a:spcPts val="0"/>
                        </a:spcBef>
                        <a:spcAft>
                          <a:spcPts val="0"/>
                        </a:spcAft>
                        <a:buClr>
                          <a:schemeClr val="dk1"/>
                        </a:buClr>
                        <a:buSzPts val="1200"/>
                        <a:buFont typeface="Arial"/>
                        <a:buNone/>
                      </a:pPr>
                      <a:r>
                        <a:rPr lang="en-US" sz="1200"/>
                        <a:t>Other</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US" sz="1200"/>
                        <a:t>Back of driver’s license/ state ID</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8"/>
                  </a:ext>
                </a:extLst>
              </a:tr>
              <a:tr h="320700">
                <a:tc>
                  <a:txBody>
                    <a:bodyPr/>
                    <a:lstStyle/>
                    <a:p>
                      <a:pPr marL="0" marR="0" lvl="0" indent="0" algn="l" rtl="0">
                        <a:spcBef>
                          <a:spcPts val="0"/>
                        </a:spcBef>
                        <a:spcAft>
                          <a:spcPts val="0"/>
                        </a:spcAft>
                        <a:buNone/>
                      </a:pPr>
                      <a:r>
                        <a:rPr lang="en-US" sz="1200"/>
                        <a:t>Other</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tc>
                  <a:txBody>
                    <a:bodyPr/>
                    <a:lstStyle/>
                    <a:p>
                      <a:pPr marL="0" marR="0" lvl="0" indent="0" algn="l" rtl="0">
                        <a:spcBef>
                          <a:spcPts val="0"/>
                        </a:spcBef>
                        <a:spcAft>
                          <a:spcPts val="0"/>
                        </a:spcAft>
                        <a:buNone/>
                      </a:pPr>
                      <a:r>
                        <a:rPr lang="en-US" sz="1200"/>
                        <a:t>Copy of Insurance Policy</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extLst>
                  <a:ext uri="{0D108BD9-81ED-4DB2-BD59-A6C34878D82A}">
                    <a16:rowId xmlns:a16="http://schemas.microsoft.com/office/drawing/2014/main" val="10009"/>
                  </a:ext>
                </a:extLst>
              </a:tr>
              <a:tr h="320700">
                <a:tc>
                  <a:txBody>
                    <a:bodyPr/>
                    <a:lstStyle/>
                    <a:p>
                      <a:pPr marL="0" marR="0" lvl="0" indent="0" algn="l" rtl="0">
                        <a:lnSpc>
                          <a:spcPct val="100000"/>
                        </a:lnSpc>
                        <a:spcBef>
                          <a:spcPts val="0"/>
                        </a:spcBef>
                        <a:spcAft>
                          <a:spcPts val="0"/>
                        </a:spcAft>
                        <a:buClr>
                          <a:schemeClr val="dk1"/>
                        </a:buClr>
                        <a:buSzPts val="1200"/>
                        <a:buFont typeface="Arial"/>
                        <a:buNone/>
                      </a:pPr>
                      <a:r>
                        <a:rPr lang="en-US" sz="1200"/>
                        <a:t>Other</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US" sz="1200"/>
                        <a:t>Doula Certification</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10"/>
                  </a:ext>
                </a:extLst>
              </a:tr>
              <a:tr h="320700">
                <a:tc>
                  <a:txBody>
                    <a:bodyPr/>
                    <a:lstStyle/>
                    <a:p>
                      <a:pPr marL="0" marR="0" lvl="0" indent="0" algn="l" rtl="0">
                        <a:spcBef>
                          <a:spcPts val="0"/>
                        </a:spcBef>
                        <a:spcAft>
                          <a:spcPts val="0"/>
                        </a:spcAft>
                        <a:buNone/>
                      </a:pPr>
                      <a:r>
                        <a:rPr lang="en-US" sz="1200"/>
                        <a:t>Other</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tc>
                  <a:txBody>
                    <a:bodyPr/>
                    <a:lstStyle/>
                    <a:p>
                      <a:pPr marL="0" marR="0" lvl="0" indent="0" algn="l" rtl="0">
                        <a:spcBef>
                          <a:spcPts val="0"/>
                        </a:spcBef>
                        <a:spcAft>
                          <a:spcPts val="0"/>
                        </a:spcAft>
                        <a:buNone/>
                      </a:pPr>
                      <a:r>
                        <a:rPr lang="en-US" sz="1200"/>
                        <a:t>Doula Training Certificate</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extLst>
                  <a:ext uri="{0D108BD9-81ED-4DB2-BD59-A6C34878D82A}">
                    <a16:rowId xmlns:a16="http://schemas.microsoft.com/office/drawing/2014/main" val="10011"/>
                  </a:ext>
                </a:extLst>
              </a:tr>
              <a:tr h="320700">
                <a:tc>
                  <a:txBody>
                    <a:bodyPr/>
                    <a:lstStyle/>
                    <a:p>
                      <a:pPr marL="0" marR="0" lvl="0" indent="0" algn="l" rtl="0">
                        <a:lnSpc>
                          <a:spcPct val="100000"/>
                        </a:lnSpc>
                        <a:spcBef>
                          <a:spcPts val="0"/>
                        </a:spcBef>
                        <a:spcAft>
                          <a:spcPts val="0"/>
                        </a:spcAft>
                        <a:buClr>
                          <a:schemeClr val="dk1"/>
                        </a:buClr>
                        <a:buSzPts val="1200"/>
                        <a:buFont typeface="Arial"/>
                        <a:buNone/>
                      </a:pPr>
                      <a:r>
                        <a:rPr lang="en-US" sz="1200"/>
                        <a:t>Other</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US" sz="1200"/>
                        <a:t>Letters of Recommendation</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12"/>
                  </a:ext>
                </a:extLst>
              </a:tr>
            </a:tbl>
          </a:graphicData>
        </a:graphic>
      </p:graphicFrame>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5586"/>
    </mc:Choice>
    <mc:Fallback xmlns="">
      <p:transition spd="slow" advTm="1558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6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7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177"/>
        <p:cNvGrpSpPr/>
        <p:nvPr/>
      </p:nvGrpSpPr>
      <p:grpSpPr>
        <a:xfrm>
          <a:off x="0" y="0"/>
          <a:ext cx="0" cy="0"/>
          <a:chOff x="0" y="0"/>
          <a:chExt cx="0" cy="0"/>
        </a:xfrm>
      </p:grpSpPr>
      <p:sp>
        <p:nvSpPr>
          <p:cNvPr id="1178" name="Google Shape;1178;p74"/>
          <p:cNvSpPr/>
          <p:nvPr/>
        </p:nvSpPr>
        <p:spPr>
          <a:xfrm rot="8742700" flipH="1">
            <a:off x="8599705" y="4560086"/>
            <a:ext cx="2674605" cy="1503825"/>
          </a:xfrm>
          <a:prstGeom prst="curvedDownArrow">
            <a:avLst>
              <a:gd name="adj1" fmla="val 30005"/>
              <a:gd name="adj2" fmla="val 60152"/>
              <a:gd name="adj3" fmla="val 29688"/>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ptos" panose="020B0004020202020204" pitchFamily="34" charset="0"/>
              <a:sym typeface="Arial"/>
            </a:endParaRPr>
          </a:p>
        </p:txBody>
      </p:sp>
      <p:sp>
        <p:nvSpPr>
          <p:cNvPr id="1179" name="Google Shape;1179;p74"/>
          <p:cNvSpPr/>
          <p:nvPr/>
        </p:nvSpPr>
        <p:spPr>
          <a:xfrm>
            <a:off x="4687467" y="4154811"/>
            <a:ext cx="2148720" cy="848614"/>
          </a:xfrm>
          <a:prstGeom prst="rightArrow">
            <a:avLst>
              <a:gd name="adj1" fmla="val 47530"/>
              <a:gd name="adj2" fmla="val 54274"/>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grpSp>
        <p:nvGrpSpPr>
          <p:cNvPr id="1180" name="Google Shape;1180;p74"/>
          <p:cNvGrpSpPr/>
          <p:nvPr/>
        </p:nvGrpSpPr>
        <p:grpSpPr>
          <a:xfrm>
            <a:off x="6906758" y="3460831"/>
            <a:ext cx="2236573" cy="2236573"/>
            <a:chOff x="8610599" y="3731804"/>
            <a:chExt cx="2236573" cy="2236573"/>
          </a:xfrm>
        </p:grpSpPr>
        <p:sp>
          <p:nvSpPr>
            <p:cNvPr id="1181" name="Google Shape;1181;p74"/>
            <p:cNvSpPr/>
            <p:nvPr/>
          </p:nvSpPr>
          <p:spPr>
            <a:xfrm>
              <a:off x="8610599" y="3731804"/>
              <a:ext cx="2236573" cy="2236573"/>
            </a:xfrm>
            <a:prstGeom prst="ellipse">
              <a:avLst/>
            </a:prstGeom>
            <a:solidFill>
              <a:srgbClr val="4D5E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a:solidFill>
                  <a:schemeClr val="lt1"/>
                </a:solidFill>
                <a:latin typeface="Aptos" panose="020B0004020202020204" pitchFamily="34" charset="0"/>
                <a:sym typeface="Arial"/>
              </a:endParaRPr>
            </a:p>
            <a:p>
              <a:pPr marL="0" marR="0" lvl="0" indent="0" algn="ctr" rtl="0">
                <a:spcBef>
                  <a:spcPts val="0"/>
                </a:spcBef>
                <a:spcAft>
                  <a:spcPts val="0"/>
                </a:spcAft>
                <a:buNone/>
              </a:pPr>
              <a:endParaRPr sz="2000">
                <a:solidFill>
                  <a:schemeClr val="lt1"/>
                </a:solidFill>
                <a:latin typeface="Aptos" panose="020B0004020202020204" pitchFamily="34" charset="0"/>
                <a:sym typeface="Arial"/>
              </a:endParaRPr>
            </a:p>
            <a:p>
              <a:pPr marL="0" marR="0" lvl="0" indent="0" algn="ctr" rtl="0">
                <a:spcBef>
                  <a:spcPts val="0"/>
                </a:spcBef>
                <a:spcAft>
                  <a:spcPts val="0"/>
                </a:spcAft>
                <a:buNone/>
              </a:pPr>
              <a:endParaRPr sz="2000">
                <a:solidFill>
                  <a:schemeClr val="lt1"/>
                </a:solidFill>
                <a:latin typeface="Aptos" panose="020B0004020202020204" pitchFamily="34" charset="0"/>
                <a:sym typeface="Arial"/>
              </a:endParaRPr>
            </a:p>
            <a:p>
              <a:pPr marL="0" marR="0" lvl="0" indent="0" algn="ctr" rtl="0">
                <a:spcBef>
                  <a:spcPts val="0"/>
                </a:spcBef>
                <a:spcAft>
                  <a:spcPts val="0"/>
                </a:spcAft>
                <a:buNone/>
              </a:pPr>
              <a:r>
                <a:rPr lang="en-US" sz="2000">
                  <a:solidFill>
                    <a:schemeClr val="lt1"/>
                  </a:solidFill>
                  <a:latin typeface="Aptos" panose="020B0004020202020204" pitchFamily="34" charset="0"/>
                  <a:sym typeface="Arial"/>
                </a:rPr>
                <a:t>Review Final Summary</a:t>
              </a:r>
              <a:endParaRPr>
                <a:latin typeface="Aptos" panose="020B0004020202020204" pitchFamily="34" charset="0"/>
              </a:endParaRPr>
            </a:p>
            <a:p>
              <a:pPr marL="0" marR="0" lvl="0" indent="0" algn="ctr" rtl="0">
                <a:spcBef>
                  <a:spcPts val="0"/>
                </a:spcBef>
                <a:spcAft>
                  <a:spcPts val="0"/>
                </a:spcAft>
                <a:buNone/>
              </a:pPr>
              <a:endParaRPr sz="2000">
                <a:solidFill>
                  <a:schemeClr val="lt1"/>
                </a:solidFill>
                <a:latin typeface="Aptos" panose="020B0004020202020204" pitchFamily="34" charset="0"/>
                <a:sym typeface="Arial"/>
              </a:endParaRPr>
            </a:p>
          </p:txBody>
        </p:sp>
        <p:pic>
          <p:nvPicPr>
            <p:cNvPr id="1182" name="Google Shape;1182;p74" descr="Completed with solid fill"/>
            <p:cNvPicPr preferRelativeResize="0"/>
            <p:nvPr/>
          </p:nvPicPr>
          <p:blipFill rotWithShape="1">
            <a:blip r:embed="rId4">
              <a:alphaModFix/>
            </a:blip>
            <a:srcRect/>
            <a:stretch/>
          </p:blipFill>
          <p:spPr>
            <a:xfrm>
              <a:off x="9301247" y="4005991"/>
              <a:ext cx="914400" cy="914400"/>
            </a:xfrm>
            <a:prstGeom prst="rect">
              <a:avLst/>
            </a:prstGeom>
            <a:noFill/>
            <a:ln>
              <a:noFill/>
            </a:ln>
          </p:spPr>
        </p:pic>
      </p:grpSp>
      <p:grpSp>
        <p:nvGrpSpPr>
          <p:cNvPr id="1183" name="Google Shape;1183;p74"/>
          <p:cNvGrpSpPr/>
          <p:nvPr/>
        </p:nvGrpSpPr>
        <p:grpSpPr>
          <a:xfrm>
            <a:off x="3990520" y="3460832"/>
            <a:ext cx="2236573" cy="2236573"/>
            <a:chOff x="8204885" y="365124"/>
            <a:chExt cx="2236573" cy="2236573"/>
          </a:xfrm>
        </p:grpSpPr>
        <p:sp>
          <p:nvSpPr>
            <p:cNvPr id="1184" name="Google Shape;1184;p74"/>
            <p:cNvSpPr/>
            <p:nvPr/>
          </p:nvSpPr>
          <p:spPr>
            <a:xfrm>
              <a:off x="8204885" y="365124"/>
              <a:ext cx="2236573" cy="2236573"/>
            </a:xfrm>
            <a:prstGeom prst="ellipse">
              <a:avLst/>
            </a:prstGeom>
            <a:solidFill>
              <a:srgbClr val="4D5E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lt1"/>
                  </a:solidFill>
                  <a:latin typeface="Aptos" panose="020B0004020202020204" pitchFamily="34" charset="0"/>
                  <a:sym typeface="Arial"/>
                </a:rPr>
                <a:t>Print or Save</a:t>
              </a:r>
              <a:endParaRPr>
                <a:latin typeface="Aptos" panose="020B0004020202020204" pitchFamily="34" charset="0"/>
              </a:endParaRPr>
            </a:p>
            <a:p>
              <a:pPr marL="0" marR="0" lvl="0" indent="0" algn="ctr" rtl="0">
                <a:spcBef>
                  <a:spcPts val="0"/>
                </a:spcBef>
                <a:spcAft>
                  <a:spcPts val="0"/>
                </a:spcAft>
                <a:buNone/>
              </a:pPr>
              <a:endParaRPr sz="2000">
                <a:solidFill>
                  <a:schemeClr val="lt1"/>
                </a:solidFill>
                <a:latin typeface="Aptos" panose="020B0004020202020204" pitchFamily="34" charset="0"/>
                <a:sym typeface="Arial"/>
              </a:endParaRPr>
            </a:p>
            <a:p>
              <a:pPr marL="0" marR="0" lvl="0" indent="0" algn="ctr" rtl="0">
                <a:spcBef>
                  <a:spcPts val="0"/>
                </a:spcBef>
                <a:spcAft>
                  <a:spcPts val="0"/>
                </a:spcAft>
                <a:buNone/>
              </a:pPr>
              <a:endParaRPr sz="2000">
                <a:solidFill>
                  <a:schemeClr val="lt1"/>
                </a:solidFill>
                <a:latin typeface="Aptos" panose="020B0004020202020204" pitchFamily="34" charset="0"/>
                <a:sym typeface="Arial"/>
              </a:endParaRPr>
            </a:p>
          </p:txBody>
        </p:sp>
        <p:pic>
          <p:nvPicPr>
            <p:cNvPr id="1185" name="Google Shape;1185;p74" descr="Fax with solid fill"/>
            <p:cNvPicPr preferRelativeResize="0"/>
            <p:nvPr/>
          </p:nvPicPr>
          <p:blipFill rotWithShape="1">
            <a:blip r:embed="rId5">
              <a:alphaModFix/>
            </a:blip>
            <a:srcRect/>
            <a:stretch/>
          </p:blipFill>
          <p:spPr>
            <a:xfrm>
              <a:off x="8674347" y="1481594"/>
              <a:ext cx="658650" cy="658650"/>
            </a:xfrm>
            <a:prstGeom prst="rect">
              <a:avLst/>
            </a:prstGeom>
            <a:noFill/>
            <a:ln>
              <a:noFill/>
            </a:ln>
          </p:spPr>
        </p:pic>
        <p:pic>
          <p:nvPicPr>
            <p:cNvPr id="1186" name="Google Shape;1186;p74" descr="Download with solid fill"/>
            <p:cNvPicPr preferRelativeResize="0"/>
            <p:nvPr/>
          </p:nvPicPr>
          <p:blipFill rotWithShape="1">
            <a:blip r:embed="rId6">
              <a:alphaModFix/>
            </a:blip>
            <a:srcRect/>
            <a:stretch/>
          </p:blipFill>
          <p:spPr>
            <a:xfrm>
              <a:off x="9320236" y="1481594"/>
              <a:ext cx="658650" cy="658650"/>
            </a:xfrm>
            <a:prstGeom prst="rect">
              <a:avLst/>
            </a:prstGeom>
            <a:noFill/>
            <a:ln>
              <a:noFill/>
            </a:ln>
          </p:spPr>
        </p:pic>
      </p:grpSp>
      <p:sp>
        <p:nvSpPr>
          <p:cNvPr id="1187" name="Google Shape;1187;p74"/>
          <p:cNvSpPr/>
          <p:nvPr/>
        </p:nvSpPr>
        <p:spPr>
          <a:xfrm>
            <a:off x="832860" y="4154811"/>
            <a:ext cx="3081460" cy="848614"/>
          </a:xfrm>
          <a:prstGeom prst="rightArrow">
            <a:avLst>
              <a:gd name="adj1" fmla="val 47530"/>
              <a:gd name="adj2" fmla="val 54274"/>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188" name="Google Shape;1188;p7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Registering for the System</a:t>
            </a:r>
            <a:endParaRPr/>
          </a:p>
        </p:txBody>
      </p:sp>
      <p:sp>
        <p:nvSpPr>
          <p:cNvPr id="1189" name="Google Shape;1189;p7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74</a:t>
            </a:fld>
            <a:endParaRPr/>
          </a:p>
        </p:txBody>
      </p:sp>
      <p:grpSp>
        <p:nvGrpSpPr>
          <p:cNvPr id="1190" name="Google Shape;1190;p74"/>
          <p:cNvGrpSpPr/>
          <p:nvPr/>
        </p:nvGrpSpPr>
        <p:grpSpPr>
          <a:xfrm>
            <a:off x="303431" y="3075406"/>
            <a:ext cx="3007425" cy="3007425"/>
            <a:chOff x="838200" y="1925970"/>
            <a:chExt cx="3007425" cy="3007425"/>
          </a:xfrm>
        </p:grpSpPr>
        <p:sp>
          <p:nvSpPr>
            <p:cNvPr id="1191" name="Google Shape;1191;p74"/>
            <p:cNvSpPr/>
            <p:nvPr/>
          </p:nvSpPr>
          <p:spPr>
            <a:xfrm>
              <a:off x="838200" y="1925970"/>
              <a:ext cx="3007425" cy="3007425"/>
            </a:xfrm>
            <a:prstGeom prst="ellipse">
              <a:avLst/>
            </a:prstGeom>
            <a:solidFill>
              <a:srgbClr val="4D5E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a:solidFill>
                  <a:schemeClr val="lt1"/>
                </a:solidFill>
                <a:latin typeface="Aptos" panose="020B0004020202020204" pitchFamily="34" charset="0"/>
                <a:sym typeface="Arial"/>
              </a:endParaRPr>
            </a:p>
            <a:p>
              <a:pPr marL="0" marR="0" lvl="0" indent="0" algn="ctr" rtl="0">
                <a:spcBef>
                  <a:spcPts val="0"/>
                </a:spcBef>
                <a:spcAft>
                  <a:spcPts val="0"/>
                </a:spcAft>
                <a:buNone/>
              </a:pPr>
              <a:endParaRPr sz="2000">
                <a:solidFill>
                  <a:schemeClr val="lt1"/>
                </a:solidFill>
                <a:latin typeface="Aptos" panose="020B0004020202020204" pitchFamily="34" charset="0"/>
                <a:sym typeface="Arial"/>
              </a:endParaRPr>
            </a:p>
            <a:p>
              <a:pPr marL="0" marR="0" lvl="0" indent="0" algn="ctr" rtl="0">
                <a:spcBef>
                  <a:spcPts val="0"/>
                </a:spcBef>
                <a:spcAft>
                  <a:spcPts val="0"/>
                </a:spcAft>
                <a:buNone/>
              </a:pPr>
              <a:r>
                <a:rPr lang="en-US" sz="2000">
                  <a:solidFill>
                    <a:schemeClr val="lt1"/>
                  </a:solidFill>
                  <a:latin typeface="Aptos" panose="020B0004020202020204" pitchFamily="34" charset="0"/>
                  <a:sym typeface="Arial"/>
                </a:rPr>
                <a:t>Read and Agree to the Provider Enrollment Agreement</a:t>
              </a:r>
              <a:endParaRPr>
                <a:latin typeface="Aptos" panose="020B0004020202020204" pitchFamily="34" charset="0"/>
              </a:endParaRPr>
            </a:p>
          </p:txBody>
        </p:sp>
        <p:pic>
          <p:nvPicPr>
            <p:cNvPr id="1192" name="Google Shape;1192;p74" descr="Open book with solid fill"/>
            <p:cNvPicPr preferRelativeResize="0"/>
            <p:nvPr/>
          </p:nvPicPr>
          <p:blipFill rotWithShape="1">
            <a:blip r:embed="rId7">
              <a:alphaModFix/>
            </a:blip>
            <a:srcRect/>
            <a:stretch/>
          </p:blipFill>
          <p:spPr>
            <a:xfrm>
              <a:off x="1604009" y="2415410"/>
              <a:ext cx="745067" cy="745067"/>
            </a:xfrm>
            <a:prstGeom prst="rect">
              <a:avLst/>
            </a:prstGeom>
            <a:noFill/>
            <a:ln>
              <a:noFill/>
            </a:ln>
          </p:spPr>
        </p:pic>
        <p:pic>
          <p:nvPicPr>
            <p:cNvPr id="1193" name="Google Shape;1193;p74" descr="Comment Like with solid fill"/>
            <p:cNvPicPr preferRelativeResize="0"/>
            <p:nvPr/>
          </p:nvPicPr>
          <p:blipFill rotWithShape="1">
            <a:blip r:embed="rId8">
              <a:alphaModFix/>
            </a:blip>
            <a:srcRect/>
            <a:stretch/>
          </p:blipFill>
          <p:spPr>
            <a:xfrm>
              <a:off x="2345333" y="2457743"/>
              <a:ext cx="745067" cy="745067"/>
            </a:xfrm>
            <a:prstGeom prst="rect">
              <a:avLst/>
            </a:prstGeom>
            <a:noFill/>
            <a:ln>
              <a:noFill/>
            </a:ln>
          </p:spPr>
        </p:pic>
      </p:grpSp>
      <p:grpSp>
        <p:nvGrpSpPr>
          <p:cNvPr id="1194" name="Google Shape;1194;p74"/>
          <p:cNvGrpSpPr/>
          <p:nvPr/>
        </p:nvGrpSpPr>
        <p:grpSpPr>
          <a:xfrm>
            <a:off x="7805051" y="609486"/>
            <a:ext cx="3548749" cy="3545325"/>
            <a:chOff x="4836645" y="3244641"/>
            <a:chExt cx="3548749" cy="3545325"/>
          </a:xfrm>
        </p:grpSpPr>
        <p:sp>
          <p:nvSpPr>
            <p:cNvPr id="1195" name="Google Shape;1195;p74"/>
            <p:cNvSpPr/>
            <p:nvPr/>
          </p:nvSpPr>
          <p:spPr>
            <a:xfrm>
              <a:off x="4836645" y="3244641"/>
              <a:ext cx="3548749" cy="354532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dk1"/>
                </a:solidFill>
                <a:latin typeface="Aptos" panose="020B0004020202020204" pitchFamily="34" charset="0"/>
                <a:sym typeface="Arial"/>
              </a:endParaRPr>
            </a:p>
            <a:p>
              <a:pPr marL="0" marR="0" lvl="0" indent="0" algn="ctr" rtl="0">
                <a:spcBef>
                  <a:spcPts val="0"/>
                </a:spcBef>
                <a:spcAft>
                  <a:spcPts val="0"/>
                </a:spcAft>
                <a:buNone/>
              </a:pPr>
              <a:endParaRPr sz="2400">
                <a:solidFill>
                  <a:schemeClr val="dk1"/>
                </a:solidFill>
                <a:latin typeface="Aptos" panose="020B0004020202020204" pitchFamily="34" charset="0"/>
                <a:sym typeface="Arial"/>
              </a:endParaRPr>
            </a:p>
            <a:p>
              <a:pPr marL="0" marR="0" lvl="0" indent="0" algn="ctr" rtl="0">
                <a:spcBef>
                  <a:spcPts val="0"/>
                </a:spcBef>
                <a:spcAft>
                  <a:spcPts val="0"/>
                </a:spcAft>
                <a:buNone/>
              </a:pPr>
              <a:endParaRPr sz="2400">
                <a:solidFill>
                  <a:schemeClr val="dk1"/>
                </a:solidFill>
                <a:latin typeface="Aptos" panose="020B0004020202020204" pitchFamily="34" charset="0"/>
                <a:sym typeface="Arial"/>
              </a:endParaRPr>
            </a:p>
            <a:p>
              <a:pPr marL="0" marR="0" lvl="0" indent="0" algn="ctr" rtl="0">
                <a:spcBef>
                  <a:spcPts val="0"/>
                </a:spcBef>
                <a:spcAft>
                  <a:spcPts val="0"/>
                </a:spcAft>
                <a:buNone/>
              </a:pPr>
              <a:endParaRPr sz="2400">
                <a:solidFill>
                  <a:schemeClr val="dk1"/>
                </a:solidFill>
                <a:latin typeface="Aptos" panose="020B0004020202020204" pitchFamily="34" charset="0"/>
                <a:sym typeface="Arial"/>
              </a:endParaRPr>
            </a:p>
            <a:p>
              <a:pPr marL="0" marR="0" lvl="0" indent="0" algn="ctr" rtl="0">
                <a:spcBef>
                  <a:spcPts val="0"/>
                </a:spcBef>
                <a:spcAft>
                  <a:spcPts val="0"/>
                </a:spcAft>
                <a:buNone/>
              </a:pPr>
              <a:r>
                <a:rPr lang="en-US" sz="2800" b="1">
                  <a:solidFill>
                    <a:srgbClr val="001970"/>
                  </a:solidFill>
                  <a:latin typeface="Aptos" panose="020B0004020202020204" pitchFamily="34" charset="0"/>
                  <a:sym typeface="Arial"/>
                </a:rPr>
                <a:t>Click submit, and you’re done!</a:t>
              </a:r>
              <a:endParaRPr>
                <a:latin typeface="Aptos" panose="020B0004020202020204" pitchFamily="34" charset="0"/>
              </a:endParaRPr>
            </a:p>
          </p:txBody>
        </p:sp>
        <p:pic>
          <p:nvPicPr>
            <p:cNvPr id="1196" name="Google Shape;1196;p74" descr="Star with solid fill"/>
            <p:cNvPicPr preferRelativeResize="0"/>
            <p:nvPr/>
          </p:nvPicPr>
          <p:blipFill rotWithShape="1">
            <a:blip r:embed="rId9">
              <a:alphaModFix/>
            </a:blip>
            <a:srcRect/>
            <a:stretch/>
          </p:blipFill>
          <p:spPr>
            <a:xfrm>
              <a:off x="5740045" y="3353442"/>
              <a:ext cx="1633801" cy="1633801"/>
            </a:xfrm>
            <a:prstGeom prst="rect">
              <a:avLst/>
            </a:prstGeom>
            <a:noFill/>
            <a:ln>
              <a:noFill/>
            </a:ln>
          </p:spPr>
        </p:pic>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33936"/>
    </mc:Choice>
    <mc:Fallback xmlns="">
      <p:transition spd="slow" advTm="3393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90"/>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1187"/>
                                        </p:tgtEl>
                                        <p:attrNameLst>
                                          <p:attrName>style.visibility</p:attrName>
                                        </p:attrNameLst>
                                      </p:cBhvr>
                                      <p:to>
                                        <p:strVal val="visible"/>
                                      </p:to>
                                    </p:set>
                                    <p:animEffect transition="in" filter="fade">
                                      <p:cBhvr>
                                        <p:cTn id="9" dur="500"/>
                                        <p:tgtEl>
                                          <p:spTgt spid="1187"/>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183"/>
                                        </p:tgtEl>
                                        <p:attrNameLst>
                                          <p:attrName>style.visibility</p:attrName>
                                        </p:attrNameLst>
                                      </p:cBhvr>
                                      <p:to>
                                        <p:strVal val="visible"/>
                                      </p:to>
                                    </p:set>
                                  </p:childTnLst>
                                </p:cTn>
                              </p:par>
                              <p:par>
                                <p:cTn id="14" presetID="10" presetClass="entr" presetSubtype="0" fill="hold" nodeType="withEffect">
                                  <p:stCondLst>
                                    <p:cond delay="0"/>
                                  </p:stCondLst>
                                  <p:childTnLst>
                                    <p:set>
                                      <p:cBhvr>
                                        <p:cTn id="15" dur="1" fill="hold">
                                          <p:stCondLst>
                                            <p:cond delay="0"/>
                                          </p:stCondLst>
                                        </p:cTn>
                                        <p:tgtEl>
                                          <p:spTgt spid="1179"/>
                                        </p:tgtEl>
                                        <p:attrNameLst>
                                          <p:attrName>style.visibility</p:attrName>
                                        </p:attrNameLst>
                                      </p:cBhvr>
                                      <p:to>
                                        <p:strVal val="visible"/>
                                      </p:to>
                                    </p:set>
                                    <p:animEffect transition="in" filter="fade">
                                      <p:cBhvr>
                                        <p:cTn id="16" dur="500"/>
                                        <p:tgtEl>
                                          <p:spTgt spid="1179"/>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80"/>
                                        </p:tgtEl>
                                        <p:attrNameLst>
                                          <p:attrName>style.visibility</p:attrName>
                                        </p:attrNameLst>
                                      </p:cBhvr>
                                      <p:to>
                                        <p:strVal val="visible"/>
                                      </p:to>
                                    </p:set>
                                  </p:childTnLst>
                                </p:cTn>
                              </p:par>
                              <p:par>
                                <p:cTn id="21" presetID="10" presetClass="entr" presetSubtype="0" fill="hold" nodeType="withEffect">
                                  <p:stCondLst>
                                    <p:cond delay="0"/>
                                  </p:stCondLst>
                                  <p:childTnLst>
                                    <p:set>
                                      <p:cBhvr>
                                        <p:cTn id="22" dur="1" fill="hold">
                                          <p:stCondLst>
                                            <p:cond delay="0"/>
                                          </p:stCondLst>
                                        </p:cTn>
                                        <p:tgtEl>
                                          <p:spTgt spid="1178"/>
                                        </p:tgtEl>
                                        <p:attrNameLst>
                                          <p:attrName>style.visibility</p:attrName>
                                        </p:attrNameLst>
                                      </p:cBhvr>
                                      <p:to>
                                        <p:strVal val="visible"/>
                                      </p:to>
                                    </p:set>
                                    <p:animEffect transition="in" filter="fade">
                                      <p:cBhvr>
                                        <p:cTn id="23" dur="500"/>
                                        <p:tgtEl>
                                          <p:spTgt spid="1178"/>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1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9AB2BF"/>
        </a:solidFill>
        <a:effectLst/>
      </p:bgPr>
    </p:bg>
    <p:spTree>
      <p:nvGrpSpPr>
        <p:cNvPr id="1" name="Shape 1201"/>
        <p:cNvGrpSpPr/>
        <p:nvPr/>
      </p:nvGrpSpPr>
      <p:grpSpPr>
        <a:xfrm>
          <a:off x="0" y="0"/>
          <a:ext cx="0" cy="0"/>
          <a:chOff x="0" y="0"/>
          <a:chExt cx="0" cy="0"/>
        </a:xfrm>
      </p:grpSpPr>
      <p:sp>
        <p:nvSpPr>
          <p:cNvPr id="1202" name="Google Shape;1202;p75"/>
          <p:cNvSpPr/>
          <p:nvPr/>
        </p:nvSpPr>
        <p:spPr>
          <a:xfrm>
            <a:off x="2876550" y="246518"/>
            <a:ext cx="6438900" cy="6364964"/>
          </a:xfrm>
          <a:prstGeom prst="ellipse">
            <a:avLst/>
          </a:prstGeom>
          <a:solidFill>
            <a:srgbClr val="C2D1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203" name="Google Shape;1203;p75"/>
          <p:cNvSpPr/>
          <p:nvPr/>
        </p:nvSpPr>
        <p:spPr>
          <a:xfrm>
            <a:off x="2876550" y="246518"/>
            <a:ext cx="6172200" cy="6101326"/>
          </a:xfrm>
          <a:prstGeom prst="ellipse">
            <a:avLst/>
          </a:prstGeom>
          <a:solidFill>
            <a:srgbClr val="D7E0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204" name="Google Shape;1204;p75"/>
          <p:cNvSpPr/>
          <p:nvPr/>
        </p:nvSpPr>
        <p:spPr>
          <a:xfrm>
            <a:off x="3143250" y="510156"/>
            <a:ext cx="5905500" cy="5837688"/>
          </a:xfrm>
          <a:prstGeom prst="ellipse">
            <a:avLst/>
          </a:prstGeom>
          <a:solidFill>
            <a:srgbClr val="EBF0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205" name="Google Shape;1205;p75"/>
          <p:cNvSpPr txBox="1"/>
          <p:nvPr/>
        </p:nvSpPr>
        <p:spPr>
          <a:xfrm>
            <a:off x="3304725" y="2766218"/>
            <a:ext cx="5582549" cy="1325563"/>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Billing for Services</a:t>
            </a:r>
            <a:endParaRPr>
              <a:latin typeface="Aptos" panose="020B0004020202020204" pitchFamily="34" charset="0"/>
            </a:endParaRPr>
          </a:p>
        </p:txBody>
      </p:sp>
      <p:sp>
        <p:nvSpPr>
          <p:cNvPr id="1206" name="Google Shape;1206;p7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75</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4400"/>
    </mc:Choice>
    <mc:Fallback xmlns="">
      <p:transition spd="slow" advTm="4400"/>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211"/>
        <p:cNvGrpSpPr/>
        <p:nvPr/>
      </p:nvGrpSpPr>
      <p:grpSpPr>
        <a:xfrm>
          <a:off x="0" y="0"/>
          <a:ext cx="0" cy="0"/>
          <a:chOff x="0" y="0"/>
          <a:chExt cx="0" cy="0"/>
        </a:xfrm>
      </p:grpSpPr>
      <p:sp>
        <p:nvSpPr>
          <p:cNvPr id="1212" name="Google Shape;1212;p76"/>
          <p:cNvSpPr/>
          <p:nvPr/>
        </p:nvSpPr>
        <p:spPr>
          <a:xfrm>
            <a:off x="-1021593" y="-3551865"/>
            <a:ext cx="14217640" cy="14054381"/>
          </a:xfrm>
          <a:prstGeom prst="ellipse">
            <a:avLst/>
          </a:prstGeom>
          <a:solidFill>
            <a:srgbClr val="D7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1213" name="Google Shape;1213;p76"/>
          <p:cNvSpPr/>
          <p:nvPr/>
        </p:nvSpPr>
        <p:spPr>
          <a:xfrm rot="7200000">
            <a:off x="10675517" y="2800390"/>
            <a:ext cx="1339453" cy="623586"/>
          </a:xfrm>
          <a:prstGeom prst="curvedDownArrow">
            <a:avLst>
              <a:gd name="adj1" fmla="val 25000"/>
              <a:gd name="adj2" fmla="val 50000"/>
              <a:gd name="adj3" fmla="val 25000"/>
            </a:avLst>
          </a:prstGeom>
          <a:solidFill>
            <a:srgbClr val="35647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ptos" panose="020B0004020202020204" pitchFamily="34" charset="0"/>
              <a:sym typeface="Arial"/>
            </a:endParaRPr>
          </a:p>
        </p:txBody>
      </p:sp>
      <p:sp>
        <p:nvSpPr>
          <p:cNvPr id="1214" name="Google Shape;1214;p76"/>
          <p:cNvSpPr/>
          <p:nvPr/>
        </p:nvSpPr>
        <p:spPr>
          <a:xfrm rot="-7200000" flipH="1">
            <a:off x="4223400" y="3878976"/>
            <a:ext cx="1339453" cy="623586"/>
          </a:xfrm>
          <a:prstGeom prst="curvedDownArrow">
            <a:avLst>
              <a:gd name="adj1" fmla="val 25000"/>
              <a:gd name="adj2" fmla="val 50000"/>
              <a:gd name="adj3" fmla="val 25000"/>
            </a:avLst>
          </a:prstGeom>
          <a:solidFill>
            <a:srgbClr val="35647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ptos" panose="020B0004020202020204" pitchFamily="34" charset="0"/>
              <a:sym typeface="Arial"/>
            </a:endParaRPr>
          </a:p>
        </p:txBody>
      </p:sp>
      <p:sp>
        <p:nvSpPr>
          <p:cNvPr id="1215" name="Google Shape;1215;p76"/>
          <p:cNvSpPr/>
          <p:nvPr/>
        </p:nvSpPr>
        <p:spPr>
          <a:xfrm rot="5400000" flipH="1">
            <a:off x="-270759" y="1961448"/>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35647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1216" name="Google Shape;1216;p7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Billing for Services</a:t>
            </a:r>
            <a:endParaRPr/>
          </a:p>
        </p:txBody>
      </p:sp>
      <p:sp>
        <p:nvSpPr>
          <p:cNvPr id="1217" name="Google Shape;1217;p76"/>
          <p:cNvSpPr/>
          <p:nvPr/>
        </p:nvSpPr>
        <p:spPr>
          <a:xfrm>
            <a:off x="517794" y="3535669"/>
            <a:ext cx="3027872" cy="302787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1218" name="Google Shape;1218;p76"/>
          <p:cNvSpPr/>
          <p:nvPr/>
        </p:nvSpPr>
        <p:spPr>
          <a:xfrm>
            <a:off x="5516493" y="1738708"/>
            <a:ext cx="5967961" cy="942037"/>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ptos" panose="020B0004020202020204" pitchFamily="34" charset="0"/>
                <a:sym typeface="Arial"/>
              </a:rPr>
              <a:t>Provide services</a:t>
            </a:r>
            <a:endParaRPr>
              <a:latin typeface="Aptos" panose="020B0004020202020204" pitchFamily="34" charset="0"/>
            </a:endParaRPr>
          </a:p>
        </p:txBody>
      </p:sp>
      <p:sp>
        <p:nvSpPr>
          <p:cNvPr id="1219" name="Google Shape;1219;p76"/>
          <p:cNvSpPr/>
          <p:nvPr/>
        </p:nvSpPr>
        <p:spPr>
          <a:xfrm>
            <a:off x="4791625" y="2964739"/>
            <a:ext cx="5967961" cy="942037"/>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ptos" panose="020B0004020202020204" pitchFamily="34" charset="0"/>
                <a:sym typeface="Arial"/>
              </a:rPr>
              <a:t>Submit claims via the Medicaid Provider Web Portal (within 365 days of service)</a:t>
            </a:r>
            <a:endParaRPr>
              <a:latin typeface="Aptos" panose="020B0004020202020204" pitchFamily="34" charset="0"/>
            </a:endParaRPr>
          </a:p>
        </p:txBody>
      </p:sp>
      <p:sp>
        <p:nvSpPr>
          <p:cNvPr id="1220" name="Google Shape;1220;p76"/>
          <p:cNvSpPr/>
          <p:nvPr/>
        </p:nvSpPr>
        <p:spPr>
          <a:xfrm>
            <a:off x="5516493" y="4190770"/>
            <a:ext cx="5967961" cy="942037"/>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ptos" panose="020B0004020202020204" pitchFamily="34" charset="0"/>
                <a:sym typeface="Arial"/>
              </a:rPr>
              <a:t>Get reimbursed on a fee-for-service basis</a:t>
            </a:r>
            <a:endParaRPr>
              <a:latin typeface="Aptos" panose="020B0004020202020204" pitchFamily="34" charset="0"/>
            </a:endParaRPr>
          </a:p>
        </p:txBody>
      </p:sp>
      <p:pic>
        <p:nvPicPr>
          <p:cNvPr id="1221" name="Google Shape;1221;p76"/>
          <p:cNvPicPr preferRelativeResize="0"/>
          <p:nvPr/>
        </p:nvPicPr>
        <p:blipFill rotWithShape="1">
          <a:blip r:embed="rId3">
            <a:alphaModFix/>
          </a:blip>
          <a:srcRect/>
          <a:stretch/>
        </p:blipFill>
        <p:spPr>
          <a:xfrm>
            <a:off x="356789" y="3741772"/>
            <a:ext cx="3511783" cy="2832789"/>
          </a:xfrm>
          <a:prstGeom prst="rect">
            <a:avLst/>
          </a:prstGeom>
          <a:noFill/>
          <a:ln>
            <a:noFill/>
          </a:ln>
        </p:spPr>
      </p:pic>
      <p:sp>
        <p:nvSpPr>
          <p:cNvPr id="1222" name="Google Shape;1222;p7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76</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41158"/>
    </mc:Choice>
    <mc:Fallback xmlns="">
      <p:transition spd="slow" advTm="41158"/>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227"/>
        <p:cNvGrpSpPr/>
        <p:nvPr/>
      </p:nvGrpSpPr>
      <p:grpSpPr>
        <a:xfrm>
          <a:off x="0" y="0"/>
          <a:ext cx="0" cy="0"/>
          <a:chOff x="0" y="0"/>
          <a:chExt cx="0" cy="0"/>
        </a:xfrm>
      </p:grpSpPr>
      <p:sp>
        <p:nvSpPr>
          <p:cNvPr id="1228" name="Google Shape;1228;p77"/>
          <p:cNvSpPr/>
          <p:nvPr/>
        </p:nvSpPr>
        <p:spPr>
          <a:xfrm>
            <a:off x="-1048423" y="-3633385"/>
            <a:ext cx="14288846" cy="14124770"/>
          </a:xfrm>
          <a:prstGeom prst="ellipse">
            <a:avLst/>
          </a:prstGeom>
          <a:solidFill>
            <a:srgbClr val="D7E0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229" name="Google Shape;1229;p77"/>
          <p:cNvSpPr/>
          <p:nvPr/>
        </p:nvSpPr>
        <p:spPr>
          <a:xfrm>
            <a:off x="288205" y="2278939"/>
            <a:ext cx="11656145" cy="3332325"/>
          </a:xfrm>
          <a:prstGeom prst="roundRect">
            <a:avLst>
              <a:gd name="adj" fmla="val 7749"/>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2000"/>
              <a:buFont typeface="Arial"/>
              <a:buNone/>
            </a:pPr>
            <a:r>
              <a:rPr lang="en-US" sz="2000" b="0" i="0" u="none" strike="noStrike" cap="none">
                <a:solidFill>
                  <a:schemeClr val="lt1"/>
                </a:solidFill>
                <a:latin typeface="Aptos" panose="020B0004020202020204" pitchFamily="34" charset="0"/>
                <a:sym typeface="Arial"/>
              </a:rPr>
              <a:t>Submit claims via the Medicaid Provider Web Portal (within 365 days of service)</a:t>
            </a:r>
            <a:endParaRPr>
              <a:latin typeface="Aptos" panose="020B0004020202020204" pitchFamily="34" charset="0"/>
            </a:endParaRPr>
          </a:p>
        </p:txBody>
      </p:sp>
      <p:graphicFrame>
        <p:nvGraphicFramePr>
          <p:cNvPr id="1230" name="Google Shape;1230;p77"/>
          <p:cNvGraphicFramePr/>
          <p:nvPr/>
        </p:nvGraphicFramePr>
        <p:xfrm>
          <a:off x="460743" y="2430596"/>
          <a:ext cx="11270500" cy="2804200"/>
        </p:xfrm>
        <a:graphic>
          <a:graphicData uri="http://schemas.openxmlformats.org/drawingml/2006/table">
            <a:tbl>
              <a:tblPr firstRow="1" bandRow="1">
                <a:noFill/>
                <a:tableStyleId>{71B55FC7-65A2-487D-836A-1CE18B8BC7D7}</a:tableStyleId>
              </a:tblPr>
              <a:tblGrid>
                <a:gridCol w="1686775">
                  <a:extLst>
                    <a:ext uri="{9D8B030D-6E8A-4147-A177-3AD203B41FA5}">
                      <a16:colId xmlns:a16="http://schemas.microsoft.com/office/drawing/2014/main" val="20000"/>
                    </a:ext>
                  </a:extLst>
                </a:gridCol>
                <a:gridCol w="1516425">
                  <a:extLst>
                    <a:ext uri="{9D8B030D-6E8A-4147-A177-3AD203B41FA5}">
                      <a16:colId xmlns:a16="http://schemas.microsoft.com/office/drawing/2014/main" val="20001"/>
                    </a:ext>
                  </a:extLst>
                </a:gridCol>
                <a:gridCol w="1381625">
                  <a:extLst>
                    <a:ext uri="{9D8B030D-6E8A-4147-A177-3AD203B41FA5}">
                      <a16:colId xmlns:a16="http://schemas.microsoft.com/office/drawing/2014/main" val="20002"/>
                    </a:ext>
                  </a:extLst>
                </a:gridCol>
                <a:gridCol w="926700">
                  <a:extLst>
                    <a:ext uri="{9D8B030D-6E8A-4147-A177-3AD203B41FA5}">
                      <a16:colId xmlns:a16="http://schemas.microsoft.com/office/drawing/2014/main" val="20003"/>
                    </a:ext>
                  </a:extLst>
                </a:gridCol>
                <a:gridCol w="3686525">
                  <a:extLst>
                    <a:ext uri="{9D8B030D-6E8A-4147-A177-3AD203B41FA5}">
                      <a16:colId xmlns:a16="http://schemas.microsoft.com/office/drawing/2014/main" val="20004"/>
                    </a:ext>
                  </a:extLst>
                </a:gridCol>
                <a:gridCol w="2072450">
                  <a:extLst>
                    <a:ext uri="{9D8B030D-6E8A-4147-A177-3AD203B41FA5}">
                      <a16:colId xmlns:a16="http://schemas.microsoft.com/office/drawing/2014/main" val="20005"/>
                    </a:ext>
                  </a:extLst>
                </a:gridCol>
              </a:tblGrid>
              <a:tr h="370850">
                <a:tc>
                  <a:txBody>
                    <a:bodyPr/>
                    <a:lstStyle/>
                    <a:p>
                      <a:pPr marL="0" marR="0" lvl="0" indent="0" algn="l" rtl="0">
                        <a:spcBef>
                          <a:spcPts val="0"/>
                        </a:spcBef>
                        <a:spcAft>
                          <a:spcPts val="0"/>
                        </a:spcAft>
                        <a:buNone/>
                      </a:pPr>
                      <a:r>
                        <a:rPr lang="en-US" sz="2000"/>
                        <a:t>Service Type</a:t>
                      </a:r>
                      <a:endParaRPr/>
                    </a:p>
                  </a:txBody>
                  <a:tcPr marL="91450" marR="91450" marT="45725" marB="45725">
                    <a:solidFill>
                      <a:srgbClr val="35647E"/>
                    </a:solidFill>
                  </a:tcPr>
                </a:tc>
                <a:tc>
                  <a:txBody>
                    <a:bodyPr/>
                    <a:lstStyle/>
                    <a:p>
                      <a:pPr marL="0" marR="0" lvl="0" indent="0" algn="l" rtl="0">
                        <a:spcBef>
                          <a:spcPts val="0"/>
                        </a:spcBef>
                        <a:spcAft>
                          <a:spcPts val="0"/>
                        </a:spcAft>
                        <a:buNone/>
                      </a:pPr>
                      <a:r>
                        <a:rPr lang="en-US" sz="2000"/>
                        <a:t>Diagnosis Code</a:t>
                      </a:r>
                      <a:endParaRPr/>
                    </a:p>
                  </a:txBody>
                  <a:tcPr marL="91450" marR="91450" marT="45725" marB="45725">
                    <a:solidFill>
                      <a:srgbClr val="35647E"/>
                    </a:solidFill>
                  </a:tcPr>
                </a:tc>
                <a:tc>
                  <a:txBody>
                    <a:bodyPr/>
                    <a:lstStyle/>
                    <a:p>
                      <a:pPr marL="0" marR="0" lvl="0" indent="0" algn="l" rtl="0">
                        <a:spcBef>
                          <a:spcPts val="0"/>
                        </a:spcBef>
                        <a:spcAft>
                          <a:spcPts val="0"/>
                        </a:spcAft>
                        <a:buNone/>
                      </a:pPr>
                      <a:r>
                        <a:rPr lang="en-US" sz="2000"/>
                        <a:t>HCPCS* Code</a:t>
                      </a:r>
                      <a:endParaRPr/>
                    </a:p>
                  </a:txBody>
                  <a:tcPr marL="91450" marR="91450" marT="45725" marB="45725">
                    <a:solidFill>
                      <a:srgbClr val="35647E"/>
                    </a:solidFill>
                  </a:tcPr>
                </a:tc>
                <a:tc>
                  <a:txBody>
                    <a:bodyPr/>
                    <a:lstStyle/>
                    <a:p>
                      <a:pPr marL="0" marR="0" lvl="0" indent="0" algn="l" rtl="0">
                        <a:spcBef>
                          <a:spcPts val="0"/>
                        </a:spcBef>
                        <a:spcAft>
                          <a:spcPts val="0"/>
                        </a:spcAft>
                        <a:buNone/>
                      </a:pPr>
                      <a:r>
                        <a:rPr lang="en-US" sz="2000"/>
                        <a:t>Rate</a:t>
                      </a:r>
                      <a:endParaRPr/>
                    </a:p>
                  </a:txBody>
                  <a:tcPr marL="91450" marR="91450" marT="45725" marB="45725">
                    <a:solidFill>
                      <a:srgbClr val="35647E"/>
                    </a:solidFill>
                  </a:tcPr>
                </a:tc>
                <a:tc>
                  <a:txBody>
                    <a:bodyPr/>
                    <a:lstStyle/>
                    <a:p>
                      <a:pPr marL="0" marR="0" lvl="0" indent="0" algn="l" rtl="0">
                        <a:lnSpc>
                          <a:spcPct val="100000"/>
                        </a:lnSpc>
                        <a:spcBef>
                          <a:spcPts val="0"/>
                        </a:spcBef>
                        <a:spcAft>
                          <a:spcPts val="0"/>
                        </a:spcAft>
                        <a:buClr>
                          <a:schemeClr val="dk1"/>
                        </a:buClr>
                        <a:buSzPts val="2000"/>
                        <a:buFont typeface="Arial"/>
                        <a:buNone/>
                      </a:pPr>
                      <a:r>
                        <a:rPr lang="en-US" sz="2000"/>
                        <a:t>Max Units/$ per Pregnancy</a:t>
                      </a:r>
                      <a:endParaRPr/>
                    </a:p>
                  </a:txBody>
                  <a:tcPr marL="91450" marR="91450" marT="45725" marB="45725">
                    <a:solidFill>
                      <a:srgbClr val="35647E"/>
                    </a:solidFill>
                  </a:tcPr>
                </a:tc>
                <a:tc>
                  <a:txBody>
                    <a:bodyPr/>
                    <a:lstStyle/>
                    <a:p>
                      <a:pPr marL="0" marR="0" lvl="0" indent="0" algn="l" rtl="0">
                        <a:spcBef>
                          <a:spcPts val="0"/>
                        </a:spcBef>
                        <a:spcAft>
                          <a:spcPts val="0"/>
                        </a:spcAft>
                        <a:buNone/>
                      </a:pPr>
                      <a:r>
                        <a:rPr lang="en-US" sz="2000"/>
                        <a:t>Visit Structure Options</a:t>
                      </a:r>
                      <a:endParaRPr/>
                    </a:p>
                  </a:txBody>
                  <a:tcPr marL="91450" marR="91450" marT="45725" marB="45725">
                    <a:solidFill>
                      <a:srgbClr val="35647E"/>
                    </a:solidFill>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2000"/>
                        <a:t>Prenatal</a:t>
                      </a:r>
                      <a:endParaRPr/>
                    </a:p>
                  </a:txBody>
                  <a:tcPr marL="91450" marR="91450" marT="45725" marB="45725">
                    <a:solidFill>
                      <a:srgbClr val="AEC1CB"/>
                    </a:solidFill>
                  </a:tcPr>
                </a:tc>
                <a:tc>
                  <a:txBody>
                    <a:bodyPr/>
                    <a:lstStyle/>
                    <a:p>
                      <a:pPr marL="0" marR="0" lvl="0" indent="0" algn="l" rtl="0">
                        <a:spcBef>
                          <a:spcPts val="0"/>
                        </a:spcBef>
                        <a:spcAft>
                          <a:spcPts val="0"/>
                        </a:spcAft>
                        <a:buNone/>
                      </a:pPr>
                      <a:r>
                        <a:rPr lang="en-US" sz="2000"/>
                        <a:t>Z33.1</a:t>
                      </a:r>
                      <a:endParaRPr/>
                    </a:p>
                  </a:txBody>
                  <a:tcPr marL="91450" marR="91450" marT="45725" marB="45725">
                    <a:solidFill>
                      <a:srgbClr val="AEC1CB"/>
                    </a:solidFill>
                  </a:tcPr>
                </a:tc>
                <a:tc>
                  <a:txBody>
                    <a:bodyPr/>
                    <a:lstStyle/>
                    <a:p>
                      <a:pPr marL="0" marR="0" lvl="0" indent="0" algn="l" rtl="0">
                        <a:spcBef>
                          <a:spcPts val="0"/>
                        </a:spcBef>
                        <a:spcAft>
                          <a:spcPts val="0"/>
                        </a:spcAft>
                        <a:buNone/>
                      </a:pPr>
                      <a:r>
                        <a:rPr lang="en-US" sz="2000"/>
                        <a:t>T1032</a:t>
                      </a:r>
                      <a:endParaRPr/>
                    </a:p>
                  </a:txBody>
                  <a:tcPr marL="91450" marR="91450" marT="45725" marB="45725">
                    <a:solidFill>
                      <a:srgbClr val="AEC1CB"/>
                    </a:solidFill>
                  </a:tcPr>
                </a:tc>
                <a:tc>
                  <a:txBody>
                    <a:bodyPr/>
                    <a:lstStyle/>
                    <a:p>
                      <a:pPr marL="0" marR="0" lvl="0" indent="0" algn="l" rtl="0">
                        <a:spcBef>
                          <a:spcPts val="0"/>
                        </a:spcBef>
                        <a:spcAft>
                          <a:spcPts val="0"/>
                        </a:spcAft>
                        <a:buNone/>
                      </a:pPr>
                      <a:r>
                        <a:rPr lang="en-US" sz="2000"/>
                        <a:t>$25</a:t>
                      </a:r>
                      <a:endParaRPr/>
                    </a:p>
                  </a:txBody>
                  <a:tcPr marL="91450" marR="91450" marT="45725" marB="45725">
                    <a:solidFill>
                      <a:srgbClr val="AEC1CB"/>
                    </a:solidFill>
                  </a:tcPr>
                </a:tc>
                <a:tc>
                  <a:txBody>
                    <a:bodyPr/>
                    <a:lstStyle/>
                    <a:p>
                      <a:pPr marL="0" marR="0" lvl="0" indent="0" algn="l" rtl="0">
                        <a:spcBef>
                          <a:spcPts val="0"/>
                        </a:spcBef>
                        <a:spcAft>
                          <a:spcPts val="0"/>
                        </a:spcAft>
                        <a:buNone/>
                      </a:pPr>
                      <a:r>
                        <a:rPr lang="en-US" sz="2000"/>
                        <a:t>12 units/$300</a:t>
                      </a:r>
                      <a:endParaRPr/>
                    </a:p>
                  </a:txBody>
                  <a:tcPr marL="91450" marR="91450" marT="45725" marB="45725">
                    <a:solidFill>
                      <a:srgbClr val="AEC1CB"/>
                    </a:solidFill>
                  </a:tcPr>
                </a:tc>
                <a:tc>
                  <a:txBody>
                    <a:bodyPr/>
                    <a:lstStyle/>
                    <a:p>
                      <a:pPr marL="0" marR="0" lvl="0" indent="0" algn="l" rtl="0">
                        <a:spcBef>
                          <a:spcPts val="0"/>
                        </a:spcBef>
                        <a:spcAft>
                          <a:spcPts val="0"/>
                        </a:spcAft>
                        <a:buNone/>
                      </a:pPr>
                      <a:r>
                        <a:rPr lang="en-US" sz="2000"/>
                        <a:t>15-minute increments</a:t>
                      </a:r>
                      <a:endParaRPr/>
                    </a:p>
                  </a:txBody>
                  <a:tcPr marL="91450" marR="91450" marT="45725" marB="45725">
                    <a:solidFill>
                      <a:srgbClr val="AEC1CB"/>
                    </a:solidFill>
                  </a:tcPr>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2000"/>
                        <a:t>Postpartum</a:t>
                      </a:r>
                      <a:endParaRPr/>
                    </a:p>
                  </a:txBody>
                  <a:tcPr marL="91450" marR="91450" marT="45725" marB="45725">
                    <a:solidFill>
                      <a:srgbClr val="C2D1D8"/>
                    </a:solidFill>
                  </a:tcPr>
                </a:tc>
                <a:tc>
                  <a:txBody>
                    <a:bodyPr/>
                    <a:lstStyle/>
                    <a:p>
                      <a:pPr marL="0" marR="0" lvl="0" indent="0" algn="l" rtl="0">
                        <a:spcBef>
                          <a:spcPts val="0"/>
                        </a:spcBef>
                        <a:spcAft>
                          <a:spcPts val="0"/>
                        </a:spcAft>
                        <a:buNone/>
                      </a:pPr>
                      <a:r>
                        <a:rPr lang="en-US" sz="2000"/>
                        <a:t>Z39.2</a:t>
                      </a:r>
                      <a:endParaRPr/>
                    </a:p>
                  </a:txBody>
                  <a:tcPr marL="91450" marR="91450" marT="45725" marB="45725">
                    <a:solidFill>
                      <a:srgbClr val="C2D1D8"/>
                    </a:solidFill>
                  </a:tcPr>
                </a:tc>
                <a:tc>
                  <a:txBody>
                    <a:bodyPr/>
                    <a:lstStyle/>
                    <a:p>
                      <a:pPr marL="0" marR="0" lvl="0" indent="0" algn="l" rtl="0">
                        <a:spcBef>
                          <a:spcPts val="0"/>
                        </a:spcBef>
                        <a:spcAft>
                          <a:spcPts val="0"/>
                        </a:spcAft>
                        <a:buNone/>
                      </a:pPr>
                      <a:r>
                        <a:rPr lang="en-US" sz="2000"/>
                        <a:t>T1032</a:t>
                      </a:r>
                      <a:endParaRPr/>
                    </a:p>
                  </a:txBody>
                  <a:tcPr marL="91450" marR="91450" marT="45725" marB="45725">
                    <a:solidFill>
                      <a:srgbClr val="C2D1D8"/>
                    </a:solidFill>
                  </a:tcPr>
                </a:tc>
                <a:tc>
                  <a:txBody>
                    <a:bodyPr/>
                    <a:lstStyle/>
                    <a:p>
                      <a:pPr marL="0" marR="0" lvl="0" indent="0" algn="l" rtl="0">
                        <a:spcBef>
                          <a:spcPts val="0"/>
                        </a:spcBef>
                        <a:spcAft>
                          <a:spcPts val="0"/>
                        </a:spcAft>
                        <a:buNone/>
                      </a:pPr>
                      <a:r>
                        <a:rPr lang="en-US" sz="2000"/>
                        <a:t>$25</a:t>
                      </a:r>
                      <a:endParaRPr/>
                    </a:p>
                  </a:txBody>
                  <a:tcPr marL="91450" marR="91450" marT="45725" marB="45725">
                    <a:solidFill>
                      <a:srgbClr val="C2D1D8"/>
                    </a:solidFill>
                  </a:tcPr>
                </a:tc>
                <a:tc>
                  <a:txBody>
                    <a:bodyPr/>
                    <a:lstStyle/>
                    <a:p>
                      <a:pPr marL="0" marR="0" lvl="0" indent="0" algn="l" rtl="0">
                        <a:lnSpc>
                          <a:spcPct val="100000"/>
                        </a:lnSpc>
                        <a:spcBef>
                          <a:spcPts val="0"/>
                        </a:spcBef>
                        <a:spcAft>
                          <a:spcPts val="0"/>
                        </a:spcAft>
                        <a:buClr>
                          <a:schemeClr val="dk1"/>
                        </a:buClr>
                        <a:buSzPts val="2000"/>
                        <a:buFont typeface="Arial"/>
                        <a:buNone/>
                      </a:pPr>
                      <a:r>
                        <a:rPr lang="en-US" sz="2000"/>
                        <a:t>12 units/$300</a:t>
                      </a:r>
                      <a:endParaRPr/>
                    </a:p>
                  </a:txBody>
                  <a:tcPr marL="91450" marR="91450" marT="45725" marB="45725">
                    <a:solidFill>
                      <a:srgbClr val="C2D1D8"/>
                    </a:solidFill>
                  </a:tcPr>
                </a:tc>
                <a:tc>
                  <a:txBody>
                    <a:bodyPr/>
                    <a:lstStyle/>
                    <a:p>
                      <a:pPr marL="0" marR="0" lvl="0" indent="0" algn="l" rtl="0">
                        <a:spcBef>
                          <a:spcPts val="0"/>
                        </a:spcBef>
                        <a:spcAft>
                          <a:spcPts val="0"/>
                        </a:spcAft>
                        <a:buNone/>
                      </a:pPr>
                      <a:r>
                        <a:rPr lang="en-US" sz="2000"/>
                        <a:t>15-minute increments</a:t>
                      </a:r>
                      <a:endParaRPr/>
                    </a:p>
                  </a:txBody>
                  <a:tcPr marL="91450" marR="91450" marT="45725" marB="45725">
                    <a:solidFill>
                      <a:srgbClr val="C2D1D8"/>
                    </a:solidFill>
                  </a:tcPr>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2000"/>
                        <a:t>Labor &amp; Delivery</a:t>
                      </a:r>
                      <a:endParaRPr/>
                    </a:p>
                  </a:txBody>
                  <a:tcPr marL="91450" marR="91450" marT="45725" marB="45725">
                    <a:solidFill>
                      <a:srgbClr val="AEC1CB"/>
                    </a:solidFill>
                  </a:tcPr>
                </a:tc>
                <a:tc>
                  <a:txBody>
                    <a:bodyPr/>
                    <a:lstStyle/>
                    <a:p>
                      <a:pPr marL="0" marR="0" lvl="0" indent="0" algn="l" rtl="0">
                        <a:spcBef>
                          <a:spcPts val="0"/>
                        </a:spcBef>
                        <a:spcAft>
                          <a:spcPts val="0"/>
                        </a:spcAft>
                        <a:buNone/>
                      </a:pPr>
                      <a:r>
                        <a:rPr lang="en-US" sz="2000"/>
                        <a:t>Z33.1</a:t>
                      </a:r>
                      <a:endParaRPr/>
                    </a:p>
                  </a:txBody>
                  <a:tcPr marL="91450" marR="91450" marT="45725" marB="45725">
                    <a:solidFill>
                      <a:srgbClr val="AEC1CB"/>
                    </a:solidFill>
                  </a:tcPr>
                </a:tc>
                <a:tc>
                  <a:txBody>
                    <a:bodyPr/>
                    <a:lstStyle/>
                    <a:p>
                      <a:pPr marL="0" marR="0" lvl="0" indent="0" algn="l" rtl="0">
                        <a:spcBef>
                          <a:spcPts val="0"/>
                        </a:spcBef>
                        <a:spcAft>
                          <a:spcPts val="0"/>
                        </a:spcAft>
                        <a:buNone/>
                      </a:pPr>
                      <a:r>
                        <a:rPr lang="en-US" sz="2000"/>
                        <a:t>T1033</a:t>
                      </a:r>
                      <a:endParaRPr/>
                    </a:p>
                  </a:txBody>
                  <a:tcPr marL="91450" marR="91450" marT="45725" marB="45725">
                    <a:solidFill>
                      <a:srgbClr val="AEC1CB"/>
                    </a:solidFill>
                  </a:tcPr>
                </a:tc>
                <a:tc>
                  <a:txBody>
                    <a:bodyPr/>
                    <a:lstStyle/>
                    <a:p>
                      <a:pPr marL="0" marR="0" lvl="0" indent="0" algn="l" rtl="0">
                        <a:spcBef>
                          <a:spcPts val="0"/>
                        </a:spcBef>
                        <a:spcAft>
                          <a:spcPts val="0"/>
                        </a:spcAft>
                        <a:buNone/>
                      </a:pPr>
                      <a:r>
                        <a:rPr lang="en-US" sz="2000"/>
                        <a:t>$900</a:t>
                      </a:r>
                      <a:endParaRPr/>
                    </a:p>
                  </a:txBody>
                  <a:tcPr marL="91450" marR="91450" marT="45725" marB="45725">
                    <a:solidFill>
                      <a:srgbClr val="AEC1CB"/>
                    </a:solidFill>
                  </a:tcPr>
                </a:tc>
                <a:tc>
                  <a:txBody>
                    <a:bodyPr/>
                    <a:lstStyle/>
                    <a:p>
                      <a:pPr marL="0" marR="0" lvl="0" indent="0" algn="l" rtl="0">
                        <a:spcBef>
                          <a:spcPts val="0"/>
                        </a:spcBef>
                        <a:spcAft>
                          <a:spcPts val="0"/>
                        </a:spcAft>
                        <a:buNone/>
                      </a:pPr>
                      <a:r>
                        <a:rPr lang="en-US" sz="2000"/>
                        <a:t>1 unit/$900</a:t>
                      </a:r>
                      <a:endParaRPr/>
                    </a:p>
                  </a:txBody>
                  <a:tcPr marL="91450" marR="91450" marT="45725" marB="45725">
                    <a:solidFill>
                      <a:srgbClr val="AEC1CB"/>
                    </a:solidFill>
                  </a:tcPr>
                </a:tc>
                <a:tc>
                  <a:txBody>
                    <a:bodyPr/>
                    <a:lstStyle/>
                    <a:p>
                      <a:pPr marL="0" marR="0" lvl="0" indent="0" algn="l" rtl="0">
                        <a:spcBef>
                          <a:spcPts val="0"/>
                        </a:spcBef>
                        <a:spcAft>
                          <a:spcPts val="0"/>
                        </a:spcAft>
                        <a:buNone/>
                      </a:pPr>
                      <a:r>
                        <a:rPr lang="en-US" sz="2000"/>
                        <a:t>1 service</a:t>
                      </a:r>
                      <a:endParaRPr/>
                    </a:p>
                  </a:txBody>
                  <a:tcPr marL="91450" marR="91450" marT="45725" marB="45725">
                    <a:solidFill>
                      <a:srgbClr val="AEC1CB"/>
                    </a:solidFill>
                  </a:tcPr>
                </a:tc>
                <a:extLst>
                  <a:ext uri="{0D108BD9-81ED-4DB2-BD59-A6C34878D82A}">
                    <a16:rowId xmlns:a16="http://schemas.microsoft.com/office/drawing/2014/main" val="10003"/>
                  </a:ext>
                </a:extLst>
              </a:tr>
            </a:tbl>
          </a:graphicData>
        </a:graphic>
      </p:graphicFrame>
      <p:sp>
        <p:nvSpPr>
          <p:cNvPr id="1231" name="Google Shape;1231;p77"/>
          <p:cNvSpPr txBox="1"/>
          <p:nvPr/>
        </p:nvSpPr>
        <p:spPr>
          <a:xfrm>
            <a:off x="460743" y="267277"/>
            <a:ext cx="7981974"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Billing Overview</a:t>
            </a:r>
            <a:endParaRPr>
              <a:latin typeface="Aptos" panose="020B0004020202020204" pitchFamily="34" charset="0"/>
            </a:endParaRPr>
          </a:p>
        </p:txBody>
      </p:sp>
      <p:sp>
        <p:nvSpPr>
          <p:cNvPr id="1232" name="Google Shape;1232;p77"/>
          <p:cNvSpPr txBox="1"/>
          <p:nvPr/>
        </p:nvSpPr>
        <p:spPr>
          <a:xfrm>
            <a:off x="460743" y="5241932"/>
            <a:ext cx="841712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ptos" panose="020B0004020202020204" pitchFamily="34" charset="0"/>
                <a:sym typeface="Arial"/>
              </a:rPr>
              <a:t>* Healthcare Common Procedure Coding System (HCPCS) </a:t>
            </a:r>
            <a:endParaRPr>
              <a:latin typeface="Aptos" panose="020B0004020202020204" pitchFamily="34" charset="0"/>
            </a:endParaRPr>
          </a:p>
        </p:txBody>
      </p:sp>
      <p:sp>
        <p:nvSpPr>
          <p:cNvPr id="1233" name="Google Shape;1233;p7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77</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5918"/>
    </mc:Choice>
    <mc:Fallback xmlns="">
      <p:transition spd="slow" advTm="2591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30"/>
                                        </p:tgtEl>
                                        <p:attrNameLst>
                                          <p:attrName>style.visibility</p:attrName>
                                        </p:attrNameLst>
                                      </p:cBhvr>
                                      <p:to>
                                        <p:strVal val="visible"/>
                                      </p:to>
                                    </p:set>
                                    <p:animEffect transition="in" filter="fade">
                                      <p:cBhvr>
                                        <p:cTn id="7" dur="1000"/>
                                        <p:tgtEl>
                                          <p:spTgt spid="1230"/>
                                        </p:tgtEl>
                                      </p:cBhvr>
                                    </p:animEffect>
                                  </p:childTnLst>
                                </p:cTn>
                              </p:par>
                              <p:par>
                                <p:cTn id="8" presetID="10" presetClass="entr" presetSubtype="0" fill="hold" nodeType="withEffect">
                                  <p:stCondLst>
                                    <p:cond delay="0"/>
                                  </p:stCondLst>
                                  <p:childTnLst>
                                    <p:set>
                                      <p:cBhvr>
                                        <p:cTn id="9" dur="1" fill="hold">
                                          <p:stCondLst>
                                            <p:cond delay="0"/>
                                          </p:stCondLst>
                                        </p:cTn>
                                        <p:tgtEl>
                                          <p:spTgt spid="1232"/>
                                        </p:tgtEl>
                                        <p:attrNameLst>
                                          <p:attrName>style.visibility</p:attrName>
                                        </p:attrNameLst>
                                      </p:cBhvr>
                                      <p:to>
                                        <p:strVal val="visible"/>
                                      </p:to>
                                    </p:set>
                                    <p:animEffect transition="in" filter="fade">
                                      <p:cBhvr>
                                        <p:cTn id="10" dur="1000"/>
                                        <p:tgtEl>
                                          <p:spTgt spid="1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238"/>
        <p:cNvGrpSpPr/>
        <p:nvPr/>
      </p:nvGrpSpPr>
      <p:grpSpPr>
        <a:xfrm>
          <a:off x="0" y="0"/>
          <a:ext cx="0" cy="0"/>
          <a:chOff x="0" y="0"/>
          <a:chExt cx="0" cy="0"/>
        </a:xfrm>
      </p:grpSpPr>
      <p:sp>
        <p:nvSpPr>
          <p:cNvPr id="1239" name="Google Shape;1239;p78"/>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Required to submit a successful claim:</a:t>
            </a:r>
            <a:endParaRPr>
              <a:latin typeface="Aptos" panose="020B0004020202020204" pitchFamily="34" charset="0"/>
            </a:endParaRPr>
          </a:p>
        </p:txBody>
      </p:sp>
      <p:sp>
        <p:nvSpPr>
          <p:cNvPr id="1240" name="Google Shape;1240;p78"/>
          <p:cNvSpPr txBox="1"/>
          <p:nvPr/>
        </p:nvSpPr>
        <p:spPr>
          <a:xfrm>
            <a:off x="657059" y="2337585"/>
            <a:ext cx="8943042" cy="830997"/>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400"/>
              <a:buFont typeface="Arial"/>
              <a:buChar char="•"/>
            </a:pPr>
            <a:r>
              <a:rPr lang="en-US" sz="2400" b="1">
                <a:solidFill>
                  <a:schemeClr val="dk1"/>
                </a:solidFill>
                <a:latin typeface="Aptos" panose="020B0004020202020204" pitchFamily="34" charset="0"/>
                <a:sym typeface="Arial"/>
              </a:rPr>
              <a:t>Medicaid Provider ID</a:t>
            </a:r>
            <a:endParaRPr>
              <a:latin typeface="Aptos" panose="020B0004020202020204" pitchFamily="34" charset="0"/>
            </a:endParaRPr>
          </a:p>
          <a:p>
            <a:pPr marL="0" marR="0" lvl="0" indent="0" algn="l" rtl="0">
              <a:spcBef>
                <a:spcPts val="0"/>
              </a:spcBef>
              <a:spcAft>
                <a:spcPts val="0"/>
              </a:spcAft>
              <a:buNone/>
            </a:pPr>
            <a:endParaRPr sz="2400">
              <a:solidFill>
                <a:schemeClr val="dk1"/>
              </a:solidFill>
              <a:latin typeface="Aptos" panose="020B0004020202020204" pitchFamily="34" charset="0"/>
              <a:sym typeface="Arial"/>
            </a:endParaRPr>
          </a:p>
        </p:txBody>
      </p:sp>
      <p:sp>
        <p:nvSpPr>
          <p:cNvPr id="1241" name="Google Shape;1241;p78"/>
          <p:cNvSpPr/>
          <p:nvPr/>
        </p:nvSpPr>
        <p:spPr>
          <a:xfrm>
            <a:off x="5124468" y="2339355"/>
            <a:ext cx="6406757" cy="36476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Provided to you once you enroll in Health First Colorado</a:t>
            </a:r>
            <a:endParaRPr>
              <a:latin typeface="Aptos" panose="020B0004020202020204" pitchFamily="34" charset="0"/>
            </a:endParaRPr>
          </a:p>
        </p:txBody>
      </p:sp>
      <p:sp>
        <p:nvSpPr>
          <p:cNvPr id="1242" name="Google Shape;1242;p7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78</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2806"/>
    </mc:Choice>
    <mc:Fallback xmlns="">
      <p:transition spd="slow" advTm="1280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40">
                                            <p:txEl>
                                              <p:pRg st="0" end="0"/>
                                            </p:txEl>
                                          </p:spTgt>
                                        </p:tgtEl>
                                        <p:attrNameLst>
                                          <p:attrName>style.visibility</p:attrName>
                                        </p:attrNameLst>
                                      </p:cBhvr>
                                      <p:to>
                                        <p:strVal val="visible"/>
                                      </p:to>
                                    </p:set>
                                    <p:animEffect transition="in" filter="fade">
                                      <p:cBhvr>
                                        <p:cTn id="7" dur="500"/>
                                        <p:tgtEl>
                                          <p:spTgt spid="124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40">
                                            <p:txEl>
                                              <p:pRg st="1" end="1"/>
                                            </p:txEl>
                                          </p:spTgt>
                                        </p:tgtEl>
                                        <p:attrNameLst>
                                          <p:attrName>style.visibility</p:attrName>
                                        </p:attrNameLst>
                                      </p:cBhvr>
                                      <p:to>
                                        <p:strVal val="visible"/>
                                      </p:to>
                                    </p:set>
                                    <p:animEffect transition="in" filter="fade">
                                      <p:cBhvr>
                                        <p:cTn id="12" dur="500"/>
                                        <p:tgtEl>
                                          <p:spTgt spid="1240">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1241"/>
                                        </p:tgtEl>
                                        <p:attrNameLst>
                                          <p:attrName>style.visibility</p:attrName>
                                        </p:attrNameLst>
                                      </p:cBhvr>
                                      <p:to>
                                        <p:strVal val="visible"/>
                                      </p:to>
                                    </p:set>
                                    <p:animEffect transition="in" filter="fade">
                                      <p:cBhvr>
                                        <p:cTn id="15" dur="1000"/>
                                        <p:tgtEl>
                                          <p:spTgt spid="12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247"/>
        <p:cNvGrpSpPr/>
        <p:nvPr/>
      </p:nvGrpSpPr>
      <p:grpSpPr>
        <a:xfrm>
          <a:off x="0" y="0"/>
          <a:ext cx="0" cy="0"/>
          <a:chOff x="0" y="0"/>
          <a:chExt cx="0" cy="0"/>
        </a:xfrm>
      </p:grpSpPr>
      <p:sp>
        <p:nvSpPr>
          <p:cNvPr id="1248" name="Google Shape;1248;p79"/>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Required to submit a successful claim:</a:t>
            </a:r>
            <a:endParaRPr>
              <a:latin typeface="Aptos" panose="020B0004020202020204" pitchFamily="34" charset="0"/>
            </a:endParaRPr>
          </a:p>
        </p:txBody>
      </p:sp>
      <p:sp>
        <p:nvSpPr>
          <p:cNvPr id="1249" name="Google Shape;1249;p79"/>
          <p:cNvSpPr txBox="1"/>
          <p:nvPr/>
        </p:nvSpPr>
        <p:spPr>
          <a:xfrm>
            <a:off x="657059" y="2337585"/>
            <a:ext cx="8943042" cy="830997"/>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Medicaid Provider ID</a:t>
            </a:r>
            <a:endParaRPr>
              <a:latin typeface="Aptos" panose="020B0004020202020204" pitchFamily="34" charset="0"/>
            </a:endParaRPr>
          </a:p>
          <a:p>
            <a:pPr marL="285750" marR="0" lvl="0" indent="-285750" algn="l" rtl="0">
              <a:spcBef>
                <a:spcPts val="0"/>
              </a:spcBef>
              <a:spcAft>
                <a:spcPts val="0"/>
              </a:spcAft>
              <a:buClr>
                <a:schemeClr val="dk1"/>
              </a:buClr>
              <a:buSzPts val="2400"/>
              <a:buFont typeface="Arial"/>
              <a:buChar char="•"/>
            </a:pPr>
            <a:r>
              <a:rPr lang="en-US" sz="2400" b="1">
                <a:solidFill>
                  <a:schemeClr val="dk1"/>
                </a:solidFill>
                <a:latin typeface="Aptos" panose="020B0004020202020204" pitchFamily="34" charset="0"/>
                <a:sym typeface="Arial"/>
              </a:rPr>
              <a:t>Provider (Doula) NPI Number</a:t>
            </a:r>
            <a:endParaRPr>
              <a:latin typeface="Aptos" panose="020B0004020202020204" pitchFamily="34" charset="0"/>
            </a:endParaRPr>
          </a:p>
        </p:txBody>
      </p:sp>
      <p:sp>
        <p:nvSpPr>
          <p:cNvPr id="1250" name="Google Shape;1250;p79"/>
          <p:cNvSpPr/>
          <p:nvPr/>
        </p:nvSpPr>
        <p:spPr>
          <a:xfrm>
            <a:off x="5085055" y="2712434"/>
            <a:ext cx="5132378"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See “Preparing Your Business” for more info</a:t>
            </a:r>
            <a:endParaRPr>
              <a:latin typeface="Aptos" panose="020B0004020202020204" pitchFamily="34" charset="0"/>
            </a:endParaRPr>
          </a:p>
        </p:txBody>
      </p:sp>
      <p:sp>
        <p:nvSpPr>
          <p:cNvPr id="1251" name="Google Shape;1251;p7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79</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14745"/>
    </mc:Choice>
    <mc:Fallback xmlns="">
      <p:transition spd="slow" advTm="147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50"/>
                                        </p:tgtEl>
                                        <p:attrNameLst>
                                          <p:attrName>style.visibility</p:attrName>
                                        </p:attrNameLst>
                                      </p:cBhvr>
                                      <p:to>
                                        <p:strVal val="visible"/>
                                      </p:to>
                                    </p:set>
                                    <p:animEffect transition="in" filter="fade">
                                      <p:cBhvr>
                                        <p:cTn id="7" dur="1000"/>
                                        <p:tgtEl>
                                          <p:spTgt spid="12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69"/>
        <p:cNvGrpSpPr/>
        <p:nvPr/>
      </p:nvGrpSpPr>
      <p:grpSpPr>
        <a:xfrm>
          <a:off x="0" y="0"/>
          <a:ext cx="0" cy="0"/>
          <a:chOff x="0" y="0"/>
          <a:chExt cx="0" cy="0"/>
        </a:xfrm>
      </p:grpSpPr>
      <p:sp>
        <p:nvSpPr>
          <p:cNvPr id="170" name="Google Shape;170;p8"/>
          <p:cNvSpPr txBox="1">
            <a:spLocks noGrp="1"/>
          </p:cNvSpPr>
          <p:nvPr>
            <p:ph type="title"/>
          </p:nvPr>
        </p:nvSpPr>
        <p:spPr>
          <a:xfrm>
            <a:off x="397955" y="993135"/>
            <a:ext cx="3085320" cy="45440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The Doula Benefit Offers Flexibility</a:t>
            </a:r>
            <a:endParaRPr/>
          </a:p>
        </p:txBody>
      </p:sp>
      <p:sp>
        <p:nvSpPr>
          <p:cNvPr id="171" name="Google Shape;171;p8"/>
          <p:cNvSpPr/>
          <p:nvPr/>
        </p:nvSpPr>
        <p:spPr>
          <a:xfrm>
            <a:off x="3807912" y="342052"/>
            <a:ext cx="7986133" cy="699345"/>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000000"/>
                </a:solidFill>
                <a:latin typeface="Aptos" panose="020B0004020202020204" pitchFamily="34" charset="0"/>
                <a:sym typeface="Arial"/>
              </a:rPr>
              <a:t>Even distribution across prenatal and postpartum care</a:t>
            </a:r>
            <a:endParaRPr sz="2400" b="0" i="0" u="none" strike="noStrike" cap="none">
              <a:solidFill>
                <a:srgbClr val="000000"/>
              </a:solidFill>
              <a:latin typeface="Aptos" panose="020B0004020202020204" pitchFamily="34" charset="0"/>
              <a:sym typeface="Arial"/>
            </a:endParaRPr>
          </a:p>
        </p:txBody>
      </p:sp>
      <p:sp>
        <p:nvSpPr>
          <p:cNvPr id="172" name="Google Shape;172;p8"/>
          <p:cNvSpPr/>
          <p:nvPr/>
        </p:nvSpPr>
        <p:spPr>
          <a:xfrm>
            <a:off x="3807912" y="1124392"/>
            <a:ext cx="2606040" cy="699345"/>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ptos" panose="020B0004020202020204" pitchFamily="34" charset="0"/>
                <a:sym typeface="Arial"/>
              </a:rPr>
              <a:t>Three 60-minute visits</a:t>
            </a:r>
            <a:endParaRPr>
              <a:latin typeface="Aptos" panose="020B0004020202020204" pitchFamily="34" charset="0"/>
            </a:endParaRPr>
          </a:p>
        </p:txBody>
      </p:sp>
      <p:sp>
        <p:nvSpPr>
          <p:cNvPr id="173" name="Google Shape;173;p8"/>
          <p:cNvSpPr/>
          <p:nvPr/>
        </p:nvSpPr>
        <p:spPr>
          <a:xfrm>
            <a:off x="6497958" y="1138777"/>
            <a:ext cx="2606040" cy="699345"/>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ptos" panose="020B0004020202020204" pitchFamily="34" charset="0"/>
                <a:sym typeface="Arial"/>
              </a:rPr>
              <a:t>Labor and delivery</a:t>
            </a:r>
            <a:endParaRPr sz="2000" b="0" i="0" u="none" strike="noStrike" cap="none">
              <a:solidFill>
                <a:srgbClr val="000000"/>
              </a:solidFill>
              <a:latin typeface="Aptos" panose="020B0004020202020204" pitchFamily="34" charset="0"/>
              <a:sym typeface="Arial"/>
            </a:endParaRPr>
          </a:p>
        </p:txBody>
      </p:sp>
      <p:sp>
        <p:nvSpPr>
          <p:cNvPr id="174" name="Google Shape;174;p8"/>
          <p:cNvSpPr/>
          <p:nvPr/>
        </p:nvSpPr>
        <p:spPr>
          <a:xfrm>
            <a:off x="9188004" y="1138778"/>
            <a:ext cx="2606040" cy="699345"/>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sym typeface="Arial"/>
              </a:rPr>
              <a:t>Three 60-minute visits</a:t>
            </a:r>
            <a:endParaRPr>
              <a:latin typeface="Aptos" panose="020B0004020202020204" pitchFamily="34" charset="0"/>
            </a:endParaRPr>
          </a:p>
        </p:txBody>
      </p:sp>
      <p:sp>
        <p:nvSpPr>
          <p:cNvPr id="175" name="Google Shape;175;p8"/>
          <p:cNvSpPr/>
          <p:nvPr/>
        </p:nvSpPr>
        <p:spPr>
          <a:xfrm>
            <a:off x="3807912" y="2551855"/>
            <a:ext cx="7986132" cy="699345"/>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000000"/>
                </a:solidFill>
                <a:latin typeface="Aptos" panose="020B0004020202020204" pitchFamily="34" charset="0"/>
                <a:sym typeface="Arial"/>
              </a:rPr>
              <a:t>Higher frequency of postpartum visits</a:t>
            </a:r>
            <a:endParaRPr sz="2400" b="0" i="0" u="none" strike="noStrike" cap="none">
              <a:solidFill>
                <a:srgbClr val="000000"/>
              </a:solidFill>
              <a:latin typeface="Aptos" panose="020B0004020202020204" pitchFamily="34" charset="0"/>
              <a:sym typeface="Arial"/>
            </a:endParaRPr>
          </a:p>
        </p:txBody>
      </p:sp>
      <p:sp>
        <p:nvSpPr>
          <p:cNvPr id="176" name="Google Shape;176;p8"/>
          <p:cNvSpPr/>
          <p:nvPr/>
        </p:nvSpPr>
        <p:spPr>
          <a:xfrm>
            <a:off x="3807912" y="3334195"/>
            <a:ext cx="2606040" cy="699345"/>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ptos" panose="020B0004020202020204" pitchFamily="34" charset="0"/>
                <a:sym typeface="Arial"/>
              </a:rPr>
              <a:t>Two 90-minute visits</a:t>
            </a:r>
            <a:endParaRPr>
              <a:latin typeface="Aptos" panose="020B0004020202020204" pitchFamily="34" charset="0"/>
            </a:endParaRPr>
          </a:p>
        </p:txBody>
      </p:sp>
      <p:sp>
        <p:nvSpPr>
          <p:cNvPr id="177" name="Google Shape;177;p8"/>
          <p:cNvSpPr/>
          <p:nvPr/>
        </p:nvSpPr>
        <p:spPr>
          <a:xfrm>
            <a:off x="6497958" y="3334195"/>
            <a:ext cx="2606040" cy="699345"/>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ptos" panose="020B0004020202020204" pitchFamily="34" charset="0"/>
                <a:sym typeface="Arial"/>
              </a:rPr>
              <a:t>Labor and delivery</a:t>
            </a:r>
            <a:endParaRPr sz="2000" b="0" i="0" u="none" strike="noStrike" cap="none">
              <a:solidFill>
                <a:srgbClr val="000000"/>
              </a:solidFill>
              <a:latin typeface="Aptos" panose="020B0004020202020204" pitchFamily="34" charset="0"/>
              <a:sym typeface="Arial"/>
            </a:endParaRPr>
          </a:p>
        </p:txBody>
      </p:sp>
      <p:sp>
        <p:nvSpPr>
          <p:cNvPr id="178" name="Google Shape;178;p8"/>
          <p:cNvSpPr/>
          <p:nvPr/>
        </p:nvSpPr>
        <p:spPr>
          <a:xfrm>
            <a:off x="9188003" y="3334195"/>
            <a:ext cx="2606040" cy="699345"/>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sym typeface="Arial"/>
              </a:rPr>
              <a:t>Six 30-minute visits</a:t>
            </a:r>
            <a:endParaRPr>
              <a:latin typeface="Aptos" panose="020B0004020202020204" pitchFamily="34" charset="0"/>
            </a:endParaRPr>
          </a:p>
        </p:txBody>
      </p:sp>
      <p:sp>
        <p:nvSpPr>
          <p:cNvPr id="179" name="Google Shape;179;p8"/>
          <p:cNvSpPr/>
          <p:nvPr/>
        </p:nvSpPr>
        <p:spPr>
          <a:xfrm>
            <a:off x="3807912" y="4761658"/>
            <a:ext cx="7986132" cy="699345"/>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000000"/>
                </a:solidFill>
                <a:latin typeface="Aptos" panose="020B0004020202020204" pitchFamily="34" charset="0"/>
                <a:sym typeface="Arial"/>
              </a:rPr>
              <a:t>Late enrollment</a:t>
            </a:r>
            <a:endParaRPr sz="2400" b="0" i="0" u="none" strike="noStrike" cap="none">
              <a:solidFill>
                <a:srgbClr val="000000"/>
              </a:solidFill>
              <a:latin typeface="Aptos" panose="020B0004020202020204" pitchFamily="34" charset="0"/>
              <a:sym typeface="Arial"/>
            </a:endParaRPr>
          </a:p>
        </p:txBody>
      </p:sp>
      <p:sp>
        <p:nvSpPr>
          <p:cNvPr id="180" name="Google Shape;180;p8"/>
          <p:cNvSpPr/>
          <p:nvPr/>
        </p:nvSpPr>
        <p:spPr>
          <a:xfrm>
            <a:off x="9130822" y="5543998"/>
            <a:ext cx="2606040" cy="699345"/>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sym typeface="Arial"/>
              </a:rPr>
              <a:t>Six 30-minute visits</a:t>
            </a:r>
            <a:endParaRPr>
              <a:latin typeface="Aptos" panose="020B0004020202020204" pitchFamily="34" charset="0"/>
            </a:endParaRPr>
          </a:p>
        </p:txBody>
      </p:sp>
      <p:sp>
        <p:nvSpPr>
          <p:cNvPr id="181" name="Google Shape;181;p8"/>
          <p:cNvSpPr/>
          <p:nvPr/>
        </p:nvSpPr>
        <p:spPr>
          <a:xfrm>
            <a:off x="9130822" y="6326338"/>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82" name="Google Shape;182;p8"/>
          <p:cNvSpPr/>
          <p:nvPr/>
        </p:nvSpPr>
        <p:spPr>
          <a:xfrm>
            <a:off x="10045222" y="6326338"/>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83" name="Google Shape;183;p8"/>
          <p:cNvSpPr/>
          <p:nvPr/>
        </p:nvSpPr>
        <p:spPr>
          <a:xfrm>
            <a:off x="10959622" y="6326338"/>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84" name="Google Shape;184;p8"/>
          <p:cNvSpPr/>
          <p:nvPr/>
        </p:nvSpPr>
        <p:spPr>
          <a:xfrm>
            <a:off x="9588022" y="6326338"/>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85" name="Google Shape;185;p8"/>
          <p:cNvSpPr/>
          <p:nvPr/>
        </p:nvSpPr>
        <p:spPr>
          <a:xfrm>
            <a:off x="10502422" y="6326338"/>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86" name="Google Shape;186;p8"/>
          <p:cNvSpPr/>
          <p:nvPr/>
        </p:nvSpPr>
        <p:spPr>
          <a:xfrm>
            <a:off x="11416822" y="6326338"/>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87" name="Google Shape;187;p8"/>
          <p:cNvSpPr/>
          <p:nvPr/>
        </p:nvSpPr>
        <p:spPr>
          <a:xfrm>
            <a:off x="9188003" y="4116535"/>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88" name="Google Shape;188;p8"/>
          <p:cNvSpPr/>
          <p:nvPr/>
        </p:nvSpPr>
        <p:spPr>
          <a:xfrm>
            <a:off x="10102403" y="4116535"/>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89" name="Google Shape;189;p8"/>
          <p:cNvSpPr/>
          <p:nvPr/>
        </p:nvSpPr>
        <p:spPr>
          <a:xfrm>
            <a:off x="11016803" y="4116535"/>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90" name="Google Shape;190;p8"/>
          <p:cNvSpPr/>
          <p:nvPr/>
        </p:nvSpPr>
        <p:spPr>
          <a:xfrm>
            <a:off x="9645203" y="4116535"/>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91" name="Google Shape;191;p8"/>
          <p:cNvSpPr/>
          <p:nvPr/>
        </p:nvSpPr>
        <p:spPr>
          <a:xfrm>
            <a:off x="10559603" y="4116535"/>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92" name="Google Shape;192;p8"/>
          <p:cNvSpPr/>
          <p:nvPr/>
        </p:nvSpPr>
        <p:spPr>
          <a:xfrm>
            <a:off x="11474003" y="4116535"/>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93" name="Google Shape;193;p8"/>
          <p:cNvSpPr/>
          <p:nvPr/>
        </p:nvSpPr>
        <p:spPr>
          <a:xfrm>
            <a:off x="3824756" y="4116535"/>
            <a:ext cx="12344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94" name="Google Shape;194;p8"/>
          <p:cNvSpPr/>
          <p:nvPr/>
        </p:nvSpPr>
        <p:spPr>
          <a:xfrm>
            <a:off x="5179512" y="4117965"/>
            <a:ext cx="12344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95" name="Google Shape;195;p8"/>
          <p:cNvSpPr/>
          <p:nvPr/>
        </p:nvSpPr>
        <p:spPr>
          <a:xfrm>
            <a:off x="4722312" y="1911678"/>
            <a:ext cx="7772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96" name="Google Shape;196;p8"/>
          <p:cNvSpPr/>
          <p:nvPr/>
        </p:nvSpPr>
        <p:spPr>
          <a:xfrm>
            <a:off x="3807912" y="1911678"/>
            <a:ext cx="7772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97" name="Google Shape;197;p8"/>
          <p:cNvSpPr/>
          <p:nvPr/>
        </p:nvSpPr>
        <p:spPr>
          <a:xfrm>
            <a:off x="5636712" y="1911678"/>
            <a:ext cx="7772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98" name="Google Shape;198;p8"/>
          <p:cNvSpPr/>
          <p:nvPr/>
        </p:nvSpPr>
        <p:spPr>
          <a:xfrm>
            <a:off x="10102403" y="1911892"/>
            <a:ext cx="7772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99" name="Google Shape;199;p8"/>
          <p:cNvSpPr/>
          <p:nvPr/>
        </p:nvSpPr>
        <p:spPr>
          <a:xfrm>
            <a:off x="9188003" y="1911892"/>
            <a:ext cx="7772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200" name="Google Shape;200;p8"/>
          <p:cNvSpPr/>
          <p:nvPr/>
        </p:nvSpPr>
        <p:spPr>
          <a:xfrm>
            <a:off x="11016803" y="1911892"/>
            <a:ext cx="7772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201" name="Google Shape;201;p8"/>
          <p:cNvSpPr/>
          <p:nvPr/>
        </p:nvSpPr>
        <p:spPr>
          <a:xfrm>
            <a:off x="6497957" y="1911678"/>
            <a:ext cx="2606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202" name="Google Shape;202;p8"/>
          <p:cNvSpPr/>
          <p:nvPr/>
        </p:nvSpPr>
        <p:spPr>
          <a:xfrm>
            <a:off x="6497957" y="4116535"/>
            <a:ext cx="2606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203" name="Google Shape;203;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8714"/>
    </mc:Choice>
    <mc:Fallback xmlns="">
      <p:transition spd="slow" advTm="2871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1"/>
                                        </p:tgtEl>
                                        <p:attrNameLst>
                                          <p:attrName>style.visibility</p:attrName>
                                        </p:attrNameLst>
                                      </p:cBhvr>
                                      <p:to>
                                        <p:strVal val="visible"/>
                                      </p:to>
                                    </p:set>
                                    <p:animEffect transition="in" filter="fade">
                                      <p:cBhvr>
                                        <p:cTn id="7" dur="500"/>
                                        <p:tgtEl>
                                          <p:spTgt spid="17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2"/>
                                        </p:tgtEl>
                                        <p:attrNameLst>
                                          <p:attrName>style.visibility</p:attrName>
                                        </p:attrNameLst>
                                      </p:cBhvr>
                                      <p:to>
                                        <p:strVal val="visible"/>
                                      </p:to>
                                    </p:set>
                                    <p:animEffect transition="in" filter="fade">
                                      <p:cBhvr>
                                        <p:cTn id="12" dur="1000"/>
                                        <p:tgtEl>
                                          <p:spTgt spid="172"/>
                                        </p:tgtEl>
                                      </p:cBhvr>
                                    </p:animEffect>
                                  </p:childTnLst>
                                </p:cTn>
                              </p:par>
                              <p:par>
                                <p:cTn id="13" presetID="10" presetClass="entr" presetSubtype="0" fill="hold" nodeType="withEffect">
                                  <p:stCondLst>
                                    <p:cond delay="0"/>
                                  </p:stCondLst>
                                  <p:childTnLst>
                                    <p:set>
                                      <p:cBhvr>
                                        <p:cTn id="14" dur="1" fill="hold">
                                          <p:stCondLst>
                                            <p:cond delay="0"/>
                                          </p:stCondLst>
                                        </p:cTn>
                                        <p:tgtEl>
                                          <p:spTgt spid="196"/>
                                        </p:tgtEl>
                                        <p:attrNameLst>
                                          <p:attrName>style.visibility</p:attrName>
                                        </p:attrNameLst>
                                      </p:cBhvr>
                                      <p:to>
                                        <p:strVal val="visible"/>
                                      </p:to>
                                    </p:set>
                                    <p:animEffect transition="in" filter="fade">
                                      <p:cBhvr>
                                        <p:cTn id="15" dur="1000"/>
                                        <p:tgtEl>
                                          <p:spTgt spid="196"/>
                                        </p:tgtEl>
                                      </p:cBhvr>
                                    </p:animEffect>
                                  </p:childTnLst>
                                </p:cTn>
                              </p:par>
                              <p:par>
                                <p:cTn id="16" presetID="10" presetClass="entr" presetSubtype="0" fill="hold" nodeType="withEffect">
                                  <p:stCondLst>
                                    <p:cond delay="0"/>
                                  </p:stCondLst>
                                  <p:childTnLst>
                                    <p:set>
                                      <p:cBhvr>
                                        <p:cTn id="17" dur="1" fill="hold">
                                          <p:stCondLst>
                                            <p:cond delay="0"/>
                                          </p:stCondLst>
                                        </p:cTn>
                                        <p:tgtEl>
                                          <p:spTgt spid="195"/>
                                        </p:tgtEl>
                                        <p:attrNameLst>
                                          <p:attrName>style.visibility</p:attrName>
                                        </p:attrNameLst>
                                      </p:cBhvr>
                                      <p:to>
                                        <p:strVal val="visible"/>
                                      </p:to>
                                    </p:set>
                                    <p:animEffect transition="in" filter="fade">
                                      <p:cBhvr>
                                        <p:cTn id="18" dur="1000"/>
                                        <p:tgtEl>
                                          <p:spTgt spid="195"/>
                                        </p:tgtEl>
                                      </p:cBhvr>
                                    </p:animEffect>
                                  </p:childTnLst>
                                </p:cTn>
                              </p:par>
                              <p:par>
                                <p:cTn id="19" presetID="10" presetClass="entr" presetSubtype="0" fill="hold" nodeType="withEffect">
                                  <p:stCondLst>
                                    <p:cond delay="0"/>
                                  </p:stCondLst>
                                  <p:childTnLst>
                                    <p:set>
                                      <p:cBhvr>
                                        <p:cTn id="20" dur="1" fill="hold">
                                          <p:stCondLst>
                                            <p:cond delay="0"/>
                                          </p:stCondLst>
                                        </p:cTn>
                                        <p:tgtEl>
                                          <p:spTgt spid="197"/>
                                        </p:tgtEl>
                                        <p:attrNameLst>
                                          <p:attrName>style.visibility</p:attrName>
                                        </p:attrNameLst>
                                      </p:cBhvr>
                                      <p:to>
                                        <p:strVal val="visible"/>
                                      </p:to>
                                    </p:set>
                                    <p:animEffect transition="in" filter="fade">
                                      <p:cBhvr>
                                        <p:cTn id="21" dur="1000"/>
                                        <p:tgtEl>
                                          <p:spTgt spid="197"/>
                                        </p:tgtEl>
                                      </p:cBhvr>
                                    </p:animEffect>
                                  </p:childTnLst>
                                </p:cTn>
                              </p:par>
                              <p:par>
                                <p:cTn id="22" presetID="10" presetClass="entr" presetSubtype="0" fill="hold" nodeType="withEffect">
                                  <p:stCondLst>
                                    <p:cond delay="0"/>
                                  </p:stCondLst>
                                  <p:childTnLst>
                                    <p:set>
                                      <p:cBhvr>
                                        <p:cTn id="23" dur="1" fill="hold">
                                          <p:stCondLst>
                                            <p:cond delay="0"/>
                                          </p:stCondLst>
                                        </p:cTn>
                                        <p:tgtEl>
                                          <p:spTgt spid="173"/>
                                        </p:tgtEl>
                                        <p:attrNameLst>
                                          <p:attrName>style.visibility</p:attrName>
                                        </p:attrNameLst>
                                      </p:cBhvr>
                                      <p:to>
                                        <p:strVal val="visible"/>
                                      </p:to>
                                    </p:set>
                                    <p:animEffect transition="in" filter="fade">
                                      <p:cBhvr>
                                        <p:cTn id="24" dur="1000"/>
                                        <p:tgtEl>
                                          <p:spTgt spid="173"/>
                                        </p:tgtEl>
                                      </p:cBhvr>
                                    </p:animEffect>
                                  </p:childTnLst>
                                </p:cTn>
                              </p:par>
                              <p:par>
                                <p:cTn id="25" presetID="10" presetClass="entr" presetSubtype="0" fill="hold" nodeType="withEffect">
                                  <p:stCondLst>
                                    <p:cond delay="0"/>
                                  </p:stCondLst>
                                  <p:childTnLst>
                                    <p:set>
                                      <p:cBhvr>
                                        <p:cTn id="26" dur="1" fill="hold">
                                          <p:stCondLst>
                                            <p:cond delay="0"/>
                                          </p:stCondLst>
                                        </p:cTn>
                                        <p:tgtEl>
                                          <p:spTgt spid="174"/>
                                        </p:tgtEl>
                                        <p:attrNameLst>
                                          <p:attrName>style.visibility</p:attrName>
                                        </p:attrNameLst>
                                      </p:cBhvr>
                                      <p:to>
                                        <p:strVal val="visible"/>
                                      </p:to>
                                    </p:set>
                                    <p:animEffect transition="in" filter="fade">
                                      <p:cBhvr>
                                        <p:cTn id="27" dur="1000"/>
                                        <p:tgtEl>
                                          <p:spTgt spid="174"/>
                                        </p:tgtEl>
                                      </p:cBhvr>
                                    </p:animEffect>
                                  </p:childTnLst>
                                </p:cTn>
                              </p:par>
                              <p:par>
                                <p:cTn id="28" presetID="10" presetClass="entr" presetSubtype="0" fill="hold" nodeType="withEffect">
                                  <p:stCondLst>
                                    <p:cond delay="0"/>
                                  </p:stCondLst>
                                  <p:childTnLst>
                                    <p:set>
                                      <p:cBhvr>
                                        <p:cTn id="29" dur="1" fill="hold">
                                          <p:stCondLst>
                                            <p:cond delay="0"/>
                                          </p:stCondLst>
                                        </p:cTn>
                                        <p:tgtEl>
                                          <p:spTgt spid="200"/>
                                        </p:tgtEl>
                                        <p:attrNameLst>
                                          <p:attrName>style.visibility</p:attrName>
                                        </p:attrNameLst>
                                      </p:cBhvr>
                                      <p:to>
                                        <p:strVal val="visible"/>
                                      </p:to>
                                    </p:set>
                                    <p:animEffect transition="in" filter="fade">
                                      <p:cBhvr>
                                        <p:cTn id="30" dur="1000"/>
                                        <p:tgtEl>
                                          <p:spTgt spid="200"/>
                                        </p:tgtEl>
                                      </p:cBhvr>
                                    </p:animEffect>
                                  </p:childTnLst>
                                </p:cTn>
                              </p:par>
                              <p:par>
                                <p:cTn id="31" presetID="10" presetClass="entr" presetSubtype="0" fill="hold" nodeType="withEffect">
                                  <p:stCondLst>
                                    <p:cond delay="0"/>
                                  </p:stCondLst>
                                  <p:childTnLst>
                                    <p:set>
                                      <p:cBhvr>
                                        <p:cTn id="32" dur="1" fill="hold">
                                          <p:stCondLst>
                                            <p:cond delay="0"/>
                                          </p:stCondLst>
                                        </p:cTn>
                                        <p:tgtEl>
                                          <p:spTgt spid="198"/>
                                        </p:tgtEl>
                                        <p:attrNameLst>
                                          <p:attrName>style.visibility</p:attrName>
                                        </p:attrNameLst>
                                      </p:cBhvr>
                                      <p:to>
                                        <p:strVal val="visible"/>
                                      </p:to>
                                    </p:set>
                                    <p:animEffect transition="in" filter="fade">
                                      <p:cBhvr>
                                        <p:cTn id="33" dur="1000"/>
                                        <p:tgtEl>
                                          <p:spTgt spid="198"/>
                                        </p:tgtEl>
                                      </p:cBhvr>
                                    </p:animEffect>
                                  </p:childTnLst>
                                </p:cTn>
                              </p:par>
                              <p:par>
                                <p:cTn id="34" presetID="10" presetClass="entr" presetSubtype="0" fill="hold" nodeType="withEffect">
                                  <p:stCondLst>
                                    <p:cond delay="0"/>
                                  </p:stCondLst>
                                  <p:childTnLst>
                                    <p:set>
                                      <p:cBhvr>
                                        <p:cTn id="35" dur="1" fill="hold">
                                          <p:stCondLst>
                                            <p:cond delay="0"/>
                                          </p:stCondLst>
                                        </p:cTn>
                                        <p:tgtEl>
                                          <p:spTgt spid="199"/>
                                        </p:tgtEl>
                                        <p:attrNameLst>
                                          <p:attrName>style.visibility</p:attrName>
                                        </p:attrNameLst>
                                      </p:cBhvr>
                                      <p:to>
                                        <p:strVal val="visible"/>
                                      </p:to>
                                    </p:set>
                                    <p:animEffect transition="in" filter="fade">
                                      <p:cBhvr>
                                        <p:cTn id="36" dur="1000"/>
                                        <p:tgtEl>
                                          <p:spTgt spid="199"/>
                                        </p:tgtEl>
                                      </p:cBhvr>
                                    </p:animEffect>
                                  </p:childTnLst>
                                </p:cTn>
                              </p:par>
                              <p:par>
                                <p:cTn id="37" presetID="10" presetClass="entr" presetSubtype="0" fill="hold" nodeType="withEffect">
                                  <p:stCondLst>
                                    <p:cond delay="0"/>
                                  </p:stCondLst>
                                  <p:childTnLst>
                                    <p:set>
                                      <p:cBhvr>
                                        <p:cTn id="38" dur="1" fill="hold">
                                          <p:stCondLst>
                                            <p:cond delay="0"/>
                                          </p:stCondLst>
                                        </p:cTn>
                                        <p:tgtEl>
                                          <p:spTgt spid="201"/>
                                        </p:tgtEl>
                                        <p:attrNameLst>
                                          <p:attrName>style.visibility</p:attrName>
                                        </p:attrNameLst>
                                      </p:cBhvr>
                                      <p:to>
                                        <p:strVal val="visible"/>
                                      </p:to>
                                    </p:set>
                                    <p:animEffect transition="in" filter="fade">
                                      <p:cBhvr>
                                        <p:cTn id="39" dur="1000"/>
                                        <p:tgtEl>
                                          <p:spTgt spid="201"/>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75"/>
                                        </p:tgtEl>
                                        <p:attrNameLst>
                                          <p:attrName>style.visibility</p:attrName>
                                        </p:attrNameLst>
                                      </p:cBhvr>
                                      <p:to>
                                        <p:strVal val="visible"/>
                                      </p:to>
                                    </p:set>
                                    <p:animEffect transition="in" filter="fade">
                                      <p:cBhvr>
                                        <p:cTn id="44" dur="500"/>
                                        <p:tgtEl>
                                          <p:spTgt spid="175"/>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76"/>
                                        </p:tgtEl>
                                        <p:attrNameLst>
                                          <p:attrName>style.visibility</p:attrName>
                                        </p:attrNameLst>
                                      </p:cBhvr>
                                      <p:to>
                                        <p:strVal val="visible"/>
                                      </p:to>
                                    </p:set>
                                    <p:animEffect transition="in" filter="fade">
                                      <p:cBhvr>
                                        <p:cTn id="49" dur="1000"/>
                                        <p:tgtEl>
                                          <p:spTgt spid="176"/>
                                        </p:tgtEl>
                                      </p:cBhvr>
                                    </p:animEffect>
                                  </p:childTnLst>
                                </p:cTn>
                              </p:par>
                              <p:par>
                                <p:cTn id="50" presetID="10" presetClass="entr" presetSubtype="0" fill="hold" nodeType="withEffect">
                                  <p:stCondLst>
                                    <p:cond delay="0"/>
                                  </p:stCondLst>
                                  <p:childTnLst>
                                    <p:set>
                                      <p:cBhvr>
                                        <p:cTn id="51" dur="1" fill="hold">
                                          <p:stCondLst>
                                            <p:cond delay="0"/>
                                          </p:stCondLst>
                                        </p:cTn>
                                        <p:tgtEl>
                                          <p:spTgt spid="177"/>
                                        </p:tgtEl>
                                        <p:attrNameLst>
                                          <p:attrName>style.visibility</p:attrName>
                                        </p:attrNameLst>
                                      </p:cBhvr>
                                      <p:to>
                                        <p:strVal val="visible"/>
                                      </p:to>
                                    </p:set>
                                    <p:animEffect transition="in" filter="fade">
                                      <p:cBhvr>
                                        <p:cTn id="52" dur="1000"/>
                                        <p:tgtEl>
                                          <p:spTgt spid="177"/>
                                        </p:tgtEl>
                                      </p:cBhvr>
                                    </p:animEffect>
                                  </p:childTnLst>
                                </p:cTn>
                              </p:par>
                              <p:par>
                                <p:cTn id="53" presetID="10" presetClass="entr" presetSubtype="0" fill="hold" nodeType="withEffect">
                                  <p:stCondLst>
                                    <p:cond delay="0"/>
                                  </p:stCondLst>
                                  <p:childTnLst>
                                    <p:set>
                                      <p:cBhvr>
                                        <p:cTn id="54" dur="1" fill="hold">
                                          <p:stCondLst>
                                            <p:cond delay="0"/>
                                          </p:stCondLst>
                                        </p:cTn>
                                        <p:tgtEl>
                                          <p:spTgt spid="178"/>
                                        </p:tgtEl>
                                        <p:attrNameLst>
                                          <p:attrName>style.visibility</p:attrName>
                                        </p:attrNameLst>
                                      </p:cBhvr>
                                      <p:to>
                                        <p:strVal val="visible"/>
                                      </p:to>
                                    </p:set>
                                    <p:animEffect transition="in" filter="fade">
                                      <p:cBhvr>
                                        <p:cTn id="55" dur="1000"/>
                                        <p:tgtEl>
                                          <p:spTgt spid="178"/>
                                        </p:tgtEl>
                                      </p:cBhvr>
                                    </p:animEffect>
                                  </p:childTnLst>
                                </p:cTn>
                              </p:par>
                              <p:par>
                                <p:cTn id="56" presetID="10" presetClass="entr" presetSubtype="0" fill="hold" nodeType="withEffect">
                                  <p:stCondLst>
                                    <p:cond delay="0"/>
                                  </p:stCondLst>
                                  <p:childTnLst>
                                    <p:set>
                                      <p:cBhvr>
                                        <p:cTn id="57" dur="1" fill="hold">
                                          <p:stCondLst>
                                            <p:cond delay="0"/>
                                          </p:stCondLst>
                                        </p:cTn>
                                        <p:tgtEl>
                                          <p:spTgt spid="193"/>
                                        </p:tgtEl>
                                        <p:attrNameLst>
                                          <p:attrName>style.visibility</p:attrName>
                                        </p:attrNameLst>
                                      </p:cBhvr>
                                      <p:to>
                                        <p:strVal val="visible"/>
                                      </p:to>
                                    </p:set>
                                    <p:animEffect transition="in" filter="fade">
                                      <p:cBhvr>
                                        <p:cTn id="58" dur="1000"/>
                                        <p:tgtEl>
                                          <p:spTgt spid="193"/>
                                        </p:tgtEl>
                                      </p:cBhvr>
                                    </p:animEffect>
                                  </p:childTnLst>
                                </p:cTn>
                              </p:par>
                              <p:par>
                                <p:cTn id="59" presetID="10" presetClass="entr" presetSubtype="0" fill="hold" nodeType="withEffect">
                                  <p:stCondLst>
                                    <p:cond delay="0"/>
                                  </p:stCondLst>
                                  <p:childTnLst>
                                    <p:set>
                                      <p:cBhvr>
                                        <p:cTn id="60" dur="1" fill="hold">
                                          <p:stCondLst>
                                            <p:cond delay="0"/>
                                          </p:stCondLst>
                                        </p:cTn>
                                        <p:tgtEl>
                                          <p:spTgt spid="194"/>
                                        </p:tgtEl>
                                        <p:attrNameLst>
                                          <p:attrName>style.visibility</p:attrName>
                                        </p:attrNameLst>
                                      </p:cBhvr>
                                      <p:to>
                                        <p:strVal val="visible"/>
                                      </p:to>
                                    </p:set>
                                    <p:animEffect transition="in" filter="fade">
                                      <p:cBhvr>
                                        <p:cTn id="61" dur="1000"/>
                                        <p:tgtEl>
                                          <p:spTgt spid="194"/>
                                        </p:tgtEl>
                                      </p:cBhvr>
                                    </p:animEffect>
                                  </p:childTnLst>
                                </p:cTn>
                              </p:par>
                              <p:par>
                                <p:cTn id="62" presetID="10" presetClass="entr" presetSubtype="0" fill="hold" nodeType="withEffect">
                                  <p:stCondLst>
                                    <p:cond delay="0"/>
                                  </p:stCondLst>
                                  <p:childTnLst>
                                    <p:set>
                                      <p:cBhvr>
                                        <p:cTn id="63" dur="1" fill="hold">
                                          <p:stCondLst>
                                            <p:cond delay="0"/>
                                          </p:stCondLst>
                                        </p:cTn>
                                        <p:tgtEl>
                                          <p:spTgt spid="202"/>
                                        </p:tgtEl>
                                        <p:attrNameLst>
                                          <p:attrName>style.visibility</p:attrName>
                                        </p:attrNameLst>
                                      </p:cBhvr>
                                      <p:to>
                                        <p:strVal val="visible"/>
                                      </p:to>
                                    </p:set>
                                    <p:animEffect transition="in" filter="fade">
                                      <p:cBhvr>
                                        <p:cTn id="64" dur="1000"/>
                                        <p:tgtEl>
                                          <p:spTgt spid="202"/>
                                        </p:tgtEl>
                                      </p:cBhvr>
                                    </p:animEffect>
                                  </p:childTnLst>
                                </p:cTn>
                              </p:par>
                              <p:par>
                                <p:cTn id="65" presetID="10" presetClass="entr" presetSubtype="0" fill="hold" nodeType="withEffect">
                                  <p:stCondLst>
                                    <p:cond delay="0"/>
                                  </p:stCondLst>
                                  <p:childTnLst>
                                    <p:set>
                                      <p:cBhvr>
                                        <p:cTn id="66" dur="1" fill="hold">
                                          <p:stCondLst>
                                            <p:cond delay="0"/>
                                          </p:stCondLst>
                                        </p:cTn>
                                        <p:tgtEl>
                                          <p:spTgt spid="187"/>
                                        </p:tgtEl>
                                        <p:attrNameLst>
                                          <p:attrName>style.visibility</p:attrName>
                                        </p:attrNameLst>
                                      </p:cBhvr>
                                      <p:to>
                                        <p:strVal val="visible"/>
                                      </p:to>
                                    </p:set>
                                    <p:animEffect transition="in" filter="fade">
                                      <p:cBhvr>
                                        <p:cTn id="67" dur="1000"/>
                                        <p:tgtEl>
                                          <p:spTgt spid="187"/>
                                        </p:tgtEl>
                                      </p:cBhvr>
                                    </p:animEffect>
                                  </p:childTnLst>
                                </p:cTn>
                              </p:par>
                              <p:par>
                                <p:cTn id="68" presetID="10" presetClass="entr" presetSubtype="0" fill="hold" nodeType="withEffect">
                                  <p:stCondLst>
                                    <p:cond delay="0"/>
                                  </p:stCondLst>
                                  <p:childTnLst>
                                    <p:set>
                                      <p:cBhvr>
                                        <p:cTn id="69" dur="1" fill="hold">
                                          <p:stCondLst>
                                            <p:cond delay="0"/>
                                          </p:stCondLst>
                                        </p:cTn>
                                        <p:tgtEl>
                                          <p:spTgt spid="190"/>
                                        </p:tgtEl>
                                        <p:attrNameLst>
                                          <p:attrName>style.visibility</p:attrName>
                                        </p:attrNameLst>
                                      </p:cBhvr>
                                      <p:to>
                                        <p:strVal val="visible"/>
                                      </p:to>
                                    </p:set>
                                    <p:animEffect transition="in" filter="fade">
                                      <p:cBhvr>
                                        <p:cTn id="70" dur="1000"/>
                                        <p:tgtEl>
                                          <p:spTgt spid="190"/>
                                        </p:tgtEl>
                                      </p:cBhvr>
                                    </p:animEffect>
                                  </p:childTnLst>
                                </p:cTn>
                              </p:par>
                              <p:par>
                                <p:cTn id="71" presetID="10" presetClass="entr" presetSubtype="0" fill="hold" nodeType="withEffect">
                                  <p:stCondLst>
                                    <p:cond delay="0"/>
                                  </p:stCondLst>
                                  <p:childTnLst>
                                    <p:set>
                                      <p:cBhvr>
                                        <p:cTn id="72" dur="1" fill="hold">
                                          <p:stCondLst>
                                            <p:cond delay="0"/>
                                          </p:stCondLst>
                                        </p:cTn>
                                        <p:tgtEl>
                                          <p:spTgt spid="188"/>
                                        </p:tgtEl>
                                        <p:attrNameLst>
                                          <p:attrName>style.visibility</p:attrName>
                                        </p:attrNameLst>
                                      </p:cBhvr>
                                      <p:to>
                                        <p:strVal val="visible"/>
                                      </p:to>
                                    </p:set>
                                    <p:animEffect transition="in" filter="fade">
                                      <p:cBhvr>
                                        <p:cTn id="73" dur="1000"/>
                                        <p:tgtEl>
                                          <p:spTgt spid="188"/>
                                        </p:tgtEl>
                                      </p:cBhvr>
                                    </p:animEffect>
                                  </p:childTnLst>
                                </p:cTn>
                              </p:par>
                              <p:par>
                                <p:cTn id="74" presetID="10" presetClass="entr" presetSubtype="0" fill="hold" nodeType="withEffect">
                                  <p:stCondLst>
                                    <p:cond delay="0"/>
                                  </p:stCondLst>
                                  <p:childTnLst>
                                    <p:set>
                                      <p:cBhvr>
                                        <p:cTn id="75" dur="1" fill="hold">
                                          <p:stCondLst>
                                            <p:cond delay="0"/>
                                          </p:stCondLst>
                                        </p:cTn>
                                        <p:tgtEl>
                                          <p:spTgt spid="191"/>
                                        </p:tgtEl>
                                        <p:attrNameLst>
                                          <p:attrName>style.visibility</p:attrName>
                                        </p:attrNameLst>
                                      </p:cBhvr>
                                      <p:to>
                                        <p:strVal val="visible"/>
                                      </p:to>
                                    </p:set>
                                    <p:animEffect transition="in" filter="fade">
                                      <p:cBhvr>
                                        <p:cTn id="76" dur="1000"/>
                                        <p:tgtEl>
                                          <p:spTgt spid="191"/>
                                        </p:tgtEl>
                                      </p:cBhvr>
                                    </p:animEffect>
                                  </p:childTnLst>
                                </p:cTn>
                              </p:par>
                              <p:par>
                                <p:cTn id="77" presetID="10" presetClass="entr" presetSubtype="0" fill="hold" nodeType="withEffect">
                                  <p:stCondLst>
                                    <p:cond delay="0"/>
                                  </p:stCondLst>
                                  <p:childTnLst>
                                    <p:set>
                                      <p:cBhvr>
                                        <p:cTn id="78" dur="1" fill="hold">
                                          <p:stCondLst>
                                            <p:cond delay="0"/>
                                          </p:stCondLst>
                                        </p:cTn>
                                        <p:tgtEl>
                                          <p:spTgt spid="189"/>
                                        </p:tgtEl>
                                        <p:attrNameLst>
                                          <p:attrName>style.visibility</p:attrName>
                                        </p:attrNameLst>
                                      </p:cBhvr>
                                      <p:to>
                                        <p:strVal val="visible"/>
                                      </p:to>
                                    </p:set>
                                    <p:animEffect transition="in" filter="fade">
                                      <p:cBhvr>
                                        <p:cTn id="79" dur="1000"/>
                                        <p:tgtEl>
                                          <p:spTgt spid="189"/>
                                        </p:tgtEl>
                                      </p:cBhvr>
                                    </p:animEffect>
                                  </p:childTnLst>
                                </p:cTn>
                              </p:par>
                              <p:par>
                                <p:cTn id="80" presetID="10" presetClass="entr" presetSubtype="0" fill="hold" nodeType="withEffect">
                                  <p:stCondLst>
                                    <p:cond delay="0"/>
                                  </p:stCondLst>
                                  <p:childTnLst>
                                    <p:set>
                                      <p:cBhvr>
                                        <p:cTn id="81" dur="1" fill="hold">
                                          <p:stCondLst>
                                            <p:cond delay="0"/>
                                          </p:stCondLst>
                                        </p:cTn>
                                        <p:tgtEl>
                                          <p:spTgt spid="192"/>
                                        </p:tgtEl>
                                        <p:attrNameLst>
                                          <p:attrName>style.visibility</p:attrName>
                                        </p:attrNameLst>
                                      </p:cBhvr>
                                      <p:to>
                                        <p:strVal val="visible"/>
                                      </p:to>
                                    </p:set>
                                    <p:animEffect transition="in" filter="fade">
                                      <p:cBhvr>
                                        <p:cTn id="82" dur="1000"/>
                                        <p:tgtEl>
                                          <p:spTgt spid="192"/>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179"/>
                                        </p:tgtEl>
                                        <p:attrNameLst>
                                          <p:attrName>style.visibility</p:attrName>
                                        </p:attrNameLst>
                                      </p:cBhvr>
                                      <p:to>
                                        <p:strVal val="visible"/>
                                      </p:to>
                                    </p:set>
                                    <p:animEffect transition="in" filter="fade">
                                      <p:cBhvr>
                                        <p:cTn id="87" dur="500"/>
                                        <p:tgtEl>
                                          <p:spTgt spid="179"/>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180"/>
                                        </p:tgtEl>
                                        <p:attrNameLst>
                                          <p:attrName>style.visibility</p:attrName>
                                        </p:attrNameLst>
                                      </p:cBhvr>
                                      <p:to>
                                        <p:strVal val="visible"/>
                                      </p:to>
                                    </p:set>
                                    <p:animEffect transition="in" filter="fade">
                                      <p:cBhvr>
                                        <p:cTn id="92" dur="1000"/>
                                        <p:tgtEl>
                                          <p:spTgt spid="180"/>
                                        </p:tgtEl>
                                      </p:cBhvr>
                                    </p:animEffect>
                                  </p:childTnLst>
                                </p:cTn>
                              </p:par>
                              <p:par>
                                <p:cTn id="93" presetID="10" presetClass="entr" presetSubtype="0" fill="hold" nodeType="withEffect">
                                  <p:stCondLst>
                                    <p:cond delay="0"/>
                                  </p:stCondLst>
                                  <p:childTnLst>
                                    <p:set>
                                      <p:cBhvr>
                                        <p:cTn id="94" dur="1" fill="hold">
                                          <p:stCondLst>
                                            <p:cond delay="0"/>
                                          </p:stCondLst>
                                        </p:cTn>
                                        <p:tgtEl>
                                          <p:spTgt spid="181"/>
                                        </p:tgtEl>
                                        <p:attrNameLst>
                                          <p:attrName>style.visibility</p:attrName>
                                        </p:attrNameLst>
                                      </p:cBhvr>
                                      <p:to>
                                        <p:strVal val="visible"/>
                                      </p:to>
                                    </p:set>
                                    <p:animEffect transition="in" filter="fade">
                                      <p:cBhvr>
                                        <p:cTn id="95" dur="1000"/>
                                        <p:tgtEl>
                                          <p:spTgt spid="181"/>
                                        </p:tgtEl>
                                      </p:cBhvr>
                                    </p:animEffect>
                                  </p:childTnLst>
                                </p:cTn>
                              </p:par>
                              <p:par>
                                <p:cTn id="96" presetID="10" presetClass="entr" presetSubtype="0" fill="hold" nodeType="withEffect">
                                  <p:stCondLst>
                                    <p:cond delay="0"/>
                                  </p:stCondLst>
                                  <p:childTnLst>
                                    <p:set>
                                      <p:cBhvr>
                                        <p:cTn id="97" dur="1" fill="hold">
                                          <p:stCondLst>
                                            <p:cond delay="0"/>
                                          </p:stCondLst>
                                        </p:cTn>
                                        <p:tgtEl>
                                          <p:spTgt spid="184"/>
                                        </p:tgtEl>
                                        <p:attrNameLst>
                                          <p:attrName>style.visibility</p:attrName>
                                        </p:attrNameLst>
                                      </p:cBhvr>
                                      <p:to>
                                        <p:strVal val="visible"/>
                                      </p:to>
                                    </p:set>
                                    <p:animEffect transition="in" filter="fade">
                                      <p:cBhvr>
                                        <p:cTn id="98" dur="1000"/>
                                        <p:tgtEl>
                                          <p:spTgt spid="184"/>
                                        </p:tgtEl>
                                      </p:cBhvr>
                                    </p:animEffect>
                                  </p:childTnLst>
                                </p:cTn>
                              </p:par>
                              <p:par>
                                <p:cTn id="99" presetID="10" presetClass="entr" presetSubtype="0" fill="hold" nodeType="withEffect">
                                  <p:stCondLst>
                                    <p:cond delay="0"/>
                                  </p:stCondLst>
                                  <p:childTnLst>
                                    <p:set>
                                      <p:cBhvr>
                                        <p:cTn id="100" dur="1" fill="hold">
                                          <p:stCondLst>
                                            <p:cond delay="0"/>
                                          </p:stCondLst>
                                        </p:cTn>
                                        <p:tgtEl>
                                          <p:spTgt spid="182"/>
                                        </p:tgtEl>
                                        <p:attrNameLst>
                                          <p:attrName>style.visibility</p:attrName>
                                        </p:attrNameLst>
                                      </p:cBhvr>
                                      <p:to>
                                        <p:strVal val="visible"/>
                                      </p:to>
                                    </p:set>
                                    <p:animEffect transition="in" filter="fade">
                                      <p:cBhvr>
                                        <p:cTn id="101" dur="1000"/>
                                        <p:tgtEl>
                                          <p:spTgt spid="182"/>
                                        </p:tgtEl>
                                      </p:cBhvr>
                                    </p:animEffect>
                                  </p:childTnLst>
                                </p:cTn>
                              </p:par>
                              <p:par>
                                <p:cTn id="102" presetID="10" presetClass="entr" presetSubtype="0" fill="hold" nodeType="withEffect">
                                  <p:stCondLst>
                                    <p:cond delay="0"/>
                                  </p:stCondLst>
                                  <p:childTnLst>
                                    <p:set>
                                      <p:cBhvr>
                                        <p:cTn id="103" dur="1" fill="hold">
                                          <p:stCondLst>
                                            <p:cond delay="0"/>
                                          </p:stCondLst>
                                        </p:cTn>
                                        <p:tgtEl>
                                          <p:spTgt spid="185"/>
                                        </p:tgtEl>
                                        <p:attrNameLst>
                                          <p:attrName>style.visibility</p:attrName>
                                        </p:attrNameLst>
                                      </p:cBhvr>
                                      <p:to>
                                        <p:strVal val="visible"/>
                                      </p:to>
                                    </p:set>
                                    <p:animEffect transition="in" filter="fade">
                                      <p:cBhvr>
                                        <p:cTn id="104" dur="1000"/>
                                        <p:tgtEl>
                                          <p:spTgt spid="185"/>
                                        </p:tgtEl>
                                      </p:cBhvr>
                                    </p:animEffect>
                                  </p:childTnLst>
                                </p:cTn>
                              </p:par>
                              <p:par>
                                <p:cTn id="105" presetID="10" presetClass="entr" presetSubtype="0" fill="hold" nodeType="withEffect">
                                  <p:stCondLst>
                                    <p:cond delay="0"/>
                                  </p:stCondLst>
                                  <p:childTnLst>
                                    <p:set>
                                      <p:cBhvr>
                                        <p:cTn id="106" dur="1" fill="hold">
                                          <p:stCondLst>
                                            <p:cond delay="0"/>
                                          </p:stCondLst>
                                        </p:cTn>
                                        <p:tgtEl>
                                          <p:spTgt spid="183"/>
                                        </p:tgtEl>
                                        <p:attrNameLst>
                                          <p:attrName>style.visibility</p:attrName>
                                        </p:attrNameLst>
                                      </p:cBhvr>
                                      <p:to>
                                        <p:strVal val="visible"/>
                                      </p:to>
                                    </p:set>
                                    <p:animEffect transition="in" filter="fade">
                                      <p:cBhvr>
                                        <p:cTn id="107" dur="1000"/>
                                        <p:tgtEl>
                                          <p:spTgt spid="183"/>
                                        </p:tgtEl>
                                      </p:cBhvr>
                                    </p:animEffect>
                                  </p:childTnLst>
                                </p:cTn>
                              </p:par>
                              <p:par>
                                <p:cTn id="108" presetID="10" presetClass="entr" presetSubtype="0" fill="hold" nodeType="withEffect">
                                  <p:stCondLst>
                                    <p:cond delay="0"/>
                                  </p:stCondLst>
                                  <p:childTnLst>
                                    <p:set>
                                      <p:cBhvr>
                                        <p:cTn id="109" dur="1" fill="hold">
                                          <p:stCondLst>
                                            <p:cond delay="0"/>
                                          </p:stCondLst>
                                        </p:cTn>
                                        <p:tgtEl>
                                          <p:spTgt spid="186"/>
                                        </p:tgtEl>
                                        <p:attrNameLst>
                                          <p:attrName>style.visibility</p:attrName>
                                        </p:attrNameLst>
                                      </p:cBhvr>
                                      <p:to>
                                        <p:strVal val="visible"/>
                                      </p:to>
                                    </p:set>
                                    <p:animEffect transition="in" filter="fade">
                                      <p:cBhvr>
                                        <p:cTn id="110" dur="1000"/>
                                        <p:tgtEl>
                                          <p:spTgt spid="1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256"/>
        <p:cNvGrpSpPr/>
        <p:nvPr/>
      </p:nvGrpSpPr>
      <p:grpSpPr>
        <a:xfrm>
          <a:off x="0" y="0"/>
          <a:ext cx="0" cy="0"/>
          <a:chOff x="0" y="0"/>
          <a:chExt cx="0" cy="0"/>
        </a:xfrm>
      </p:grpSpPr>
      <p:sp>
        <p:nvSpPr>
          <p:cNvPr id="1257" name="Google Shape;1257;p80"/>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4000"/>
              <a:buFont typeface="Play"/>
              <a:buNone/>
            </a:pPr>
            <a:r>
              <a:rPr lang="en-US" sz="4000" b="0" i="0" u="none" strike="noStrike" cap="none">
                <a:solidFill>
                  <a:srgbClr val="000000"/>
                </a:solidFill>
                <a:latin typeface="Aptos Display" panose="020B0004020202020204" pitchFamily="34" charset="0"/>
                <a:ea typeface="Play"/>
                <a:cs typeface="Play"/>
                <a:sym typeface="Play"/>
              </a:rPr>
              <a:t>Required to submit a successful claim:</a:t>
            </a:r>
            <a:endParaRPr>
              <a:latin typeface="Aptos" panose="020B0004020202020204" pitchFamily="34" charset="0"/>
            </a:endParaRPr>
          </a:p>
        </p:txBody>
      </p:sp>
      <p:sp>
        <p:nvSpPr>
          <p:cNvPr id="1258" name="Google Shape;1258;p80"/>
          <p:cNvSpPr txBox="1"/>
          <p:nvPr/>
        </p:nvSpPr>
        <p:spPr>
          <a:xfrm>
            <a:off x="657059" y="2337585"/>
            <a:ext cx="8943042" cy="1200329"/>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BFBFBF"/>
              </a:buClr>
              <a:buSzPts val="2400"/>
              <a:buFont typeface="Arial"/>
              <a:buChar char="•"/>
            </a:pPr>
            <a:r>
              <a:rPr lang="en-US" sz="2400" b="0" i="0" u="none" strike="noStrike" cap="none">
                <a:solidFill>
                  <a:srgbClr val="BFBFBF"/>
                </a:solidFill>
                <a:latin typeface="Aptos" panose="020B0004020202020204" pitchFamily="34" charset="0"/>
                <a:sym typeface="Arial"/>
              </a:rPr>
              <a:t>Medicaid Provider ID</a:t>
            </a:r>
            <a:endParaRPr>
              <a:latin typeface="Aptos" panose="020B0004020202020204" pitchFamily="34" charset="0"/>
            </a:endParaRPr>
          </a:p>
          <a:p>
            <a:pPr marL="285750" marR="0" lvl="0" indent="-285750" algn="l" rtl="0">
              <a:lnSpc>
                <a:spcPct val="100000"/>
              </a:lnSpc>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(Doula) NPI Number</a:t>
            </a:r>
            <a:endParaRPr>
              <a:latin typeface="Aptos" panose="020B0004020202020204" pitchFamily="34" charset="0"/>
            </a:endParaRPr>
          </a:p>
          <a:p>
            <a:pPr marL="285750" marR="0" lvl="0" indent="-285750" algn="l" rtl="0">
              <a:lnSpc>
                <a:spcPct val="100000"/>
              </a:lnSpc>
              <a:spcBef>
                <a:spcPts val="0"/>
              </a:spcBef>
              <a:spcAft>
                <a:spcPts val="0"/>
              </a:spcAft>
              <a:buClr>
                <a:schemeClr val="dk1"/>
              </a:buClr>
              <a:buSzPts val="2400"/>
              <a:buFont typeface="Arial"/>
              <a:buChar char="•"/>
            </a:pPr>
            <a:r>
              <a:rPr lang="en-US" sz="2400" b="1">
                <a:solidFill>
                  <a:schemeClr val="dk1"/>
                </a:solidFill>
                <a:latin typeface="Aptos" panose="020B0004020202020204" pitchFamily="34" charset="0"/>
                <a:sym typeface="Arial"/>
              </a:rPr>
              <a:t>Provider (Referring Clinician) NPI Number</a:t>
            </a:r>
            <a:endParaRPr>
              <a:latin typeface="Aptos" panose="020B0004020202020204" pitchFamily="34" charset="0"/>
            </a:endParaRPr>
          </a:p>
        </p:txBody>
      </p:sp>
      <p:sp>
        <p:nvSpPr>
          <p:cNvPr id="1259" name="Google Shape;1259;p80"/>
          <p:cNvSpPr/>
          <p:nvPr/>
        </p:nvSpPr>
        <p:spPr>
          <a:xfrm>
            <a:off x="6833887" y="2712951"/>
            <a:ext cx="5132378" cy="131978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0" i="0" u="none" strike="noStrike" cap="none">
                <a:solidFill>
                  <a:srgbClr val="000000"/>
                </a:solidFill>
                <a:latin typeface="Aptos" panose="020B0004020202020204" pitchFamily="34" charset="0"/>
                <a:sym typeface="Arial"/>
              </a:rPr>
              <a:t>See “</a:t>
            </a:r>
            <a:r>
              <a:rPr lang="en-US" sz="2000">
                <a:solidFill>
                  <a:srgbClr val="000000"/>
                </a:solidFill>
                <a:latin typeface="Aptos" panose="020B0004020202020204" pitchFamily="34" charset="0"/>
                <a:sym typeface="Arial"/>
              </a:rPr>
              <a:t>Establishing Good Processes for Doula  Practices</a:t>
            </a:r>
            <a:r>
              <a:rPr lang="en-US" sz="2000" b="0" i="0" u="none" strike="noStrike" cap="none">
                <a:solidFill>
                  <a:srgbClr val="000000"/>
                </a:solidFill>
                <a:latin typeface="Aptos" panose="020B0004020202020204" pitchFamily="34" charset="0"/>
                <a:sym typeface="Arial"/>
              </a:rPr>
              <a:t>” for more info</a:t>
            </a:r>
            <a:endParaRPr>
              <a:latin typeface="Aptos" panose="020B0004020202020204" pitchFamily="34" charset="0"/>
            </a:endParaRPr>
          </a:p>
        </p:txBody>
      </p:sp>
      <p:sp>
        <p:nvSpPr>
          <p:cNvPr id="1260" name="Google Shape;1260;p8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757575"/>
              </a:buClr>
              <a:buSzPts val="1200"/>
              <a:buFont typeface="Arial"/>
              <a:buNone/>
            </a:pPr>
            <a:fld id="{00000000-1234-1234-1234-123412341234}" type="slidenum">
              <a:rPr lang="en-US" sz="1200" b="0" i="0" u="none" strike="noStrike" cap="none">
                <a:solidFill>
                  <a:srgbClr val="757575"/>
                </a:solidFill>
                <a:ea typeface="Arial"/>
                <a:sym typeface="Arial"/>
              </a:rPr>
              <a:t>80</a:t>
            </a:fld>
            <a:endParaRPr sz="1200" b="0" i="0" u="none" strike="noStrike" cap="none">
              <a:solidFill>
                <a:srgbClr val="757575"/>
              </a:solidFill>
              <a:ea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10781"/>
    </mc:Choice>
    <mc:Fallback xmlns="">
      <p:transition spd="slow" advTm="107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59"/>
                                        </p:tgtEl>
                                        <p:attrNameLst>
                                          <p:attrName>style.visibility</p:attrName>
                                        </p:attrNameLst>
                                      </p:cBhvr>
                                      <p:to>
                                        <p:strVal val="visible"/>
                                      </p:to>
                                    </p:set>
                                    <p:animEffect transition="in" filter="fade">
                                      <p:cBhvr>
                                        <p:cTn id="7" dur="1000"/>
                                        <p:tgtEl>
                                          <p:spTgt spid="12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265"/>
        <p:cNvGrpSpPr/>
        <p:nvPr/>
      </p:nvGrpSpPr>
      <p:grpSpPr>
        <a:xfrm>
          <a:off x="0" y="0"/>
          <a:ext cx="0" cy="0"/>
          <a:chOff x="0" y="0"/>
          <a:chExt cx="0" cy="0"/>
        </a:xfrm>
      </p:grpSpPr>
      <p:sp>
        <p:nvSpPr>
          <p:cNvPr id="1266" name="Google Shape;1266;p81"/>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Required to submit a successful claim:</a:t>
            </a:r>
            <a:endParaRPr>
              <a:latin typeface="Aptos" panose="020B0004020202020204" pitchFamily="34" charset="0"/>
            </a:endParaRPr>
          </a:p>
        </p:txBody>
      </p:sp>
      <p:sp>
        <p:nvSpPr>
          <p:cNvPr id="1267" name="Google Shape;1267;p81"/>
          <p:cNvSpPr txBox="1"/>
          <p:nvPr/>
        </p:nvSpPr>
        <p:spPr>
          <a:xfrm>
            <a:off x="657059" y="2337585"/>
            <a:ext cx="8943042" cy="156966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Medicaid Provider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(Doula)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(Referring Clinician) NPI Number</a:t>
            </a:r>
            <a:endParaRPr>
              <a:latin typeface="Aptos" panose="020B0004020202020204" pitchFamily="34" charset="0"/>
            </a:endParaRPr>
          </a:p>
          <a:p>
            <a:pPr marL="285750" marR="0" lvl="0" indent="-285750" algn="l" rtl="0">
              <a:spcBef>
                <a:spcPts val="0"/>
              </a:spcBef>
              <a:spcAft>
                <a:spcPts val="0"/>
              </a:spcAft>
              <a:buClr>
                <a:schemeClr val="dk1"/>
              </a:buClr>
              <a:buSzPts val="2400"/>
              <a:buFont typeface="Arial"/>
              <a:buChar char="•"/>
            </a:pPr>
            <a:r>
              <a:rPr lang="en-US" sz="2400" b="1">
                <a:solidFill>
                  <a:schemeClr val="dk1"/>
                </a:solidFill>
                <a:latin typeface="Aptos" panose="020B0004020202020204" pitchFamily="34" charset="0"/>
                <a:sym typeface="Arial"/>
              </a:rPr>
              <a:t>Member Medicaid ID</a:t>
            </a:r>
            <a:endParaRPr>
              <a:latin typeface="Aptos" panose="020B0004020202020204" pitchFamily="34" charset="0"/>
            </a:endParaRPr>
          </a:p>
        </p:txBody>
      </p:sp>
      <p:sp>
        <p:nvSpPr>
          <p:cNvPr id="1268" name="Google Shape;1268;p8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81</a:t>
            </a:fld>
            <a:endParaRPr/>
          </a:p>
        </p:txBody>
      </p:sp>
      <p:sp>
        <p:nvSpPr>
          <p:cNvPr id="1269" name="Google Shape;1269;p81"/>
          <p:cNvSpPr/>
          <p:nvPr/>
        </p:nvSpPr>
        <p:spPr>
          <a:xfrm>
            <a:off x="5437920" y="3269510"/>
            <a:ext cx="5915880" cy="74563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Assigned to those enrolled in Health First Colorado</a:t>
            </a:r>
            <a:endParaRPr>
              <a:latin typeface="Aptos" panose="020B00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18373"/>
    </mc:Choice>
    <mc:Fallback xmlns="">
      <p:transition spd="slow" advTm="183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69"/>
                                        </p:tgtEl>
                                        <p:attrNameLst>
                                          <p:attrName>style.visibility</p:attrName>
                                        </p:attrNameLst>
                                      </p:cBhvr>
                                      <p:to>
                                        <p:strVal val="visible"/>
                                      </p:to>
                                    </p:set>
                                    <p:animEffect transition="in" filter="fade">
                                      <p:cBhvr>
                                        <p:cTn id="7" dur="1000"/>
                                        <p:tgtEl>
                                          <p:spTgt spid="1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274"/>
        <p:cNvGrpSpPr/>
        <p:nvPr/>
      </p:nvGrpSpPr>
      <p:grpSpPr>
        <a:xfrm>
          <a:off x="0" y="0"/>
          <a:ext cx="0" cy="0"/>
          <a:chOff x="0" y="0"/>
          <a:chExt cx="0" cy="0"/>
        </a:xfrm>
      </p:grpSpPr>
      <p:pic>
        <p:nvPicPr>
          <p:cNvPr id="1275" name="Google Shape;1275;p82" descr="Warning with solid fill"/>
          <p:cNvPicPr preferRelativeResize="0"/>
          <p:nvPr/>
        </p:nvPicPr>
        <p:blipFill rotWithShape="1">
          <a:blip r:embed="rId3">
            <a:alphaModFix/>
          </a:blip>
          <a:srcRect/>
          <a:stretch/>
        </p:blipFill>
        <p:spPr>
          <a:xfrm>
            <a:off x="5653414" y="4317662"/>
            <a:ext cx="885172" cy="885172"/>
          </a:xfrm>
          <a:prstGeom prst="rect">
            <a:avLst/>
          </a:prstGeom>
          <a:noFill/>
          <a:ln>
            <a:noFill/>
          </a:ln>
        </p:spPr>
      </p:pic>
      <p:sp>
        <p:nvSpPr>
          <p:cNvPr id="1276" name="Google Shape;1276;p82"/>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Required to submit a successful claim:</a:t>
            </a:r>
            <a:endParaRPr>
              <a:latin typeface="Aptos" panose="020B0004020202020204" pitchFamily="34" charset="0"/>
            </a:endParaRPr>
          </a:p>
        </p:txBody>
      </p:sp>
      <p:sp>
        <p:nvSpPr>
          <p:cNvPr id="1277" name="Google Shape;1277;p82"/>
          <p:cNvSpPr txBox="1"/>
          <p:nvPr/>
        </p:nvSpPr>
        <p:spPr>
          <a:xfrm>
            <a:off x="657059" y="2337585"/>
            <a:ext cx="8943042" cy="156966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Medicaid Provider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(Doula)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(Referring Clinician) NPI Number</a:t>
            </a:r>
            <a:endParaRPr>
              <a:latin typeface="Aptos" panose="020B0004020202020204" pitchFamily="34" charset="0"/>
            </a:endParaRPr>
          </a:p>
          <a:p>
            <a:pPr marL="285750" marR="0" lvl="0" indent="-285750" algn="l" rtl="0">
              <a:spcBef>
                <a:spcPts val="0"/>
              </a:spcBef>
              <a:spcAft>
                <a:spcPts val="0"/>
              </a:spcAft>
              <a:buClr>
                <a:schemeClr val="dk1"/>
              </a:buClr>
              <a:buSzPts val="2400"/>
              <a:buFont typeface="Arial"/>
              <a:buChar char="•"/>
            </a:pPr>
            <a:r>
              <a:rPr lang="en-US" sz="2400" b="1">
                <a:solidFill>
                  <a:schemeClr val="dk1"/>
                </a:solidFill>
                <a:latin typeface="Aptos" panose="020B0004020202020204" pitchFamily="34" charset="0"/>
                <a:sym typeface="Arial"/>
              </a:rPr>
              <a:t>Member Medicaid ID</a:t>
            </a:r>
            <a:endParaRPr>
              <a:latin typeface="Aptos" panose="020B0004020202020204" pitchFamily="34" charset="0"/>
            </a:endParaRPr>
          </a:p>
        </p:txBody>
      </p:sp>
      <p:sp>
        <p:nvSpPr>
          <p:cNvPr id="1278" name="Google Shape;1278;p82"/>
          <p:cNvSpPr/>
          <p:nvPr/>
        </p:nvSpPr>
        <p:spPr>
          <a:xfrm>
            <a:off x="6782276" y="4139044"/>
            <a:ext cx="4560622" cy="1247317"/>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Check Medicaid eligibility and document the client’s Medicaid ID </a:t>
            </a:r>
            <a:r>
              <a:rPr lang="en-US" sz="2000" b="1" u="sng">
                <a:solidFill>
                  <a:schemeClr val="dk1"/>
                </a:solidFill>
                <a:latin typeface="Aptos" panose="020B0004020202020204" pitchFamily="34" charset="0"/>
                <a:sym typeface="Arial"/>
              </a:rPr>
              <a:t>before</a:t>
            </a:r>
            <a:r>
              <a:rPr lang="en-US" sz="2000">
                <a:solidFill>
                  <a:schemeClr val="dk1"/>
                </a:solidFill>
                <a:latin typeface="Aptos" panose="020B0004020202020204" pitchFamily="34" charset="0"/>
                <a:sym typeface="Arial"/>
              </a:rPr>
              <a:t> providing services</a:t>
            </a:r>
            <a:endParaRPr>
              <a:latin typeface="Aptos" panose="020B0004020202020204" pitchFamily="34" charset="0"/>
            </a:endParaRPr>
          </a:p>
        </p:txBody>
      </p:sp>
      <p:sp>
        <p:nvSpPr>
          <p:cNvPr id="1279" name="Google Shape;1279;p8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82</a:t>
            </a:fld>
            <a:endParaRPr/>
          </a:p>
        </p:txBody>
      </p:sp>
      <p:sp>
        <p:nvSpPr>
          <p:cNvPr id="1280" name="Google Shape;1280;p82"/>
          <p:cNvSpPr/>
          <p:nvPr/>
        </p:nvSpPr>
        <p:spPr>
          <a:xfrm>
            <a:off x="5437920" y="3550722"/>
            <a:ext cx="5915880"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Assigned to those enrolled in Health First Colorado</a:t>
            </a:r>
            <a:endParaRPr>
              <a:latin typeface="Aptos" panose="020B00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78"/>
                                        </p:tgtEl>
                                        <p:attrNameLst>
                                          <p:attrName>style.visibility</p:attrName>
                                        </p:attrNameLst>
                                      </p:cBhvr>
                                      <p:to>
                                        <p:strVal val="visible"/>
                                      </p:to>
                                    </p:set>
                                    <p:animEffect transition="in" filter="fade">
                                      <p:cBhvr>
                                        <p:cTn id="7" dur="1000"/>
                                        <p:tgtEl>
                                          <p:spTgt spid="1278"/>
                                        </p:tgtEl>
                                      </p:cBhvr>
                                    </p:animEffect>
                                  </p:childTnLst>
                                </p:cTn>
                              </p:par>
                              <p:par>
                                <p:cTn id="8" presetID="10" presetClass="entr" presetSubtype="0" fill="hold" nodeType="withEffect">
                                  <p:stCondLst>
                                    <p:cond delay="0"/>
                                  </p:stCondLst>
                                  <p:childTnLst>
                                    <p:set>
                                      <p:cBhvr>
                                        <p:cTn id="9" dur="1" fill="hold">
                                          <p:stCondLst>
                                            <p:cond delay="0"/>
                                          </p:stCondLst>
                                        </p:cTn>
                                        <p:tgtEl>
                                          <p:spTgt spid="1275"/>
                                        </p:tgtEl>
                                        <p:attrNameLst>
                                          <p:attrName>style.visibility</p:attrName>
                                        </p:attrNameLst>
                                      </p:cBhvr>
                                      <p:to>
                                        <p:strVal val="visible"/>
                                      </p:to>
                                    </p:set>
                                    <p:animEffect transition="in" filter="fade">
                                      <p:cBhvr>
                                        <p:cTn id="10" dur="1000"/>
                                        <p:tgtEl>
                                          <p:spTgt spid="12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285"/>
        <p:cNvGrpSpPr/>
        <p:nvPr/>
      </p:nvGrpSpPr>
      <p:grpSpPr>
        <a:xfrm>
          <a:off x="0" y="0"/>
          <a:ext cx="0" cy="0"/>
          <a:chOff x="0" y="0"/>
          <a:chExt cx="0" cy="0"/>
        </a:xfrm>
      </p:grpSpPr>
      <p:sp>
        <p:nvSpPr>
          <p:cNvPr id="1286" name="Google Shape;1286;p83"/>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Required to submit a successful claim:</a:t>
            </a:r>
            <a:endParaRPr>
              <a:latin typeface="Aptos" panose="020B0004020202020204" pitchFamily="34" charset="0"/>
            </a:endParaRPr>
          </a:p>
        </p:txBody>
      </p:sp>
      <p:sp>
        <p:nvSpPr>
          <p:cNvPr id="1287" name="Google Shape;1287;p83"/>
          <p:cNvSpPr txBox="1"/>
          <p:nvPr/>
        </p:nvSpPr>
        <p:spPr>
          <a:xfrm>
            <a:off x="657059" y="2337585"/>
            <a:ext cx="8943042" cy="1938992"/>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Medicaid Provider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(Doula)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(Referring Clinician)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Medicaid ID</a:t>
            </a:r>
            <a:endParaRPr>
              <a:latin typeface="Aptos" panose="020B0004020202020204" pitchFamily="34" charset="0"/>
            </a:endParaRPr>
          </a:p>
          <a:p>
            <a:pPr marL="285750" marR="0" lvl="0" indent="-285750" algn="l" rtl="0">
              <a:spcBef>
                <a:spcPts val="0"/>
              </a:spcBef>
              <a:spcAft>
                <a:spcPts val="0"/>
              </a:spcAft>
              <a:buClr>
                <a:schemeClr val="dk1"/>
              </a:buClr>
              <a:buSzPts val="2400"/>
              <a:buFont typeface="Arial"/>
              <a:buChar char="•"/>
            </a:pPr>
            <a:r>
              <a:rPr lang="en-US" sz="2400" b="1">
                <a:solidFill>
                  <a:schemeClr val="dk1"/>
                </a:solidFill>
                <a:latin typeface="Aptos" panose="020B0004020202020204" pitchFamily="34" charset="0"/>
                <a:sym typeface="Arial"/>
              </a:rPr>
              <a:t>Member Information</a:t>
            </a:r>
            <a:endParaRPr>
              <a:latin typeface="Aptos" panose="020B0004020202020204" pitchFamily="34" charset="0"/>
            </a:endParaRPr>
          </a:p>
        </p:txBody>
      </p:sp>
      <p:sp>
        <p:nvSpPr>
          <p:cNvPr id="1288" name="Google Shape;1288;p83"/>
          <p:cNvSpPr/>
          <p:nvPr/>
        </p:nvSpPr>
        <p:spPr>
          <a:xfrm>
            <a:off x="4990461" y="3819846"/>
            <a:ext cx="5132378"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Member name, address, and date of birth</a:t>
            </a:r>
            <a:endParaRPr>
              <a:latin typeface="Aptos" panose="020B0004020202020204" pitchFamily="34" charset="0"/>
            </a:endParaRPr>
          </a:p>
        </p:txBody>
      </p:sp>
      <p:sp>
        <p:nvSpPr>
          <p:cNvPr id="1289" name="Google Shape;1289;p8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83</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5972"/>
    </mc:Choice>
    <mc:Fallback xmlns="">
      <p:transition spd="slow" advTm="59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88"/>
                                        </p:tgtEl>
                                        <p:attrNameLst>
                                          <p:attrName>style.visibility</p:attrName>
                                        </p:attrNameLst>
                                      </p:cBhvr>
                                      <p:to>
                                        <p:strVal val="visible"/>
                                      </p:to>
                                    </p:set>
                                    <p:animEffect transition="in" filter="fade">
                                      <p:cBhvr>
                                        <p:cTn id="7" dur="1000"/>
                                        <p:tgtEl>
                                          <p:spTgt spid="12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294"/>
        <p:cNvGrpSpPr/>
        <p:nvPr/>
      </p:nvGrpSpPr>
      <p:grpSpPr>
        <a:xfrm>
          <a:off x="0" y="0"/>
          <a:ext cx="0" cy="0"/>
          <a:chOff x="0" y="0"/>
          <a:chExt cx="0" cy="0"/>
        </a:xfrm>
      </p:grpSpPr>
      <p:sp>
        <p:nvSpPr>
          <p:cNvPr id="1295" name="Google Shape;1295;p84"/>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Required to submit a successful claim:</a:t>
            </a:r>
            <a:endParaRPr>
              <a:latin typeface="Aptos" panose="020B0004020202020204" pitchFamily="34" charset="0"/>
            </a:endParaRPr>
          </a:p>
        </p:txBody>
      </p:sp>
      <p:sp>
        <p:nvSpPr>
          <p:cNvPr id="1296" name="Google Shape;1296;p84"/>
          <p:cNvSpPr txBox="1"/>
          <p:nvPr/>
        </p:nvSpPr>
        <p:spPr>
          <a:xfrm>
            <a:off x="657059" y="2337585"/>
            <a:ext cx="8943042" cy="2308324"/>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Medicaid Provider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(Doula)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(Referring Clinician)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Medicaid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Information</a:t>
            </a:r>
            <a:endParaRPr>
              <a:latin typeface="Aptos" panose="020B0004020202020204" pitchFamily="34" charset="0"/>
            </a:endParaRPr>
          </a:p>
          <a:p>
            <a:pPr marL="285750" marR="0" lvl="0" indent="-285750" algn="l" rtl="0">
              <a:spcBef>
                <a:spcPts val="0"/>
              </a:spcBef>
              <a:spcAft>
                <a:spcPts val="0"/>
              </a:spcAft>
              <a:buClr>
                <a:schemeClr val="dk1"/>
              </a:buClr>
              <a:buSzPts val="2400"/>
              <a:buFont typeface="Arial"/>
              <a:buChar char="•"/>
            </a:pPr>
            <a:r>
              <a:rPr lang="en-US" sz="2400" b="1">
                <a:solidFill>
                  <a:schemeClr val="dk1"/>
                </a:solidFill>
                <a:latin typeface="Aptos" panose="020B0004020202020204" pitchFamily="34" charset="0"/>
                <a:sym typeface="Arial"/>
              </a:rPr>
              <a:t>Diagnosis Code</a:t>
            </a:r>
            <a:endParaRPr>
              <a:latin typeface="Aptos" panose="020B0004020202020204" pitchFamily="34" charset="0"/>
            </a:endParaRPr>
          </a:p>
        </p:txBody>
      </p:sp>
      <p:sp>
        <p:nvSpPr>
          <p:cNvPr id="1297" name="Google Shape;1297;p84"/>
          <p:cNvSpPr/>
          <p:nvPr/>
        </p:nvSpPr>
        <p:spPr>
          <a:xfrm>
            <a:off x="4958931" y="4189178"/>
            <a:ext cx="5132378"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The condition being treated:</a:t>
            </a:r>
            <a:endParaRPr>
              <a:latin typeface="Aptos" panose="020B0004020202020204" pitchFamily="34" charset="0"/>
            </a:endParaRPr>
          </a:p>
        </p:txBody>
      </p:sp>
      <p:sp>
        <p:nvSpPr>
          <p:cNvPr id="1298" name="Google Shape;1298;p8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84</a:t>
            </a:fld>
            <a:endParaRPr/>
          </a:p>
        </p:txBody>
      </p:sp>
      <p:pic>
        <p:nvPicPr>
          <p:cNvPr id="8" name="Audio 7">
            <a:hlinkClick r:id="" action="ppaction://media"/>
            <a:extLst>
              <a:ext uri="{FF2B5EF4-FFF2-40B4-BE49-F238E27FC236}">
                <a16:creationId xmlns:a16="http://schemas.microsoft.com/office/drawing/2014/main" id="{59E80FF8-2E7A-16CF-4E7D-6D33D15EA406}"/>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7644"/>
    </mc:Choice>
    <mc:Fallback xmlns="">
      <p:transition spd="slow" advTm="76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par>
                                <p:cTn id="7" presetID="10" presetClass="entr" presetSubtype="0" fill="hold" nodeType="withEffect">
                                  <p:stCondLst>
                                    <p:cond delay="0"/>
                                  </p:stCondLst>
                                  <p:childTnLst>
                                    <p:set>
                                      <p:cBhvr>
                                        <p:cTn id="8" dur="1" fill="hold">
                                          <p:stCondLst>
                                            <p:cond delay="0"/>
                                          </p:stCondLst>
                                        </p:cTn>
                                        <p:tgtEl>
                                          <p:spTgt spid="1297"/>
                                        </p:tgtEl>
                                        <p:attrNameLst>
                                          <p:attrName>style.visibility</p:attrName>
                                        </p:attrNameLst>
                                      </p:cBhvr>
                                      <p:to>
                                        <p:strVal val="visible"/>
                                      </p:to>
                                    </p:set>
                                    <p:animEffect transition="in" filter="fade">
                                      <p:cBhvr>
                                        <p:cTn id="9" dur="1000"/>
                                        <p:tgtEl>
                                          <p:spTgt spid="1297"/>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8"/>
                </p:tgtEl>
              </p:cMediaNode>
            </p:audio>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303"/>
        <p:cNvGrpSpPr/>
        <p:nvPr/>
      </p:nvGrpSpPr>
      <p:grpSpPr>
        <a:xfrm>
          <a:off x="0" y="0"/>
          <a:ext cx="0" cy="0"/>
          <a:chOff x="0" y="0"/>
          <a:chExt cx="0" cy="0"/>
        </a:xfrm>
      </p:grpSpPr>
      <p:sp>
        <p:nvSpPr>
          <p:cNvPr id="1304" name="Google Shape;1304;p85"/>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Required to submit a successful claim:</a:t>
            </a:r>
            <a:endParaRPr>
              <a:latin typeface="Aptos" panose="020B0004020202020204" pitchFamily="34" charset="0"/>
            </a:endParaRPr>
          </a:p>
        </p:txBody>
      </p:sp>
      <p:sp>
        <p:nvSpPr>
          <p:cNvPr id="1305" name="Google Shape;1305;p85"/>
          <p:cNvSpPr txBox="1"/>
          <p:nvPr/>
        </p:nvSpPr>
        <p:spPr>
          <a:xfrm>
            <a:off x="657059" y="2337585"/>
            <a:ext cx="8943042" cy="2308324"/>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Medicaid Provider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(Doula)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(Referring Clinician)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Medicaid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Information</a:t>
            </a:r>
            <a:endParaRPr>
              <a:latin typeface="Aptos" panose="020B0004020202020204" pitchFamily="34" charset="0"/>
            </a:endParaRPr>
          </a:p>
          <a:p>
            <a:pPr marL="285750" marR="0" lvl="0" indent="-285750" algn="l" rtl="0">
              <a:spcBef>
                <a:spcPts val="0"/>
              </a:spcBef>
              <a:spcAft>
                <a:spcPts val="0"/>
              </a:spcAft>
              <a:buClr>
                <a:schemeClr val="dk1"/>
              </a:buClr>
              <a:buSzPts val="2400"/>
              <a:buFont typeface="Arial"/>
              <a:buChar char="•"/>
            </a:pPr>
            <a:r>
              <a:rPr lang="en-US" sz="2400" b="1">
                <a:solidFill>
                  <a:schemeClr val="dk1"/>
                </a:solidFill>
                <a:latin typeface="Aptos" panose="020B0004020202020204" pitchFamily="34" charset="0"/>
                <a:sym typeface="Arial"/>
              </a:rPr>
              <a:t>Diagnosis Code</a:t>
            </a:r>
            <a:endParaRPr>
              <a:latin typeface="Aptos" panose="020B0004020202020204" pitchFamily="34" charset="0"/>
            </a:endParaRPr>
          </a:p>
        </p:txBody>
      </p:sp>
      <p:sp>
        <p:nvSpPr>
          <p:cNvPr id="1306" name="Google Shape;1306;p85"/>
          <p:cNvSpPr/>
          <p:nvPr/>
        </p:nvSpPr>
        <p:spPr>
          <a:xfrm>
            <a:off x="4970755" y="4759683"/>
            <a:ext cx="2442198" cy="120277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Z33.1 for “pregnant state” for prenatal visits and labor and delivery</a:t>
            </a:r>
            <a:endParaRPr>
              <a:latin typeface="Aptos" panose="020B0004020202020204" pitchFamily="34" charset="0"/>
            </a:endParaRPr>
          </a:p>
        </p:txBody>
      </p:sp>
      <p:sp>
        <p:nvSpPr>
          <p:cNvPr id="1307" name="Google Shape;1307;p8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85</a:t>
            </a:fld>
            <a:endParaRPr/>
          </a:p>
        </p:txBody>
      </p:sp>
      <p:sp>
        <p:nvSpPr>
          <p:cNvPr id="1308" name="Google Shape;1308;p85"/>
          <p:cNvSpPr/>
          <p:nvPr/>
        </p:nvSpPr>
        <p:spPr>
          <a:xfrm>
            <a:off x="7649111" y="4759683"/>
            <a:ext cx="2442198" cy="120277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Z39.2 for “routine postpartum follow-up” for postpartum visits</a:t>
            </a:r>
            <a:endParaRPr>
              <a:latin typeface="Aptos" panose="020B0004020202020204" pitchFamily="34" charset="0"/>
            </a:endParaRPr>
          </a:p>
        </p:txBody>
      </p:sp>
      <p:sp>
        <p:nvSpPr>
          <p:cNvPr id="1309" name="Google Shape;1309;p85"/>
          <p:cNvSpPr/>
          <p:nvPr/>
        </p:nvSpPr>
        <p:spPr>
          <a:xfrm>
            <a:off x="4958931" y="4189178"/>
            <a:ext cx="5132378"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The condition being treated:</a:t>
            </a:r>
            <a:endParaRPr>
              <a:latin typeface="Aptos" panose="020B0004020202020204" pitchFamily="34" charset="0"/>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7993"/>
    </mc:Choice>
    <mc:Fallback xmlns="">
      <p:transition spd="slow" advTm="179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06"/>
                                        </p:tgtEl>
                                        <p:attrNameLst>
                                          <p:attrName>style.visibility</p:attrName>
                                        </p:attrNameLst>
                                      </p:cBhvr>
                                      <p:to>
                                        <p:strVal val="visible"/>
                                      </p:to>
                                    </p:set>
                                    <p:animEffect transition="in" filter="fade">
                                      <p:cBhvr>
                                        <p:cTn id="7" dur="1000"/>
                                        <p:tgtEl>
                                          <p:spTgt spid="130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08"/>
                                        </p:tgtEl>
                                        <p:attrNameLst>
                                          <p:attrName>style.visibility</p:attrName>
                                        </p:attrNameLst>
                                      </p:cBhvr>
                                      <p:to>
                                        <p:strVal val="visible"/>
                                      </p:to>
                                    </p:set>
                                    <p:animEffect transition="in" filter="fade">
                                      <p:cBhvr>
                                        <p:cTn id="12" dur="1000"/>
                                        <p:tgtEl>
                                          <p:spTgt spid="13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314"/>
        <p:cNvGrpSpPr/>
        <p:nvPr/>
      </p:nvGrpSpPr>
      <p:grpSpPr>
        <a:xfrm>
          <a:off x="0" y="0"/>
          <a:ext cx="0" cy="0"/>
          <a:chOff x="0" y="0"/>
          <a:chExt cx="0" cy="0"/>
        </a:xfrm>
      </p:grpSpPr>
      <p:sp>
        <p:nvSpPr>
          <p:cNvPr id="1315" name="Google Shape;1315;p86"/>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Required to submit a successful claim:</a:t>
            </a:r>
            <a:endParaRPr>
              <a:latin typeface="Aptos" panose="020B0004020202020204" pitchFamily="34" charset="0"/>
            </a:endParaRPr>
          </a:p>
        </p:txBody>
      </p:sp>
      <p:sp>
        <p:nvSpPr>
          <p:cNvPr id="1316" name="Google Shape;1316;p86"/>
          <p:cNvSpPr txBox="1"/>
          <p:nvPr/>
        </p:nvSpPr>
        <p:spPr>
          <a:xfrm>
            <a:off x="657059" y="2337585"/>
            <a:ext cx="6400966" cy="2677656"/>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Medicaid Provider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(Doula)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(Referring Clinician)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Medicaid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Information</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Diagnosis Code</a:t>
            </a:r>
            <a:endParaRPr>
              <a:latin typeface="Aptos" panose="020B0004020202020204" pitchFamily="34" charset="0"/>
            </a:endParaRPr>
          </a:p>
          <a:p>
            <a:pPr marL="285750" marR="0" lvl="0" indent="-285750" algn="l" rtl="0">
              <a:spcBef>
                <a:spcPts val="0"/>
              </a:spcBef>
              <a:spcAft>
                <a:spcPts val="0"/>
              </a:spcAft>
              <a:buClr>
                <a:schemeClr val="dk1"/>
              </a:buClr>
              <a:buSzPts val="2400"/>
              <a:buFont typeface="Arial"/>
              <a:buChar char="•"/>
            </a:pPr>
            <a:r>
              <a:rPr lang="en-US" sz="2400" b="1">
                <a:solidFill>
                  <a:schemeClr val="dk1"/>
                </a:solidFill>
                <a:latin typeface="Aptos" panose="020B0004020202020204" pitchFamily="34" charset="0"/>
                <a:sym typeface="Arial"/>
              </a:rPr>
              <a:t>HCPCS Code</a:t>
            </a:r>
            <a:endParaRPr>
              <a:latin typeface="Aptos" panose="020B0004020202020204" pitchFamily="34" charset="0"/>
            </a:endParaRPr>
          </a:p>
        </p:txBody>
      </p:sp>
      <p:sp>
        <p:nvSpPr>
          <p:cNvPr id="1317" name="Google Shape;1317;p86"/>
          <p:cNvSpPr/>
          <p:nvPr/>
        </p:nvSpPr>
        <p:spPr>
          <a:xfrm>
            <a:off x="5085055" y="4558510"/>
            <a:ext cx="5132378"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What services were delivered:</a:t>
            </a:r>
            <a:endParaRPr>
              <a:latin typeface="Aptos" panose="020B0004020202020204" pitchFamily="34" charset="0"/>
            </a:endParaRPr>
          </a:p>
        </p:txBody>
      </p:sp>
      <p:sp>
        <p:nvSpPr>
          <p:cNvPr id="1318" name="Google Shape;1318;p8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86</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7700"/>
    </mc:Choice>
    <mc:Fallback xmlns="">
      <p:transition spd="slow" advTm="77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17"/>
                                        </p:tgtEl>
                                        <p:attrNameLst>
                                          <p:attrName>style.visibility</p:attrName>
                                        </p:attrNameLst>
                                      </p:cBhvr>
                                      <p:to>
                                        <p:strVal val="visible"/>
                                      </p:to>
                                    </p:set>
                                    <p:animEffect transition="in" filter="fade">
                                      <p:cBhvr>
                                        <p:cTn id="7" dur="1000"/>
                                        <p:tgtEl>
                                          <p:spTgt spid="13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323"/>
        <p:cNvGrpSpPr/>
        <p:nvPr/>
      </p:nvGrpSpPr>
      <p:grpSpPr>
        <a:xfrm>
          <a:off x="0" y="0"/>
          <a:ext cx="0" cy="0"/>
          <a:chOff x="0" y="0"/>
          <a:chExt cx="0" cy="0"/>
        </a:xfrm>
      </p:grpSpPr>
      <p:sp>
        <p:nvSpPr>
          <p:cNvPr id="1324" name="Google Shape;1324;p87"/>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Required to submit a successful claim:</a:t>
            </a:r>
            <a:endParaRPr>
              <a:latin typeface="Aptos" panose="020B0004020202020204" pitchFamily="34" charset="0"/>
            </a:endParaRPr>
          </a:p>
        </p:txBody>
      </p:sp>
      <p:sp>
        <p:nvSpPr>
          <p:cNvPr id="1325" name="Google Shape;1325;p87"/>
          <p:cNvSpPr txBox="1"/>
          <p:nvPr/>
        </p:nvSpPr>
        <p:spPr>
          <a:xfrm>
            <a:off x="657058" y="2337585"/>
            <a:ext cx="5894053" cy="2677616"/>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Medicaid Provider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(Doula)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(Referring Clinician)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Medicaid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Information</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Diagnosis Code</a:t>
            </a:r>
            <a:endParaRPr>
              <a:latin typeface="Aptos" panose="020B0004020202020204" pitchFamily="34" charset="0"/>
            </a:endParaRPr>
          </a:p>
          <a:p>
            <a:pPr marL="285750" marR="0" lvl="0" indent="-285750" algn="l" rtl="0">
              <a:spcBef>
                <a:spcPts val="0"/>
              </a:spcBef>
              <a:spcAft>
                <a:spcPts val="0"/>
              </a:spcAft>
              <a:buClr>
                <a:schemeClr val="dk1"/>
              </a:buClr>
              <a:buSzPts val="2400"/>
              <a:buFont typeface="Arial"/>
              <a:buChar char="•"/>
            </a:pPr>
            <a:r>
              <a:rPr lang="en-US" sz="2400" b="1">
                <a:solidFill>
                  <a:schemeClr val="dk1"/>
                </a:solidFill>
                <a:latin typeface="Aptos" panose="020B0004020202020204" pitchFamily="34" charset="0"/>
                <a:sym typeface="Arial"/>
              </a:rPr>
              <a:t>HCPCS Code</a:t>
            </a:r>
            <a:endParaRPr>
              <a:latin typeface="Aptos" panose="020B0004020202020204" pitchFamily="34" charset="0"/>
            </a:endParaRPr>
          </a:p>
        </p:txBody>
      </p:sp>
      <p:sp>
        <p:nvSpPr>
          <p:cNvPr id="1326" name="Google Shape;1326;p87"/>
          <p:cNvSpPr/>
          <p:nvPr/>
        </p:nvSpPr>
        <p:spPr>
          <a:xfrm>
            <a:off x="5085055" y="5138025"/>
            <a:ext cx="2442198" cy="120277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T1032 for prenatal and postpartum visits</a:t>
            </a:r>
            <a:endParaRPr>
              <a:latin typeface="Aptos" panose="020B0004020202020204" pitchFamily="34" charset="0"/>
            </a:endParaRPr>
          </a:p>
        </p:txBody>
      </p:sp>
      <p:sp>
        <p:nvSpPr>
          <p:cNvPr id="1327" name="Google Shape;1327;p8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87</a:t>
            </a:fld>
            <a:endParaRPr/>
          </a:p>
        </p:txBody>
      </p:sp>
      <p:sp>
        <p:nvSpPr>
          <p:cNvPr id="1328" name="Google Shape;1328;p87"/>
          <p:cNvSpPr/>
          <p:nvPr/>
        </p:nvSpPr>
        <p:spPr>
          <a:xfrm>
            <a:off x="5085055" y="4558510"/>
            <a:ext cx="5132378"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What services were delivered:</a:t>
            </a:r>
            <a:endParaRPr>
              <a:latin typeface="Aptos" panose="020B00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10322"/>
    </mc:Choice>
    <mc:Fallback xmlns="">
      <p:transition spd="slow" advTm="103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26"/>
                                        </p:tgtEl>
                                        <p:attrNameLst>
                                          <p:attrName>style.visibility</p:attrName>
                                        </p:attrNameLst>
                                      </p:cBhvr>
                                      <p:to>
                                        <p:strVal val="visible"/>
                                      </p:to>
                                    </p:set>
                                    <p:animEffect transition="in" filter="fade">
                                      <p:cBhvr>
                                        <p:cTn id="7" dur="1000"/>
                                        <p:tgtEl>
                                          <p:spTgt spid="13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333"/>
        <p:cNvGrpSpPr/>
        <p:nvPr/>
      </p:nvGrpSpPr>
      <p:grpSpPr>
        <a:xfrm>
          <a:off x="0" y="0"/>
          <a:ext cx="0" cy="0"/>
          <a:chOff x="0" y="0"/>
          <a:chExt cx="0" cy="0"/>
        </a:xfrm>
      </p:grpSpPr>
      <p:sp>
        <p:nvSpPr>
          <p:cNvPr id="1334" name="Google Shape;1334;p88"/>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Required to submit a successful claim:</a:t>
            </a:r>
            <a:endParaRPr>
              <a:latin typeface="Aptos" panose="020B0004020202020204" pitchFamily="34" charset="0"/>
            </a:endParaRPr>
          </a:p>
        </p:txBody>
      </p:sp>
      <p:sp>
        <p:nvSpPr>
          <p:cNvPr id="1335" name="Google Shape;1335;p88"/>
          <p:cNvSpPr txBox="1"/>
          <p:nvPr/>
        </p:nvSpPr>
        <p:spPr>
          <a:xfrm>
            <a:off x="657059" y="2337585"/>
            <a:ext cx="6006788" cy="2677616"/>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Medicaid Provider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(Doula)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(Referring Clinician)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Medicaid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Information</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Diagnosis Code</a:t>
            </a:r>
            <a:endParaRPr>
              <a:latin typeface="Aptos" panose="020B0004020202020204" pitchFamily="34" charset="0"/>
            </a:endParaRPr>
          </a:p>
          <a:p>
            <a:pPr marL="285750" marR="0" lvl="0" indent="-285750" algn="l" rtl="0">
              <a:spcBef>
                <a:spcPts val="0"/>
              </a:spcBef>
              <a:spcAft>
                <a:spcPts val="0"/>
              </a:spcAft>
              <a:buClr>
                <a:schemeClr val="dk1"/>
              </a:buClr>
              <a:buSzPts val="2400"/>
              <a:buFont typeface="Arial"/>
              <a:buChar char="•"/>
            </a:pPr>
            <a:r>
              <a:rPr lang="en-US" sz="2400" b="1">
                <a:solidFill>
                  <a:schemeClr val="dk1"/>
                </a:solidFill>
                <a:latin typeface="Aptos" panose="020B0004020202020204" pitchFamily="34" charset="0"/>
                <a:sym typeface="Arial"/>
              </a:rPr>
              <a:t>HCPCS Code</a:t>
            </a:r>
            <a:endParaRPr>
              <a:latin typeface="Aptos" panose="020B0004020202020204" pitchFamily="34" charset="0"/>
            </a:endParaRPr>
          </a:p>
        </p:txBody>
      </p:sp>
      <p:sp>
        <p:nvSpPr>
          <p:cNvPr id="1336" name="Google Shape;1336;p88"/>
          <p:cNvSpPr/>
          <p:nvPr/>
        </p:nvSpPr>
        <p:spPr>
          <a:xfrm>
            <a:off x="7775235" y="5138025"/>
            <a:ext cx="2442198" cy="120277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T1033 for labor and delivery</a:t>
            </a:r>
            <a:endParaRPr>
              <a:latin typeface="Aptos" panose="020B0004020202020204" pitchFamily="34" charset="0"/>
            </a:endParaRPr>
          </a:p>
        </p:txBody>
      </p:sp>
      <p:sp>
        <p:nvSpPr>
          <p:cNvPr id="1337" name="Google Shape;1337;p8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88</a:t>
            </a:fld>
            <a:endParaRPr/>
          </a:p>
        </p:txBody>
      </p:sp>
      <p:sp>
        <p:nvSpPr>
          <p:cNvPr id="1338" name="Google Shape;1338;p88"/>
          <p:cNvSpPr/>
          <p:nvPr/>
        </p:nvSpPr>
        <p:spPr>
          <a:xfrm>
            <a:off x="5085055" y="5138025"/>
            <a:ext cx="2442198" cy="120277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T1032 for prenatal and postpartum visits</a:t>
            </a:r>
            <a:endParaRPr>
              <a:latin typeface="Aptos" panose="020B0004020202020204" pitchFamily="34" charset="0"/>
            </a:endParaRPr>
          </a:p>
        </p:txBody>
      </p:sp>
      <p:sp>
        <p:nvSpPr>
          <p:cNvPr id="1339" name="Google Shape;1339;p88"/>
          <p:cNvSpPr/>
          <p:nvPr/>
        </p:nvSpPr>
        <p:spPr>
          <a:xfrm>
            <a:off x="5085055" y="4558510"/>
            <a:ext cx="5132378"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What services were delivered:</a:t>
            </a:r>
            <a:endParaRPr>
              <a:latin typeface="Aptos" panose="020B00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9420"/>
    </mc:Choice>
    <mc:Fallback xmlns="">
      <p:transition spd="slow" advTm="94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36"/>
                                        </p:tgtEl>
                                        <p:attrNameLst>
                                          <p:attrName>style.visibility</p:attrName>
                                        </p:attrNameLst>
                                      </p:cBhvr>
                                      <p:to>
                                        <p:strVal val="visible"/>
                                      </p:to>
                                    </p:set>
                                    <p:animEffect transition="in" filter="fade">
                                      <p:cBhvr>
                                        <p:cTn id="7" dur="1000"/>
                                        <p:tgtEl>
                                          <p:spTgt spid="13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344"/>
        <p:cNvGrpSpPr/>
        <p:nvPr/>
      </p:nvGrpSpPr>
      <p:grpSpPr>
        <a:xfrm>
          <a:off x="0" y="0"/>
          <a:ext cx="0" cy="0"/>
          <a:chOff x="0" y="0"/>
          <a:chExt cx="0" cy="0"/>
        </a:xfrm>
      </p:grpSpPr>
      <p:sp>
        <p:nvSpPr>
          <p:cNvPr id="1345" name="Google Shape;1345;p89"/>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Required to submit a successful claim:</a:t>
            </a:r>
            <a:endParaRPr>
              <a:latin typeface="Aptos" panose="020B0004020202020204" pitchFamily="34" charset="0"/>
            </a:endParaRPr>
          </a:p>
        </p:txBody>
      </p:sp>
      <p:sp>
        <p:nvSpPr>
          <p:cNvPr id="1346" name="Google Shape;1346;p89"/>
          <p:cNvSpPr txBox="1"/>
          <p:nvPr/>
        </p:nvSpPr>
        <p:spPr>
          <a:xfrm>
            <a:off x="657059" y="2337585"/>
            <a:ext cx="8943042" cy="3046988"/>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Medicaid Provider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(Doula)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(Referring Clinician)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Medicaid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Information</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Diagnosis Code</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HCPCS Code</a:t>
            </a:r>
            <a:endParaRPr>
              <a:latin typeface="Aptos" panose="020B0004020202020204" pitchFamily="34" charset="0"/>
            </a:endParaRPr>
          </a:p>
          <a:p>
            <a:pPr marL="285750" marR="0" lvl="0" indent="-285750" algn="l" rtl="0">
              <a:spcBef>
                <a:spcPts val="0"/>
              </a:spcBef>
              <a:spcAft>
                <a:spcPts val="0"/>
              </a:spcAft>
              <a:buClr>
                <a:schemeClr val="dk1"/>
              </a:buClr>
              <a:buSzPts val="2400"/>
              <a:buFont typeface="Arial"/>
              <a:buChar char="•"/>
            </a:pPr>
            <a:r>
              <a:rPr lang="en-US" sz="2400" b="1">
                <a:solidFill>
                  <a:schemeClr val="dk1"/>
                </a:solidFill>
                <a:latin typeface="Aptos" panose="020B0004020202020204" pitchFamily="34" charset="0"/>
                <a:sym typeface="Arial"/>
              </a:rPr>
              <a:t>Units</a:t>
            </a:r>
            <a:endParaRPr>
              <a:latin typeface="Aptos" panose="020B0004020202020204" pitchFamily="34" charset="0"/>
            </a:endParaRPr>
          </a:p>
        </p:txBody>
      </p:sp>
      <p:sp>
        <p:nvSpPr>
          <p:cNvPr id="1347" name="Google Shape;1347;p89"/>
          <p:cNvSpPr/>
          <p:nvPr/>
        </p:nvSpPr>
        <p:spPr>
          <a:xfrm>
            <a:off x="5085055" y="4706745"/>
            <a:ext cx="5132378"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The number of services:</a:t>
            </a:r>
            <a:endParaRPr>
              <a:latin typeface="Aptos" panose="020B0004020202020204" pitchFamily="34" charset="0"/>
            </a:endParaRPr>
          </a:p>
        </p:txBody>
      </p:sp>
      <p:sp>
        <p:nvSpPr>
          <p:cNvPr id="1348" name="Google Shape;1348;p8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89</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5700"/>
    </mc:Choice>
    <mc:Fallback xmlns="">
      <p:transition spd="slow" advTm="57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47"/>
                                        </p:tgtEl>
                                        <p:attrNameLst>
                                          <p:attrName>style.visibility</p:attrName>
                                        </p:attrNameLst>
                                      </p:cBhvr>
                                      <p:to>
                                        <p:strVal val="visible"/>
                                      </p:to>
                                    </p:set>
                                    <p:animEffect transition="in" filter="fade">
                                      <p:cBhvr>
                                        <p:cTn id="7" dur="1000"/>
                                        <p:tgtEl>
                                          <p:spTgt spid="13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208"/>
        <p:cNvGrpSpPr/>
        <p:nvPr/>
      </p:nvGrpSpPr>
      <p:grpSpPr>
        <a:xfrm>
          <a:off x="0" y="0"/>
          <a:ext cx="0" cy="0"/>
          <a:chOff x="0" y="0"/>
          <a:chExt cx="0" cy="0"/>
        </a:xfrm>
      </p:grpSpPr>
      <p:sp>
        <p:nvSpPr>
          <p:cNvPr id="209" name="Google Shape;209;p9"/>
          <p:cNvSpPr/>
          <p:nvPr/>
        </p:nvSpPr>
        <p:spPr>
          <a:xfrm>
            <a:off x="8375287" y="1405195"/>
            <a:ext cx="877111" cy="87711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baseline="-25000">
              <a:solidFill>
                <a:schemeClr val="lt1"/>
              </a:solidFill>
              <a:latin typeface="Aptos" panose="020B0004020202020204" pitchFamily="34" charset="0"/>
              <a:sym typeface="Arial"/>
            </a:endParaRPr>
          </a:p>
        </p:txBody>
      </p:sp>
      <p:sp>
        <p:nvSpPr>
          <p:cNvPr id="210" name="Google Shape;210;p9"/>
          <p:cNvSpPr/>
          <p:nvPr/>
        </p:nvSpPr>
        <p:spPr>
          <a:xfrm>
            <a:off x="8375287" y="1405195"/>
            <a:ext cx="870601" cy="87060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211" name="Google Shape;211;p9"/>
          <p:cNvSpPr/>
          <p:nvPr/>
        </p:nvSpPr>
        <p:spPr>
          <a:xfrm>
            <a:off x="8217558" y="1241596"/>
            <a:ext cx="1197864" cy="1197803"/>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212" name="Google Shape;212;p9"/>
          <p:cNvSpPr/>
          <p:nvPr/>
        </p:nvSpPr>
        <p:spPr>
          <a:xfrm>
            <a:off x="4431587" y="1241595"/>
            <a:ext cx="1197864" cy="1197803"/>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213" name="Google Shape;213;p9"/>
          <p:cNvSpPr/>
          <p:nvPr/>
        </p:nvSpPr>
        <p:spPr>
          <a:xfrm>
            <a:off x="609352" y="1241595"/>
            <a:ext cx="1197864" cy="1197803"/>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214" name="Google Shape;214;p9"/>
          <p:cNvSpPr txBox="1">
            <a:spLocks noGrp="1"/>
          </p:cNvSpPr>
          <p:nvPr>
            <p:ph type="title"/>
          </p:nvPr>
        </p:nvSpPr>
        <p:spPr>
          <a:xfrm>
            <a:off x="2487333" y="63342"/>
            <a:ext cx="6020827" cy="1325563"/>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4000"/>
              <a:buFont typeface="Play"/>
              <a:buNone/>
            </a:pPr>
            <a:r>
              <a:rPr lang="en-US" sz="4000"/>
              <a:t>Important Considerations</a:t>
            </a:r>
            <a:endParaRPr/>
          </a:p>
        </p:txBody>
      </p:sp>
      <p:sp>
        <p:nvSpPr>
          <p:cNvPr id="215" name="Google Shape;215;p9"/>
          <p:cNvSpPr/>
          <p:nvPr/>
        </p:nvSpPr>
        <p:spPr>
          <a:xfrm>
            <a:off x="1338979" y="2134997"/>
            <a:ext cx="2720669" cy="3595243"/>
          </a:xfrm>
          <a:prstGeom prst="roundRect">
            <a:avLst>
              <a:gd name="adj" fmla="val 16667"/>
            </a:avLst>
          </a:prstGeom>
          <a:solidFill>
            <a:srgbClr val="1A307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chemeClr val="lt1"/>
                </a:solidFill>
                <a:latin typeface="Aptos" panose="020B0004020202020204" pitchFamily="34" charset="0"/>
                <a:sym typeface="Arial"/>
              </a:rPr>
              <a:t>A member cannot forfeit prenatal care for more postpartum care beyond the $300 postpartum cap.</a:t>
            </a:r>
            <a:endParaRPr>
              <a:latin typeface="Aptos" panose="020B0004020202020204" pitchFamily="34" charset="0"/>
            </a:endParaRPr>
          </a:p>
        </p:txBody>
      </p:sp>
      <p:sp>
        <p:nvSpPr>
          <p:cNvPr id="216" name="Google Shape;216;p9"/>
          <p:cNvSpPr/>
          <p:nvPr/>
        </p:nvSpPr>
        <p:spPr>
          <a:xfrm>
            <a:off x="5162977" y="2134997"/>
            <a:ext cx="2720669" cy="3595243"/>
          </a:xfrm>
          <a:prstGeom prst="roundRect">
            <a:avLst>
              <a:gd name="adj" fmla="val 16667"/>
            </a:avLst>
          </a:prstGeom>
          <a:solidFill>
            <a:srgbClr val="1A307E"/>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lt1"/>
              </a:buClr>
              <a:buSzPts val="2400"/>
              <a:buFont typeface="Arial"/>
              <a:buNone/>
            </a:pPr>
            <a:r>
              <a:rPr lang="en-US" sz="2400" b="0" i="0" u="none" strike="noStrike" cap="none">
                <a:solidFill>
                  <a:schemeClr val="lt1"/>
                </a:solidFill>
                <a:latin typeface="Aptos" panose="020B0004020202020204" pitchFamily="34" charset="0"/>
                <a:sym typeface="Arial"/>
              </a:rPr>
              <a:t>All benefits relate to the member, not the doula.</a:t>
            </a:r>
            <a:endParaRPr>
              <a:latin typeface="Aptos" panose="020B0004020202020204" pitchFamily="34" charset="0"/>
            </a:endParaRPr>
          </a:p>
        </p:txBody>
      </p:sp>
      <p:sp>
        <p:nvSpPr>
          <p:cNvPr id="217" name="Google Shape;217;p9"/>
          <p:cNvSpPr/>
          <p:nvPr/>
        </p:nvSpPr>
        <p:spPr>
          <a:xfrm>
            <a:off x="8986976" y="2134997"/>
            <a:ext cx="2720669" cy="3595243"/>
          </a:xfrm>
          <a:prstGeom prst="roundRect">
            <a:avLst>
              <a:gd name="adj" fmla="val 16667"/>
            </a:avLst>
          </a:prstGeom>
          <a:solidFill>
            <a:srgbClr val="1A307E"/>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2400"/>
              <a:buFont typeface="Arial"/>
              <a:buNone/>
            </a:pPr>
            <a:r>
              <a:rPr lang="en-US" sz="2400" b="0" i="0" u="none" strike="noStrike" cap="none">
                <a:solidFill>
                  <a:srgbClr val="FFFFFF"/>
                </a:solidFill>
                <a:latin typeface="Aptos" panose="020B0004020202020204" pitchFamily="34" charset="0"/>
                <a:sym typeface="Arial"/>
              </a:rPr>
              <a:t>Reimbursement per delivery is $900, regardless of how long labor and delivery lasts. </a:t>
            </a:r>
            <a:endParaRPr sz="2400" b="0" i="0" u="none" strike="noStrike" cap="none">
              <a:solidFill>
                <a:schemeClr val="lt1"/>
              </a:solidFill>
              <a:latin typeface="Aptos" panose="020B0004020202020204" pitchFamily="34" charset="0"/>
              <a:sym typeface="Arial"/>
            </a:endParaRPr>
          </a:p>
        </p:txBody>
      </p:sp>
      <p:sp>
        <p:nvSpPr>
          <p:cNvPr id="218" name="Google Shape;218;p9"/>
          <p:cNvSpPr txBox="1"/>
          <p:nvPr/>
        </p:nvSpPr>
        <p:spPr>
          <a:xfrm rot="-5400000">
            <a:off x="-618431" y="3492982"/>
            <a:ext cx="3300747"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0" i="0" u="none" strike="noStrike" cap="none">
                <a:solidFill>
                  <a:schemeClr val="dk1"/>
                </a:solidFill>
                <a:latin typeface="Aptos" panose="020B0004020202020204" pitchFamily="34" charset="0"/>
                <a:sym typeface="Arial"/>
              </a:rPr>
              <a:t>Caps on service</a:t>
            </a:r>
            <a:endParaRPr>
              <a:latin typeface="Aptos" panose="020B0004020202020204" pitchFamily="34" charset="0"/>
            </a:endParaRPr>
          </a:p>
        </p:txBody>
      </p:sp>
      <p:sp>
        <p:nvSpPr>
          <p:cNvPr id="219" name="Google Shape;219;p9"/>
          <p:cNvSpPr txBox="1"/>
          <p:nvPr/>
        </p:nvSpPr>
        <p:spPr>
          <a:xfrm rot="-5400000">
            <a:off x="3117938" y="3590954"/>
            <a:ext cx="3496693"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Aptos" panose="020B0004020202020204" pitchFamily="34" charset="0"/>
                <a:sym typeface="Arial"/>
              </a:rPr>
              <a:t>Member focused</a:t>
            </a:r>
            <a:endParaRPr>
              <a:latin typeface="Aptos" panose="020B0004020202020204" pitchFamily="34" charset="0"/>
            </a:endParaRPr>
          </a:p>
        </p:txBody>
      </p:sp>
      <p:sp>
        <p:nvSpPr>
          <p:cNvPr id="220" name="Google Shape;220;p9"/>
          <p:cNvSpPr txBox="1"/>
          <p:nvPr/>
        </p:nvSpPr>
        <p:spPr>
          <a:xfrm rot="-5400000">
            <a:off x="7719818" y="2811872"/>
            <a:ext cx="1938531"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Aptos" panose="020B0004020202020204" pitchFamily="34" charset="0"/>
                <a:sym typeface="Arial"/>
              </a:rPr>
              <a:t>Delivery</a:t>
            </a:r>
            <a:endParaRPr>
              <a:latin typeface="Aptos" panose="020B0004020202020204" pitchFamily="34" charset="0"/>
            </a:endParaRPr>
          </a:p>
        </p:txBody>
      </p:sp>
      <p:pic>
        <p:nvPicPr>
          <p:cNvPr id="221" name="Google Shape;221;p9" descr="Dollar with solid fill"/>
          <p:cNvPicPr preferRelativeResize="0"/>
          <p:nvPr/>
        </p:nvPicPr>
        <p:blipFill rotWithShape="1">
          <a:blip r:embed="rId3">
            <a:alphaModFix/>
          </a:blip>
          <a:srcRect/>
          <a:stretch/>
        </p:blipFill>
        <p:spPr>
          <a:xfrm>
            <a:off x="652584" y="1290698"/>
            <a:ext cx="1099597" cy="1099597"/>
          </a:xfrm>
          <a:prstGeom prst="rect">
            <a:avLst/>
          </a:prstGeom>
          <a:noFill/>
          <a:ln>
            <a:noFill/>
          </a:ln>
        </p:spPr>
      </p:pic>
      <p:pic>
        <p:nvPicPr>
          <p:cNvPr id="222" name="Google Shape;222;p9" descr="Woman with baby with solid fill"/>
          <p:cNvPicPr preferRelativeResize="0"/>
          <p:nvPr/>
        </p:nvPicPr>
        <p:blipFill rotWithShape="1">
          <a:blip r:embed="rId4">
            <a:alphaModFix/>
          </a:blip>
          <a:srcRect/>
          <a:stretch/>
        </p:blipFill>
        <p:spPr>
          <a:xfrm>
            <a:off x="4474819" y="1290698"/>
            <a:ext cx="1099597" cy="1099597"/>
          </a:xfrm>
          <a:prstGeom prst="rect">
            <a:avLst/>
          </a:prstGeom>
          <a:noFill/>
          <a:ln>
            <a:noFill/>
          </a:ln>
        </p:spPr>
      </p:pic>
      <p:pic>
        <p:nvPicPr>
          <p:cNvPr id="223" name="Google Shape;223;p9" descr="Clock with solid fill"/>
          <p:cNvPicPr preferRelativeResize="0"/>
          <p:nvPr/>
        </p:nvPicPr>
        <p:blipFill rotWithShape="1">
          <a:blip r:embed="rId5">
            <a:alphaModFix/>
          </a:blip>
          <a:srcRect/>
          <a:stretch/>
        </p:blipFill>
        <p:spPr>
          <a:xfrm>
            <a:off x="8260790" y="1290699"/>
            <a:ext cx="1099597" cy="1099597"/>
          </a:xfrm>
          <a:prstGeom prst="rect">
            <a:avLst/>
          </a:prstGeom>
          <a:noFill/>
          <a:ln>
            <a:noFill/>
          </a:ln>
        </p:spPr>
      </p:pic>
      <p:sp>
        <p:nvSpPr>
          <p:cNvPr id="224" name="Google Shape;22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39338"/>
    </mc:Choice>
    <mc:Fallback xmlns="">
      <p:transition spd="slow" advTm="39338"/>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353"/>
        <p:cNvGrpSpPr/>
        <p:nvPr/>
      </p:nvGrpSpPr>
      <p:grpSpPr>
        <a:xfrm>
          <a:off x="0" y="0"/>
          <a:ext cx="0" cy="0"/>
          <a:chOff x="0" y="0"/>
          <a:chExt cx="0" cy="0"/>
        </a:xfrm>
      </p:grpSpPr>
      <p:sp>
        <p:nvSpPr>
          <p:cNvPr id="1354" name="Google Shape;1354;p90"/>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Required to submit a successful claim:</a:t>
            </a:r>
            <a:endParaRPr>
              <a:latin typeface="Aptos" panose="020B0004020202020204" pitchFamily="34" charset="0"/>
            </a:endParaRPr>
          </a:p>
        </p:txBody>
      </p:sp>
      <p:sp>
        <p:nvSpPr>
          <p:cNvPr id="1355" name="Google Shape;1355;p90"/>
          <p:cNvSpPr txBox="1"/>
          <p:nvPr/>
        </p:nvSpPr>
        <p:spPr>
          <a:xfrm>
            <a:off x="657059" y="2337585"/>
            <a:ext cx="8943042" cy="3046988"/>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Medicaid Provider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(Doula)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(Referring Clinician)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Medicaid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Information</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Diagnosis Code</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HCPCS Code</a:t>
            </a:r>
            <a:endParaRPr>
              <a:latin typeface="Aptos" panose="020B0004020202020204" pitchFamily="34" charset="0"/>
            </a:endParaRPr>
          </a:p>
          <a:p>
            <a:pPr marL="285750" marR="0" lvl="0" indent="-285750" algn="l" rtl="0">
              <a:spcBef>
                <a:spcPts val="0"/>
              </a:spcBef>
              <a:spcAft>
                <a:spcPts val="0"/>
              </a:spcAft>
              <a:buClr>
                <a:schemeClr val="dk1"/>
              </a:buClr>
              <a:buSzPts val="2400"/>
              <a:buFont typeface="Arial"/>
              <a:buChar char="•"/>
            </a:pPr>
            <a:r>
              <a:rPr lang="en-US" sz="2400" b="1">
                <a:solidFill>
                  <a:schemeClr val="dk1"/>
                </a:solidFill>
                <a:latin typeface="Aptos" panose="020B0004020202020204" pitchFamily="34" charset="0"/>
                <a:sym typeface="Arial"/>
              </a:rPr>
              <a:t>Units</a:t>
            </a:r>
            <a:endParaRPr>
              <a:latin typeface="Aptos" panose="020B0004020202020204" pitchFamily="34" charset="0"/>
            </a:endParaRPr>
          </a:p>
        </p:txBody>
      </p:sp>
      <p:sp>
        <p:nvSpPr>
          <p:cNvPr id="1356" name="Google Shape;1356;p90"/>
          <p:cNvSpPr/>
          <p:nvPr/>
        </p:nvSpPr>
        <p:spPr>
          <a:xfrm>
            <a:off x="5085055" y="4706745"/>
            <a:ext cx="5132378"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The number of services:</a:t>
            </a:r>
            <a:endParaRPr>
              <a:latin typeface="Aptos" panose="020B0004020202020204" pitchFamily="34" charset="0"/>
            </a:endParaRPr>
          </a:p>
        </p:txBody>
      </p:sp>
      <p:sp>
        <p:nvSpPr>
          <p:cNvPr id="1357" name="Google Shape;1357;p90"/>
          <p:cNvSpPr/>
          <p:nvPr/>
        </p:nvSpPr>
        <p:spPr>
          <a:xfrm>
            <a:off x="5085055" y="5346479"/>
            <a:ext cx="2442198" cy="120277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1 for each 15 minutes of a prenatal or postpartum visit</a:t>
            </a:r>
            <a:endParaRPr>
              <a:latin typeface="Aptos" panose="020B0004020202020204" pitchFamily="34" charset="0"/>
            </a:endParaRPr>
          </a:p>
        </p:txBody>
      </p:sp>
      <p:sp>
        <p:nvSpPr>
          <p:cNvPr id="1358" name="Google Shape;1358;p9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90</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11457"/>
    </mc:Choice>
    <mc:Fallback xmlns="">
      <p:transition spd="slow" advTm="114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57"/>
                                        </p:tgtEl>
                                        <p:attrNameLst>
                                          <p:attrName>style.visibility</p:attrName>
                                        </p:attrNameLst>
                                      </p:cBhvr>
                                      <p:to>
                                        <p:strVal val="visible"/>
                                      </p:to>
                                    </p:set>
                                    <p:animEffect transition="in" filter="fade">
                                      <p:cBhvr>
                                        <p:cTn id="7" dur="1000"/>
                                        <p:tgtEl>
                                          <p:spTgt spid="13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363"/>
        <p:cNvGrpSpPr/>
        <p:nvPr/>
      </p:nvGrpSpPr>
      <p:grpSpPr>
        <a:xfrm>
          <a:off x="0" y="0"/>
          <a:ext cx="0" cy="0"/>
          <a:chOff x="0" y="0"/>
          <a:chExt cx="0" cy="0"/>
        </a:xfrm>
      </p:grpSpPr>
      <p:sp>
        <p:nvSpPr>
          <p:cNvPr id="1364" name="Google Shape;1364;p91"/>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Required to submit a successful claim:</a:t>
            </a:r>
            <a:endParaRPr>
              <a:latin typeface="Aptos" panose="020B0004020202020204" pitchFamily="34" charset="0"/>
            </a:endParaRPr>
          </a:p>
        </p:txBody>
      </p:sp>
      <p:sp>
        <p:nvSpPr>
          <p:cNvPr id="1365" name="Google Shape;1365;p91"/>
          <p:cNvSpPr txBox="1"/>
          <p:nvPr/>
        </p:nvSpPr>
        <p:spPr>
          <a:xfrm>
            <a:off x="657059" y="2337585"/>
            <a:ext cx="8943042" cy="3046988"/>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Medicaid Provider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(Doula)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(Referring Clinician)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Medicaid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Information</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Diagnosis Code</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HCPCS Code</a:t>
            </a:r>
            <a:endParaRPr>
              <a:latin typeface="Aptos" panose="020B0004020202020204" pitchFamily="34" charset="0"/>
            </a:endParaRPr>
          </a:p>
          <a:p>
            <a:pPr marL="285750" marR="0" lvl="0" indent="-285750" algn="l" rtl="0">
              <a:spcBef>
                <a:spcPts val="0"/>
              </a:spcBef>
              <a:spcAft>
                <a:spcPts val="0"/>
              </a:spcAft>
              <a:buClr>
                <a:schemeClr val="dk1"/>
              </a:buClr>
              <a:buSzPts val="2400"/>
              <a:buFont typeface="Arial"/>
              <a:buChar char="•"/>
            </a:pPr>
            <a:r>
              <a:rPr lang="en-US" sz="2400" b="1">
                <a:solidFill>
                  <a:schemeClr val="dk1"/>
                </a:solidFill>
                <a:latin typeface="Aptos" panose="020B0004020202020204" pitchFamily="34" charset="0"/>
                <a:sym typeface="Arial"/>
              </a:rPr>
              <a:t>Units</a:t>
            </a:r>
            <a:endParaRPr>
              <a:latin typeface="Aptos" panose="020B0004020202020204" pitchFamily="34" charset="0"/>
            </a:endParaRPr>
          </a:p>
        </p:txBody>
      </p:sp>
      <p:sp>
        <p:nvSpPr>
          <p:cNvPr id="1366" name="Google Shape;1366;p91"/>
          <p:cNvSpPr/>
          <p:nvPr/>
        </p:nvSpPr>
        <p:spPr>
          <a:xfrm>
            <a:off x="5085055" y="4706745"/>
            <a:ext cx="5132378"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The number of services:</a:t>
            </a:r>
            <a:endParaRPr>
              <a:latin typeface="Aptos" panose="020B0004020202020204" pitchFamily="34" charset="0"/>
            </a:endParaRPr>
          </a:p>
        </p:txBody>
      </p:sp>
      <p:sp>
        <p:nvSpPr>
          <p:cNvPr id="1367" name="Google Shape;1367;p91"/>
          <p:cNvSpPr/>
          <p:nvPr/>
        </p:nvSpPr>
        <p:spPr>
          <a:xfrm>
            <a:off x="5085055" y="5346479"/>
            <a:ext cx="2442198" cy="120277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1 for each 15 minutes of a prenatal or postpartum visit</a:t>
            </a:r>
            <a:endParaRPr>
              <a:latin typeface="Aptos" panose="020B0004020202020204" pitchFamily="34" charset="0"/>
            </a:endParaRPr>
          </a:p>
        </p:txBody>
      </p:sp>
      <p:sp>
        <p:nvSpPr>
          <p:cNvPr id="1368" name="Google Shape;1368;p91"/>
          <p:cNvSpPr/>
          <p:nvPr/>
        </p:nvSpPr>
        <p:spPr>
          <a:xfrm>
            <a:off x="7775235" y="5346479"/>
            <a:ext cx="2442198" cy="120277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1 for labor and delivery</a:t>
            </a:r>
            <a:endParaRPr>
              <a:latin typeface="Aptos" panose="020B0004020202020204" pitchFamily="34" charset="0"/>
            </a:endParaRPr>
          </a:p>
        </p:txBody>
      </p:sp>
      <p:sp>
        <p:nvSpPr>
          <p:cNvPr id="1369" name="Google Shape;1369;p9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91</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3446"/>
    </mc:Choice>
    <mc:Fallback xmlns="">
      <p:transition spd="slow" advTm="34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68"/>
                                        </p:tgtEl>
                                        <p:attrNameLst>
                                          <p:attrName>style.visibility</p:attrName>
                                        </p:attrNameLst>
                                      </p:cBhvr>
                                      <p:to>
                                        <p:strVal val="visible"/>
                                      </p:to>
                                    </p:set>
                                    <p:animEffect transition="in" filter="fade">
                                      <p:cBhvr>
                                        <p:cTn id="7" dur="1000"/>
                                        <p:tgtEl>
                                          <p:spTgt spid="13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374"/>
        <p:cNvGrpSpPr/>
        <p:nvPr/>
      </p:nvGrpSpPr>
      <p:grpSpPr>
        <a:xfrm>
          <a:off x="0" y="0"/>
          <a:ext cx="0" cy="0"/>
          <a:chOff x="0" y="0"/>
          <a:chExt cx="0" cy="0"/>
        </a:xfrm>
      </p:grpSpPr>
      <p:sp>
        <p:nvSpPr>
          <p:cNvPr id="1375" name="Google Shape;1375;p92"/>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Required to submit a successful claim:</a:t>
            </a:r>
            <a:endParaRPr>
              <a:latin typeface="Aptos" panose="020B0004020202020204" pitchFamily="34" charset="0"/>
            </a:endParaRPr>
          </a:p>
        </p:txBody>
      </p:sp>
      <p:sp>
        <p:nvSpPr>
          <p:cNvPr id="1376" name="Google Shape;1376;p92"/>
          <p:cNvSpPr txBox="1"/>
          <p:nvPr/>
        </p:nvSpPr>
        <p:spPr>
          <a:xfrm>
            <a:off x="657059" y="2337585"/>
            <a:ext cx="8943042" cy="341632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Medicaid Provider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(Doula)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(Referring Clinician)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Medicaid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Information</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Diagnosis Code</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HCPCS Code</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Units</a:t>
            </a:r>
            <a:endParaRPr>
              <a:latin typeface="Aptos" panose="020B0004020202020204" pitchFamily="34" charset="0"/>
            </a:endParaRPr>
          </a:p>
          <a:p>
            <a:pPr marL="285750" marR="0" lvl="0" indent="-285750" algn="l" rtl="0">
              <a:spcBef>
                <a:spcPts val="0"/>
              </a:spcBef>
              <a:spcAft>
                <a:spcPts val="0"/>
              </a:spcAft>
              <a:buClr>
                <a:schemeClr val="dk1"/>
              </a:buClr>
              <a:buSzPts val="2400"/>
              <a:buFont typeface="Arial"/>
              <a:buChar char="•"/>
            </a:pPr>
            <a:r>
              <a:rPr lang="en-US" sz="2400" b="1">
                <a:solidFill>
                  <a:schemeClr val="dk1"/>
                </a:solidFill>
                <a:latin typeface="Aptos" panose="020B0004020202020204" pitchFamily="34" charset="0"/>
                <a:sym typeface="Arial"/>
              </a:rPr>
              <a:t>Date of Service</a:t>
            </a:r>
            <a:endParaRPr>
              <a:latin typeface="Aptos" panose="020B0004020202020204" pitchFamily="34" charset="0"/>
            </a:endParaRPr>
          </a:p>
        </p:txBody>
      </p:sp>
      <p:sp>
        <p:nvSpPr>
          <p:cNvPr id="1377" name="Google Shape;1377;p92"/>
          <p:cNvSpPr/>
          <p:nvPr/>
        </p:nvSpPr>
        <p:spPr>
          <a:xfrm>
            <a:off x="5085055" y="5019131"/>
            <a:ext cx="5132378"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The date the service was performed</a:t>
            </a:r>
            <a:endParaRPr>
              <a:latin typeface="Aptos" panose="020B0004020202020204" pitchFamily="34" charset="0"/>
            </a:endParaRPr>
          </a:p>
        </p:txBody>
      </p:sp>
      <p:sp>
        <p:nvSpPr>
          <p:cNvPr id="1378" name="Google Shape;1378;p92"/>
          <p:cNvSpPr/>
          <p:nvPr/>
        </p:nvSpPr>
        <p:spPr>
          <a:xfrm>
            <a:off x="6163214" y="5743006"/>
            <a:ext cx="4054219"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Report only the first date of labor</a:t>
            </a:r>
            <a:endParaRPr>
              <a:latin typeface="Aptos" panose="020B0004020202020204" pitchFamily="34" charset="0"/>
            </a:endParaRPr>
          </a:p>
        </p:txBody>
      </p:sp>
      <p:sp>
        <p:nvSpPr>
          <p:cNvPr id="1379" name="Google Shape;1379;p9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92</a:t>
            </a:fld>
            <a:endParaRPr/>
          </a:p>
        </p:txBody>
      </p:sp>
      <p:pic>
        <p:nvPicPr>
          <p:cNvPr id="1380" name="Google Shape;1380;p92" descr="Warning with solid fill"/>
          <p:cNvPicPr preferRelativeResize="0"/>
          <p:nvPr/>
        </p:nvPicPr>
        <p:blipFill rotWithShape="1">
          <a:blip r:embed="rId5">
            <a:alphaModFix/>
          </a:blip>
          <a:srcRect/>
          <a:stretch/>
        </p:blipFill>
        <p:spPr>
          <a:xfrm>
            <a:off x="5221352" y="5562253"/>
            <a:ext cx="720268" cy="720268"/>
          </a:xfrm>
          <a:prstGeom prst="rect">
            <a:avLst/>
          </a:prstGeom>
          <a:noFill/>
          <a:ln>
            <a:noFill/>
          </a:ln>
        </p:spPr>
      </p:pic>
      <p:pic>
        <p:nvPicPr>
          <p:cNvPr id="12" name="Audio 11">
            <a:hlinkClick r:id="" action="ppaction://media"/>
            <a:extLst>
              <a:ext uri="{FF2B5EF4-FFF2-40B4-BE49-F238E27FC236}">
                <a16:creationId xmlns:a16="http://schemas.microsoft.com/office/drawing/2014/main" id="{C1DC5F62-C945-E675-EF20-861D44D2CA19}"/>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10052304" y="4718304"/>
            <a:ext cx="2057400" cy="205740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8534"/>
    </mc:Choice>
    <mc:Fallback xmlns="">
      <p:transition spd="slow" advTm="85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378"/>
                                        </p:tgtEl>
                                        <p:attrNameLst>
                                          <p:attrName>style.visibility</p:attrName>
                                        </p:attrNameLst>
                                      </p:cBhvr>
                                      <p:to>
                                        <p:strVal val="visible"/>
                                      </p:to>
                                    </p:set>
                                    <p:animEffect transition="in" filter="fade">
                                      <p:cBhvr>
                                        <p:cTn id="11" dur="1000"/>
                                        <p:tgtEl>
                                          <p:spTgt spid="1378"/>
                                        </p:tgtEl>
                                      </p:cBhvr>
                                    </p:animEffect>
                                  </p:childTnLst>
                                </p:cTn>
                              </p:par>
                              <p:par>
                                <p:cTn id="12" presetID="10" presetClass="entr" presetSubtype="0" fill="hold" nodeType="withEffect">
                                  <p:stCondLst>
                                    <p:cond delay="0"/>
                                  </p:stCondLst>
                                  <p:childTnLst>
                                    <p:set>
                                      <p:cBhvr>
                                        <p:cTn id="13" dur="1" fill="hold">
                                          <p:stCondLst>
                                            <p:cond delay="0"/>
                                          </p:stCondLst>
                                        </p:cTn>
                                        <p:tgtEl>
                                          <p:spTgt spid="1380"/>
                                        </p:tgtEl>
                                        <p:attrNameLst>
                                          <p:attrName>style.visibility</p:attrName>
                                        </p:attrNameLst>
                                      </p:cBhvr>
                                      <p:to>
                                        <p:strVal val="visible"/>
                                      </p:to>
                                    </p:set>
                                    <p:animEffect transition="in" filter="fade">
                                      <p:cBhvr>
                                        <p:cTn id="14" dur="1000"/>
                                        <p:tgtEl>
                                          <p:spTgt spid="138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12"/>
                </p:tgtEl>
              </p:cMediaNode>
            </p:audio>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show="0">
  <p:cSld>
    <p:bg>
      <p:bgPr>
        <a:solidFill>
          <a:srgbClr val="D7E0E5"/>
        </a:solidFill>
        <a:effectLst/>
      </p:bgPr>
    </p:bg>
    <p:spTree>
      <p:nvGrpSpPr>
        <p:cNvPr id="1" name="Shape 1385"/>
        <p:cNvGrpSpPr/>
        <p:nvPr/>
      </p:nvGrpSpPr>
      <p:grpSpPr>
        <a:xfrm>
          <a:off x="0" y="0"/>
          <a:ext cx="0" cy="0"/>
          <a:chOff x="0" y="0"/>
          <a:chExt cx="0" cy="0"/>
        </a:xfrm>
      </p:grpSpPr>
      <p:sp>
        <p:nvSpPr>
          <p:cNvPr id="1386" name="Google Shape;1386;p93"/>
          <p:cNvSpPr txBox="1"/>
          <p:nvPr/>
        </p:nvSpPr>
        <p:spPr>
          <a:xfrm>
            <a:off x="2105013" y="85806"/>
            <a:ext cx="7981974" cy="1325563"/>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Steps to Submitting  a Claim:</a:t>
            </a:r>
            <a:endParaRPr>
              <a:latin typeface="Aptos" panose="020B0004020202020204" pitchFamily="34" charset="0"/>
            </a:endParaRPr>
          </a:p>
        </p:txBody>
      </p:sp>
      <p:sp>
        <p:nvSpPr>
          <p:cNvPr id="1387" name="Google Shape;1387;p93"/>
          <p:cNvSpPr/>
          <p:nvPr/>
        </p:nvSpPr>
        <p:spPr>
          <a:xfrm rot="7200000">
            <a:off x="9550299" y="4819846"/>
            <a:ext cx="1339453" cy="623586"/>
          </a:xfrm>
          <a:prstGeom prst="curvedDownArrow">
            <a:avLst>
              <a:gd name="adj1" fmla="val 25000"/>
              <a:gd name="adj2" fmla="val 50000"/>
              <a:gd name="adj3" fmla="val 25000"/>
            </a:avLst>
          </a:prstGeom>
          <a:solidFill>
            <a:srgbClr val="35647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sp>
        <p:nvSpPr>
          <p:cNvPr id="1388" name="Google Shape;1388;p93"/>
          <p:cNvSpPr/>
          <p:nvPr/>
        </p:nvSpPr>
        <p:spPr>
          <a:xfrm rot="7200000">
            <a:off x="9550297" y="2381310"/>
            <a:ext cx="1339453" cy="623586"/>
          </a:xfrm>
          <a:prstGeom prst="curvedDownArrow">
            <a:avLst>
              <a:gd name="adj1" fmla="val 25000"/>
              <a:gd name="adj2" fmla="val 50000"/>
              <a:gd name="adj3" fmla="val 25000"/>
            </a:avLst>
          </a:prstGeom>
          <a:solidFill>
            <a:srgbClr val="35647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sp>
        <p:nvSpPr>
          <p:cNvPr id="1389" name="Google Shape;1389;p93"/>
          <p:cNvSpPr/>
          <p:nvPr/>
        </p:nvSpPr>
        <p:spPr>
          <a:xfrm rot="-7200000" flipH="1">
            <a:off x="4441714" y="3593815"/>
            <a:ext cx="1339453" cy="623586"/>
          </a:xfrm>
          <a:prstGeom prst="curvedDownArrow">
            <a:avLst>
              <a:gd name="adj1" fmla="val 25000"/>
              <a:gd name="adj2" fmla="val 50000"/>
              <a:gd name="adj3" fmla="val 25000"/>
            </a:avLst>
          </a:prstGeom>
          <a:solidFill>
            <a:srgbClr val="35647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sp>
        <p:nvSpPr>
          <p:cNvPr id="1390" name="Google Shape;1390;p93"/>
          <p:cNvSpPr/>
          <p:nvPr/>
        </p:nvSpPr>
        <p:spPr>
          <a:xfrm>
            <a:off x="5734807" y="1453547"/>
            <a:ext cx="4623924" cy="707244"/>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1. Log into the system</a:t>
            </a:r>
            <a:endParaRPr>
              <a:latin typeface="Aptos" panose="020B0004020202020204" pitchFamily="34" charset="0"/>
            </a:endParaRPr>
          </a:p>
        </p:txBody>
      </p:sp>
      <p:sp>
        <p:nvSpPr>
          <p:cNvPr id="1391" name="Google Shape;1391;p93"/>
          <p:cNvSpPr/>
          <p:nvPr/>
        </p:nvSpPr>
        <p:spPr>
          <a:xfrm>
            <a:off x="5009939" y="2679578"/>
            <a:ext cx="4623924" cy="707244"/>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2. Fill out necessary information</a:t>
            </a:r>
            <a:endParaRPr>
              <a:latin typeface="Aptos" panose="020B0004020202020204" pitchFamily="34" charset="0"/>
            </a:endParaRPr>
          </a:p>
        </p:txBody>
      </p:sp>
      <p:sp>
        <p:nvSpPr>
          <p:cNvPr id="1392" name="Google Shape;1392;p93"/>
          <p:cNvSpPr/>
          <p:nvPr/>
        </p:nvSpPr>
        <p:spPr>
          <a:xfrm>
            <a:off x="5734807" y="3905609"/>
            <a:ext cx="4623924" cy="707244"/>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3. Navigate between pages of the form</a:t>
            </a:r>
            <a:endParaRPr>
              <a:latin typeface="Aptos" panose="020B0004020202020204" pitchFamily="34" charset="0"/>
            </a:endParaRPr>
          </a:p>
        </p:txBody>
      </p:sp>
      <p:sp>
        <p:nvSpPr>
          <p:cNvPr id="1393" name="Google Shape;1393;p93"/>
          <p:cNvSpPr/>
          <p:nvPr/>
        </p:nvSpPr>
        <p:spPr>
          <a:xfrm>
            <a:off x="5009939" y="5131639"/>
            <a:ext cx="4623924" cy="707244"/>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4. Submit claim</a:t>
            </a:r>
            <a:endParaRPr>
              <a:latin typeface="Aptos" panose="020B0004020202020204" pitchFamily="34" charset="0"/>
            </a:endParaRPr>
          </a:p>
        </p:txBody>
      </p:sp>
      <p:sp>
        <p:nvSpPr>
          <p:cNvPr id="1394" name="Google Shape;1394;p93"/>
          <p:cNvSpPr/>
          <p:nvPr/>
        </p:nvSpPr>
        <p:spPr>
          <a:xfrm>
            <a:off x="517794" y="3535669"/>
            <a:ext cx="3027872" cy="302787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pic>
        <p:nvPicPr>
          <p:cNvPr id="1395" name="Google Shape;1395;p93"/>
          <p:cNvPicPr preferRelativeResize="0"/>
          <p:nvPr/>
        </p:nvPicPr>
        <p:blipFill rotWithShape="1">
          <a:blip r:embed="rId3">
            <a:alphaModFix/>
          </a:blip>
          <a:srcRect/>
          <a:stretch/>
        </p:blipFill>
        <p:spPr>
          <a:xfrm>
            <a:off x="356789" y="3741772"/>
            <a:ext cx="3511783" cy="2832789"/>
          </a:xfrm>
          <a:prstGeom prst="rect">
            <a:avLst/>
          </a:prstGeom>
          <a:noFill/>
          <a:ln>
            <a:noFill/>
          </a:ln>
        </p:spPr>
      </p:pic>
      <p:sp>
        <p:nvSpPr>
          <p:cNvPr id="1396" name="Google Shape;1396;p9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93</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90"/>
                                        </p:tgtEl>
                                        <p:attrNameLst>
                                          <p:attrName>style.visibility</p:attrName>
                                        </p:attrNameLst>
                                      </p:cBhvr>
                                      <p:to>
                                        <p:strVal val="visible"/>
                                      </p:to>
                                    </p:set>
                                    <p:animEffect transition="in" filter="fade">
                                      <p:cBhvr>
                                        <p:cTn id="7" dur="1000"/>
                                        <p:tgtEl>
                                          <p:spTgt spid="139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88"/>
                                        </p:tgtEl>
                                        <p:attrNameLst>
                                          <p:attrName>style.visibility</p:attrName>
                                        </p:attrNameLst>
                                      </p:cBhvr>
                                      <p:to>
                                        <p:strVal val="visible"/>
                                      </p:to>
                                    </p:set>
                                    <p:animEffect transition="in" filter="fade">
                                      <p:cBhvr>
                                        <p:cTn id="12" dur="1000"/>
                                        <p:tgtEl>
                                          <p:spTgt spid="138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91"/>
                                        </p:tgtEl>
                                        <p:attrNameLst>
                                          <p:attrName>style.visibility</p:attrName>
                                        </p:attrNameLst>
                                      </p:cBhvr>
                                      <p:to>
                                        <p:strVal val="visible"/>
                                      </p:to>
                                    </p:set>
                                    <p:animEffect transition="in" filter="fade">
                                      <p:cBhvr>
                                        <p:cTn id="17" dur="1000"/>
                                        <p:tgtEl>
                                          <p:spTgt spid="139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89"/>
                                        </p:tgtEl>
                                        <p:attrNameLst>
                                          <p:attrName>style.visibility</p:attrName>
                                        </p:attrNameLst>
                                      </p:cBhvr>
                                      <p:to>
                                        <p:strVal val="visible"/>
                                      </p:to>
                                    </p:set>
                                    <p:animEffect transition="in" filter="fade">
                                      <p:cBhvr>
                                        <p:cTn id="22" dur="1000"/>
                                        <p:tgtEl>
                                          <p:spTgt spid="138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92"/>
                                        </p:tgtEl>
                                        <p:attrNameLst>
                                          <p:attrName>style.visibility</p:attrName>
                                        </p:attrNameLst>
                                      </p:cBhvr>
                                      <p:to>
                                        <p:strVal val="visible"/>
                                      </p:to>
                                    </p:set>
                                    <p:animEffect transition="in" filter="fade">
                                      <p:cBhvr>
                                        <p:cTn id="27" dur="1000"/>
                                        <p:tgtEl>
                                          <p:spTgt spid="139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87"/>
                                        </p:tgtEl>
                                        <p:attrNameLst>
                                          <p:attrName>style.visibility</p:attrName>
                                        </p:attrNameLst>
                                      </p:cBhvr>
                                      <p:to>
                                        <p:strVal val="visible"/>
                                      </p:to>
                                    </p:set>
                                    <p:animEffect transition="in" filter="fade">
                                      <p:cBhvr>
                                        <p:cTn id="32" dur="1000"/>
                                        <p:tgtEl>
                                          <p:spTgt spid="138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393"/>
                                        </p:tgtEl>
                                        <p:attrNameLst>
                                          <p:attrName>style.visibility</p:attrName>
                                        </p:attrNameLst>
                                      </p:cBhvr>
                                      <p:to>
                                        <p:strVal val="visible"/>
                                      </p:to>
                                    </p:set>
                                    <p:animEffect transition="in" filter="fade">
                                      <p:cBhvr>
                                        <p:cTn id="37" dur="1000"/>
                                        <p:tgtEl>
                                          <p:spTgt spid="13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401"/>
        <p:cNvGrpSpPr/>
        <p:nvPr/>
      </p:nvGrpSpPr>
      <p:grpSpPr>
        <a:xfrm>
          <a:off x="0" y="0"/>
          <a:ext cx="0" cy="0"/>
          <a:chOff x="0" y="0"/>
          <a:chExt cx="0" cy="0"/>
        </a:xfrm>
      </p:grpSpPr>
      <p:sp>
        <p:nvSpPr>
          <p:cNvPr id="1402" name="Google Shape;1402;p94"/>
          <p:cNvSpPr txBox="1"/>
          <p:nvPr/>
        </p:nvSpPr>
        <p:spPr>
          <a:xfrm>
            <a:off x="539406" y="425209"/>
            <a:ext cx="7981974"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After Submission:</a:t>
            </a:r>
            <a:endParaRPr>
              <a:latin typeface="Aptos" panose="020B0004020202020204" pitchFamily="34" charset="0"/>
            </a:endParaRPr>
          </a:p>
        </p:txBody>
      </p:sp>
      <p:sp>
        <p:nvSpPr>
          <p:cNvPr id="1403" name="Google Shape;1403;p94"/>
          <p:cNvSpPr txBox="1"/>
          <p:nvPr/>
        </p:nvSpPr>
        <p:spPr>
          <a:xfrm>
            <a:off x="539406" y="1399034"/>
            <a:ext cx="1061268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ptos" panose="020B0004020202020204" pitchFamily="34" charset="0"/>
                <a:sym typeface="Arial"/>
              </a:rPr>
              <a:t>You will receive real-time feedback and a claim status</a:t>
            </a:r>
            <a:endParaRPr>
              <a:latin typeface="Aptos" panose="020B0004020202020204" pitchFamily="34" charset="0"/>
            </a:endParaRPr>
          </a:p>
        </p:txBody>
      </p:sp>
      <p:sp>
        <p:nvSpPr>
          <p:cNvPr id="1404" name="Google Shape;1404;p9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94</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8550"/>
    </mc:Choice>
    <mc:Fallback xmlns="">
      <p:transition spd="slow" advTm="8550"/>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409"/>
        <p:cNvGrpSpPr/>
        <p:nvPr/>
      </p:nvGrpSpPr>
      <p:grpSpPr>
        <a:xfrm>
          <a:off x="0" y="0"/>
          <a:ext cx="0" cy="0"/>
          <a:chOff x="0" y="0"/>
          <a:chExt cx="0" cy="0"/>
        </a:xfrm>
      </p:grpSpPr>
      <p:sp>
        <p:nvSpPr>
          <p:cNvPr id="1410" name="Google Shape;1410;p95"/>
          <p:cNvSpPr/>
          <p:nvPr/>
        </p:nvSpPr>
        <p:spPr>
          <a:xfrm>
            <a:off x="862071" y="2278264"/>
            <a:ext cx="10467858" cy="1217390"/>
          </a:xfrm>
          <a:prstGeom prst="roundRect">
            <a:avLst>
              <a:gd name="adj" fmla="val 16667"/>
            </a:avLst>
          </a:prstGeom>
          <a:solidFill>
            <a:srgbClr val="8CD8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b="1">
                <a:solidFill>
                  <a:srgbClr val="000000"/>
                </a:solidFill>
                <a:latin typeface="Aptos" panose="020B0004020202020204" pitchFamily="34" charset="0"/>
                <a:sym typeface="Arial"/>
              </a:rPr>
              <a:t>Paid Status: </a:t>
            </a:r>
            <a:r>
              <a:rPr lang="en-US" sz="2400">
                <a:solidFill>
                  <a:srgbClr val="000000"/>
                </a:solidFill>
                <a:latin typeface="Aptos" panose="020B0004020202020204" pitchFamily="34" charset="0"/>
                <a:sym typeface="Arial"/>
              </a:rPr>
              <a:t>claim is complete, does not require additional review, and no further action is necessary on your part.</a:t>
            </a:r>
            <a:endParaRPr>
              <a:latin typeface="Aptos" panose="020B0004020202020204" pitchFamily="34" charset="0"/>
            </a:endParaRPr>
          </a:p>
        </p:txBody>
      </p:sp>
      <p:sp>
        <p:nvSpPr>
          <p:cNvPr id="1411" name="Google Shape;1411;p95"/>
          <p:cNvSpPr txBox="1"/>
          <p:nvPr/>
        </p:nvSpPr>
        <p:spPr>
          <a:xfrm>
            <a:off x="539406" y="425209"/>
            <a:ext cx="7981974"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After Submission:</a:t>
            </a:r>
            <a:endParaRPr>
              <a:latin typeface="Aptos" panose="020B0004020202020204" pitchFamily="34" charset="0"/>
            </a:endParaRPr>
          </a:p>
        </p:txBody>
      </p:sp>
      <p:sp>
        <p:nvSpPr>
          <p:cNvPr id="1412" name="Google Shape;1412;p95"/>
          <p:cNvSpPr txBox="1"/>
          <p:nvPr/>
        </p:nvSpPr>
        <p:spPr>
          <a:xfrm>
            <a:off x="539406" y="1399034"/>
            <a:ext cx="1061268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ptos" panose="020B0004020202020204" pitchFamily="34" charset="0"/>
                <a:sym typeface="Arial"/>
              </a:rPr>
              <a:t>You will receive real-time feedback and a claim status</a:t>
            </a:r>
            <a:endParaRPr>
              <a:latin typeface="Aptos" panose="020B0004020202020204" pitchFamily="34" charset="0"/>
            </a:endParaRPr>
          </a:p>
        </p:txBody>
      </p:sp>
      <p:sp>
        <p:nvSpPr>
          <p:cNvPr id="1413" name="Google Shape;1413;p9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95</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12586"/>
    </mc:Choice>
    <mc:Fallback xmlns="">
      <p:transition spd="slow" advTm="125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10"/>
                                        </p:tgtEl>
                                        <p:attrNameLst>
                                          <p:attrName>style.visibility</p:attrName>
                                        </p:attrNameLst>
                                      </p:cBhvr>
                                      <p:to>
                                        <p:strVal val="visible"/>
                                      </p:to>
                                    </p:set>
                                    <p:animEffect transition="in" filter="fade">
                                      <p:cBhvr>
                                        <p:cTn id="7" dur="1000"/>
                                        <p:tgtEl>
                                          <p:spTgt spid="1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418"/>
        <p:cNvGrpSpPr/>
        <p:nvPr/>
      </p:nvGrpSpPr>
      <p:grpSpPr>
        <a:xfrm>
          <a:off x="0" y="0"/>
          <a:ext cx="0" cy="0"/>
          <a:chOff x="0" y="0"/>
          <a:chExt cx="0" cy="0"/>
        </a:xfrm>
      </p:grpSpPr>
      <p:sp>
        <p:nvSpPr>
          <p:cNvPr id="1419" name="Google Shape;1419;p96"/>
          <p:cNvSpPr/>
          <p:nvPr/>
        </p:nvSpPr>
        <p:spPr>
          <a:xfrm>
            <a:off x="862071" y="2278264"/>
            <a:ext cx="10467858" cy="1217390"/>
          </a:xfrm>
          <a:prstGeom prst="roundRect">
            <a:avLst>
              <a:gd name="adj" fmla="val 16667"/>
            </a:avLst>
          </a:prstGeom>
          <a:solidFill>
            <a:srgbClr val="8CD8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b="1">
                <a:solidFill>
                  <a:srgbClr val="000000"/>
                </a:solidFill>
                <a:latin typeface="Aptos" panose="020B0004020202020204" pitchFamily="34" charset="0"/>
                <a:sym typeface="Arial"/>
              </a:rPr>
              <a:t>Paid Status: </a:t>
            </a:r>
            <a:r>
              <a:rPr lang="en-US" sz="2400">
                <a:solidFill>
                  <a:srgbClr val="000000"/>
                </a:solidFill>
                <a:latin typeface="Aptos" panose="020B0004020202020204" pitchFamily="34" charset="0"/>
                <a:sym typeface="Arial"/>
              </a:rPr>
              <a:t>claim is complete, does not require additional review, and no further action is necessary on your part.</a:t>
            </a:r>
            <a:endParaRPr>
              <a:latin typeface="Aptos" panose="020B0004020202020204" pitchFamily="34" charset="0"/>
            </a:endParaRPr>
          </a:p>
        </p:txBody>
      </p:sp>
      <p:sp>
        <p:nvSpPr>
          <p:cNvPr id="1420" name="Google Shape;1420;p96"/>
          <p:cNvSpPr/>
          <p:nvPr/>
        </p:nvSpPr>
        <p:spPr>
          <a:xfrm>
            <a:off x="862071" y="3724145"/>
            <a:ext cx="10467858" cy="1217390"/>
          </a:xfrm>
          <a:prstGeom prst="roundRect">
            <a:avLst>
              <a:gd name="adj" fmla="val 16667"/>
            </a:avLst>
          </a:prstGeom>
          <a:solidFill>
            <a:srgbClr val="FAE2D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b="1">
                <a:solidFill>
                  <a:srgbClr val="000000"/>
                </a:solidFill>
                <a:latin typeface="Aptos" panose="020B0004020202020204" pitchFamily="34" charset="0"/>
                <a:sym typeface="Arial"/>
              </a:rPr>
              <a:t>Suspended Status: </a:t>
            </a:r>
            <a:r>
              <a:rPr lang="en-US" sz="2400">
                <a:solidFill>
                  <a:srgbClr val="000000"/>
                </a:solidFill>
                <a:latin typeface="Aptos" panose="020B0004020202020204" pitchFamily="34" charset="0"/>
                <a:sym typeface="Arial"/>
              </a:rPr>
              <a:t>claim needs additional manual review by the Fiscal Agent.</a:t>
            </a:r>
            <a:endParaRPr>
              <a:latin typeface="Aptos" panose="020B0004020202020204" pitchFamily="34" charset="0"/>
            </a:endParaRPr>
          </a:p>
        </p:txBody>
      </p:sp>
      <p:sp>
        <p:nvSpPr>
          <p:cNvPr id="1421" name="Google Shape;1421;p96"/>
          <p:cNvSpPr txBox="1"/>
          <p:nvPr/>
        </p:nvSpPr>
        <p:spPr>
          <a:xfrm>
            <a:off x="539406" y="425209"/>
            <a:ext cx="7981974"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After Submission:</a:t>
            </a:r>
            <a:endParaRPr>
              <a:latin typeface="Aptos" panose="020B0004020202020204" pitchFamily="34" charset="0"/>
            </a:endParaRPr>
          </a:p>
        </p:txBody>
      </p:sp>
      <p:sp>
        <p:nvSpPr>
          <p:cNvPr id="1422" name="Google Shape;1422;p96"/>
          <p:cNvSpPr txBox="1"/>
          <p:nvPr/>
        </p:nvSpPr>
        <p:spPr>
          <a:xfrm>
            <a:off x="539406" y="1399034"/>
            <a:ext cx="1061268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ptos" panose="020B0004020202020204" pitchFamily="34" charset="0"/>
                <a:sym typeface="Arial"/>
              </a:rPr>
              <a:t>You will receive real-time feedback and a claim status</a:t>
            </a:r>
            <a:endParaRPr>
              <a:latin typeface="Aptos" panose="020B0004020202020204" pitchFamily="34" charset="0"/>
            </a:endParaRPr>
          </a:p>
        </p:txBody>
      </p:sp>
      <p:sp>
        <p:nvSpPr>
          <p:cNvPr id="1423" name="Google Shape;1423;p9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96</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12952"/>
    </mc:Choice>
    <mc:Fallback xmlns="">
      <p:transition spd="slow" advTm="129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20"/>
                                        </p:tgtEl>
                                        <p:attrNameLst>
                                          <p:attrName>style.visibility</p:attrName>
                                        </p:attrNameLst>
                                      </p:cBhvr>
                                      <p:to>
                                        <p:strVal val="visible"/>
                                      </p:to>
                                    </p:set>
                                    <p:animEffect transition="in" filter="fade">
                                      <p:cBhvr>
                                        <p:cTn id="7" dur="1000"/>
                                        <p:tgtEl>
                                          <p:spTgt spid="14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428"/>
        <p:cNvGrpSpPr/>
        <p:nvPr/>
      </p:nvGrpSpPr>
      <p:grpSpPr>
        <a:xfrm>
          <a:off x="0" y="0"/>
          <a:ext cx="0" cy="0"/>
          <a:chOff x="0" y="0"/>
          <a:chExt cx="0" cy="0"/>
        </a:xfrm>
      </p:grpSpPr>
      <p:sp>
        <p:nvSpPr>
          <p:cNvPr id="1429" name="Google Shape;1429;p97"/>
          <p:cNvSpPr/>
          <p:nvPr/>
        </p:nvSpPr>
        <p:spPr>
          <a:xfrm>
            <a:off x="862071" y="2278264"/>
            <a:ext cx="10467858" cy="1217390"/>
          </a:xfrm>
          <a:prstGeom prst="roundRect">
            <a:avLst>
              <a:gd name="adj" fmla="val 16667"/>
            </a:avLst>
          </a:prstGeom>
          <a:solidFill>
            <a:srgbClr val="8CD8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b="1">
                <a:solidFill>
                  <a:srgbClr val="000000"/>
                </a:solidFill>
                <a:latin typeface="Aptos" panose="020B0004020202020204" pitchFamily="34" charset="0"/>
                <a:sym typeface="Arial"/>
              </a:rPr>
              <a:t>Paid Status: </a:t>
            </a:r>
            <a:r>
              <a:rPr lang="en-US" sz="2400">
                <a:solidFill>
                  <a:srgbClr val="000000"/>
                </a:solidFill>
                <a:latin typeface="Aptos" panose="020B0004020202020204" pitchFamily="34" charset="0"/>
                <a:sym typeface="Arial"/>
              </a:rPr>
              <a:t>claim is complete, does not require additional review, and no further action is necessary on your part.</a:t>
            </a:r>
            <a:endParaRPr>
              <a:latin typeface="Aptos" panose="020B0004020202020204" pitchFamily="34" charset="0"/>
            </a:endParaRPr>
          </a:p>
        </p:txBody>
      </p:sp>
      <p:sp>
        <p:nvSpPr>
          <p:cNvPr id="1430" name="Google Shape;1430;p97"/>
          <p:cNvSpPr/>
          <p:nvPr/>
        </p:nvSpPr>
        <p:spPr>
          <a:xfrm>
            <a:off x="862071" y="3724145"/>
            <a:ext cx="10467858" cy="1217390"/>
          </a:xfrm>
          <a:prstGeom prst="roundRect">
            <a:avLst>
              <a:gd name="adj" fmla="val 16667"/>
            </a:avLst>
          </a:prstGeom>
          <a:solidFill>
            <a:srgbClr val="FAE2D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b="1">
                <a:solidFill>
                  <a:srgbClr val="000000"/>
                </a:solidFill>
                <a:latin typeface="Aptos" panose="020B0004020202020204" pitchFamily="34" charset="0"/>
                <a:sym typeface="Arial"/>
              </a:rPr>
              <a:t>Suspended Status: </a:t>
            </a:r>
            <a:r>
              <a:rPr lang="en-US" sz="2400">
                <a:solidFill>
                  <a:srgbClr val="000000"/>
                </a:solidFill>
                <a:latin typeface="Aptos" panose="020B0004020202020204" pitchFamily="34" charset="0"/>
                <a:sym typeface="Arial"/>
              </a:rPr>
              <a:t>claim needs additional manual review by the Fiscal Agent.</a:t>
            </a:r>
            <a:endParaRPr>
              <a:latin typeface="Aptos" panose="020B0004020202020204" pitchFamily="34" charset="0"/>
            </a:endParaRPr>
          </a:p>
        </p:txBody>
      </p:sp>
      <p:sp>
        <p:nvSpPr>
          <p:cNvPr id="1431" name="Google Shape;1431;p97"/>
          <p:cNvSpPr/>
          <p:nvPr/>
        </p:nvSpPr>
        <p:spPr>
          <a:xfrm>
            <a:off x="862071" y="5170026"/>
            <a:ext cx="10467858" cy="1217390"/>
          </a:xfrm>
          <a:prstGeom prst="roundRect">
            <a:avLst>
              <a:gd name="adj" fmla="val 16667"/>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b="1">
                <a:solidFill>
                  <a:srgbClr val="000000"/>
                </a:solidFill>
                <a:latin typeface="Aptos" panose="020B0004020202020204" pitchFamily="34" charset="0"/>
                <a:sym typeface="Arial"/>
              </a:rPr>
              <a:t>Denied Status: </a:t>
            </a:r>
            <a:r>
              <a:rPr lang="en-US" sz="2400">
                <a:solidFill>
                  <a:srgbClr val="000000"/>
                </a:solidFill>
                <a:latin typeface="Aptos" panose="020B0004020202020204" pitchFamily="34" charset="0"/>
                <a:sym typeface="Arial"/>
              </a:rPr>
              <a:t>the claim is returned to you with the reason for denial.</a:t>
            </a:r>
            <a:endParaRPr>
              <a:latin typeface="Aptos" panose="020B0004020202020204" pitchFamily="34" charset="0"/>
            </a:endParaRPr>
          </a:p>
        </p:txBody>
      </p:sp>
      <p:sp>
        <p:nvSpPr>
          <p:cNvPr id="1432" name="Google Shape;1432;p97"/>
          <p:cNvSpPr txBox="1"/>
          <p:nvPr/>
        </p:nvSpPr>
        <p:spPr>
          <a:xfrm>
            <a:off x="539406" y="425209"/>
            <a:ext cx="7981974"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After Submission:</a:t>
            </a:r>
            <a:endParaRPr>
              <a:latin typeface="Aptos" panose="020B0004020202020204" pitchFamily="34" charset="0"/>
            </a:endParaRPr>
          </a:p>
        </p:txBody>
      </p:sp>
      <p:sp>
        <p:nvSpPr>
          <p:cNvPr id="1433" name="Google Shape;1433;p97"/>
          <p:cNvSpPr txBox="1"/>
          <p:nvPr/>
        </p:nvSpPr>
        <p:spPr>
          <a:xfrm>
            <a:off x="539406" y="1399034"/>
            <a:ext cx="1061268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ptos" panose="020B0004020202020204" pitchFamily="34" charset="0"/>
                <a:sym typeface="Arial"/>
              </a:rPr>
              <a:t>You will receive real-time feedback and a claim status</a:t>
            </a:r>
            <a:endParaRPr>
              <a:latin typeface="Aptos" panose="020B0004020202020204" pitchFamily="34" charset="0"/>
            </a:endParaRPr>
          </a:p>
        </p:txBody>
      </p:sp>
      <p:sp>
        <p:nvSpPr>
          <p:cNvPr id="1434" name="Google Shape;1434;p9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97</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18278"/>
    </mc:Choice>
    <mc:Fallback xmlns="">
      <p:transition spd="slow" advTm="182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31"/>
                                        </p:tgtEl>
                                        <p:attrNameLst>
                                          <p:attrName>style.visibility</p:attrName>
                                        </p:attrNameLst>
                                      </p:cBhvr>
                                      <p:to>
                                        <p:strVal val="visible"/>
                                      </p:to>
                                    </p:set>
                                    <p:animEffect transition="in" filter="fade">
                                      <p:cBhvr>
                                        <p:cTn id="7" dur="1000"/>
                                        <p:tgtEl>
                                          <p:spTgt spid="14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439"/>
        <p:cNvGrpSpPr/>
        <p:nvPr/>
      </p:nvGrpSpPr>
      <p:grpSpPr>
        <a:xfrm>
          <a:off x="0" y="0"/>
          <a:ext cx="0" cy="0"/>
          <a:chOff x="0" y="0"/>
          <a:chExt cx="0" cy="0"/>
        </a:xfrm>
      </p:grpSpPr>
      <p:sp>
        <p:nvSpPr>
          <p:cNvPr id="1440" name="Google Shape;1440;p98"/>
          <p:cNvSpPr txBox="1"/>
          <p:nvPr/>
        </p:nvSpPr>
        <p:spPr>
          <a:xfrm>
            <a:off x="539406" y="425209"/>
            <a:ext cx="7981974"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Submitting  a Claim:</a:t>
            </a:r>
            <a:endParaRPr>
              <a:latin typeface="Aptos" panose="020B0004020202020204" pitchFamily="34" charset="0"/>
            </a:endParaRPr>
          </a:p>
        </p:txBody>
      </p:sp>
      <p:sp>
        <p:nvSpPr>
          <p:cNvPr id="1441" name="Google Shape;1441;p98"/>
          <p:cNvSpPr/>
          <p:nvPr/>
        </p:nvSpPr>
        <p:spPr>
          <a:xfrm>
            <a:off x="862071" y="1455631"/>
            <a:ext cx="10467858" cy="1217390"/>
          </a:xfrm>
          <a:prstGeom prst="roundRect">
            <a:avLst>
              <a:gd name="adj" fmla="val 16667"/>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b="1">
                <a:solidFill>
                  <a:srgbClr val="000000"/>
                </a:solidFill>
                <a:latin typeface="Aptos" panose="020B0004020202020204" pitchFamily="34" charset="0"/>
                <a:sym typeface="Arial"/>
              </a:rPr>
              <a:t>Denied Status: </a:t>
            </a:r>
            <a:r>
              <a:rPr lang="en-US" sz="2400">
                <a:solidFill>
                  <a:srgbClr val="000000"/>
                </a:solidFill>
                <a:latin typeface="Aptos" panose="020B0004020202020204" pitchFamily="34" charset="0"/>
                <a:sym typeface="Arial"/>
              </a:rPr>
              <a:t>the claim is returned to you </a:t>
            </a:r>
            <a:r>
              <a:rPr lang="en-US" sz="2400">
                <a:solidFill>
                  <a:srgbClr val="000000"/>
                </a:solidFill>
                <a:latin typeface="Aptos" panose="020B0004020202020204" pitchFamily="34" charset="0"/>
                <a:sym typeface="Arial"/>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4"/>
                  </a:ext>
                </a:extLst>
              </a:rPr>
              <a:t>with</a:t>
            </a:r>
            <a:r>
              <a:rPr lang="en-US" sz="2400">
                <a:solidFill>
                  <a:srgbClr val="000000"/>
                </a:solidFill>
                <a:latin typeface="Aptos" panose="020B0004020202020204" pitchFamily="34" charset="0"/>
                <a:sym typeface="Arial"/>
              </a:rPr>
              <a:t> the reason for denial.</a:t>
            </a:r>
            <a:endParaRPr lang="en-US">
              <a:latin typeface="Aptos" panose="020B0004020202020204" pitchFamily="34" charset="0"/>
            </a:endParaRPr>
          </a:p>
        </p:txBody>
      </p:sp>
      <p:sp>
        <p:nvSpPr>
          <p:cNvPr id="1442" name="Google Shape;1442;p9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98</a:t>
            </a:fld>
            <a:endParaRPr/>
          </a:p>
        </p:txBody>
      </p:sp>
      <p:sp>
        <p:nvSpPr>
          <p:cNvPr id="1443" name="Google Shape;1443;p98"/>
          <p:cNvSpPr/>
          <p:nvPr/>
        </p:nvSpPr>
        <p:spPr>
          <a:xfrm>
            <a:off x="862071" y="2916298"/>
            <a:ext cx="10467857" cy="3675888"/>
          </a:xfrm>
          <a:prstGeom prst="roundRect">
            <a:avLst>
              <a:gd name="adj" fmla="val 6092"/>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a:solidFill>
                  <a:schemeClr val="dk1"/>
                </a:solidFill>
                <a:latin typeface="Aptos" panose="020B0004020202020204" pitchFamily="34" charset="0"/>
                <a:sym typeface="Arial"/>
              </a:rPr>
              <a:t>Common reasons for denial include:</a:t>
            </a:r>
            <a:endParaRPr>
              <a:latin typeface="Aptos" panose="020B0004020202020204" pitchFamily="34" charset="0"/>
            </a:endParaRPr>
          </a:p>
          <a:p>
            <a:pPr marL="0" marR="0" lvl="0" indent="0" algn="l" rtl="0">
              <a:spcBef>
                <a:spcPts val="0"/>
              </a:spcBef>
              <a:spcAft>
                <a:spcPts val="0"/>
              </a:spcAft>
              <a:buNone/>
            </a:pPr>
            <a:endParaRPr sz="2400">
              <a:solidFill>
                <a:schemeClr val="dk1"/>
              </a:solidFill>
              <a:latin typeface="Aptos" panose="020B0004020202020204" pitchFamily="34" charset="0"/>
              <a:sym typeface="Arial"/>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Aptos" panose="020B0004020202020204" pitchFamily="34" charset="0"/>
                <a:sym typeface="Arial"/>
              </a:rPr>
              <a:t>Client is not enrolled in Medicaid</a:t>
            </a:r>
            <a:endParaRPr>
              <a:latin typeface="Aptos" panose="020B0004020202020204" pitchFamily="34" charset="0"/>
            </a:endParaRPr>
          </a:p>
          <a:p>
            <a:pPr marL="285750" marR="0" lvl="0" indent="-158750" algn="l" rtl="0">
              <a:spcBef>
                <a:spcPts val="0"/>
              </a:spcBef>
              <a:spcAft>
                <a:spcPts val="0"/>
              </a:spcAft>
              <a:buClr>
                <a:schemeClr val="dk1"/>
              </a:buClr>
              <a:buSzPts val="2000"/>
              <a:buFont typeface="Arial"/>
              <a:buNone/>
            </a:pPr>
            <a:endParaRPr sz="2000">
              <a:solidFill>
                <a:schemeClr val="lt1"/>
              </a:solidFill>
              <a:latin typeface="Aptos" panose="020B0004020202020204" pitchFamily="34" charset="0"/>
              <a:sym typeface="Arial"/>
            </a:endParaRPr>
          </a:p>
          <a:p>
            <a:pPr marL="285750" marR="0" lvl="0" indent="-285750" algn="l" rtl="0">
              <a:spcBef>
                <a:spcPts val="0"/>
              </a:spcBef>
              <a:spcAft>
                <a:spcPts val="0"/>
              </a:spcAft>
              <a:buClr>
                <a:schemeClr val="lt1"/>
              </a:buClr>
              <a:buSzPts val="2000"/>
              <a:buFont typeface="Arial"/>
              <a:buChar char="•"/>
            </a:pPr>
            <a:r>
              <a:rPr lang="en-US" sz="2000">
                <a:solidFill>
                  <a:schemeClr val="lt1"/>
                </a:solidFill>
                <a:latin typeface="Aptos" panose="020B0004020202020204" pitchFamily="34" charset="0"/>
                <a:sym typeface="Arial"/>
              </a:rPr>
              <a:t>Member Cap Exceeded</a:t>
            </a:r>
            <a:endParaRPr>
              <a:latin typeface="Aptos" panose="020B0004020202020204" pitchFamily="34" charset="0"/>
            </a:endParaRPr>
          </a:p>
          <a:p>
            <a:pPr marL="285750" marR="0" lvl="0" indent="-285750" algn="l" rtl="0">
              <a:spcBef>
                <a:spcPts val="0"/>
              </a:spcBef>
              <a:spcAft>
                <a:spcPts val="0"/>
              </a:spcAft>
              <a:buClr>
                <a:schemeClr val="lt1"/>
              </a:buClr>
              <a:buSzPts val="2000"/>
              <a:buFont typeface="Arial"/>
              <a:buChar char="•"/>
            </a:pPr>
            <a:r>
              <a:rPr lang="en-US" sz="2000">
                <a:solidFill>
                  <a:schemeClr val="lt1"/>
                </a:solidFill>
                <a:latin typeface="Aptos" panose="020B0004020202020204" pitchFamily="34" charset="0"/>
                <a:sym typeface="Arial"/>
              </a:rPr>
              <a:t>Claim does not align with approved NPI</a:t>
            </a:r>
            <a:endParaRPr>
              <a:latin typeface="Aptos" panose="020B00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28884"/>
    </mc:Choice>
    <mc:Fallback xmlns="">
      <p:transition spd="slow" advTm="288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43"/>
                                        </p:tgtEl>
                                        <p:attrNameLst>
                                          <p:attrName>style.visibility</p:attrName>
                                        </p:attrNameLst>
                                      </p:cBhvr>
                                      <p:to>
                                        <p:strVal val="visible"/>
                                      </p:to>
                                    </p:set>
                                    <p:animEffect transition="in" filter="fade">
                                      <p:cBhvr>
                                        <p:cTn id="7" dur="500"/>
                                        <p:tgtEl>
                                          <p:spTgt spid="14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448"/>
        <p:cNvGrpSpPr/>
        <p:nvPr/>
      </p:nvGrpSpPr>
      <p:grpSpPr>
        <a:xfrm>
          <a:off x="0" y="0"/>
          <a:ext cx="0" cy="0"/>
          <a:chOff x="0" y="0"/>
          <a:chExt cx="0" cy="0"/>
        </a:xfrm>
      </p:grpSpPr>
      <p:sp>
        <p:nvSpPr>
          <p:cNvPr id="1449" name="Google Shape;1449;p99"/>
          <p:cNvSpPr/>
          <p:nvPr/>
        </p:nvSpPr>
        <p:spPr>
          <a:xfrm>
            <a:off x="862071" y="2916298"/>
            <a:ext cx="10467857" cy="3675888"/>
          </a:xfrm>
          <a:prstGeom prst="roundRect">
            <a:avLst>
              <a:gd name="adj" fmla="val 6092"/>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a:solidFill>
                  <a:schemeClr val="dk1"/>
                </a:solidFill>
                <a:latin typeface="Aptos" panose="020B0004020202020204" pitchFamily="34" charset="0"/>
                <a:sym typeface="Arial"/>
              </a:rPr>
              <a:t>Common reasons for denial include:</a:t>
            </a:r>
            <a:endParaRPr>
              <a:latin typeface="Aptos" panose="020B0004020202020204" pitchFamily="34" charset="0"/>
            </a:endParaRPr>
          </a:p>
          <a:p>
            <a:pPr marL="0" marR="0" lvl="0" indent="0" algn="l" rtl="0">
              <a:spcBef>
                <a:spcPts val="0"/>
              </a:spcBef>
              <a:spcAft>
                <a:spcPts val="0"/>
              </a:spcAft>
              <a:buNone/>
            </a:pPr>
            <a:endParaRPr sz="2400">
              <a:solidFill>
                <a:schemeClr val="dk1"/>
              </a:solidFill>
              <a:latin typeface="Aptos" panose="020B0004020202020204" pitchFamily="34" charset="0"/>
              <a:sym typeface="Arial"/>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Aptos" panose="020B0004020202020204" pitchFamily="34" charset="0"/>
                <a:sym typeface="Arial"/>
              </a:rPr>
              <a:t>Client is not enrolled in Medicaid</a:t>
            </a:r>
            <a:endParaRPr>
              <a:latin typeface="Aptos" panose="020B0004020202020204" pitchFamily="34" charset="0"/>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Aptos" panose="020B0004020202020204" pitchFamily="34" charset="0"/>
                <a:sym typeface="Arial"/>
              </a:rPr>
              <a:t>Missing or incorrect diagnosis codes or HCPCS codes</a:t>
            </a:r>
            <a:endParaRPr>
              <a:latin typeface="Aptos" panose="020B0004020202020204" pitchFamily="34" charset="0"/>
            </a:endParaRPr>
          </a:p>
          <a:p>
            <a:pPr marL="285750" marR="0" lvl="0" indent="-285750" algn="l" rtl="0">
              <a:spcBef>
                <a:spcPts val="0"/>
              </a:spcBef>
              <a:spcAft>
                <a:spcPts val="0"/>
              </a:spcAft>
              <a:buClr>
                <a:schemeClr val="lt1"/>
              </a:buClr>
              <a:buSzPts val="2000"/>
              <a:buFont typeface="Arial"/>
              <a:buChar char="•"/>
            </a:pPr>
            <a:r>
              <a:rPr lang="en-US" sz="2000">
                <a:solidFill>
                  <a:schemeClr val="lt1"/>
                </a:solidFill>
                <a:latin typeface="Aptos" panose="020B0004020202020204" pitchFamily="34" charset="0"/>
                <a:sym typeface="Arial"/>
              </a:rPr>
              <a:t>Member Cap Exceeded</a:t>
            </a:r>
            <a:endParaRPr>
              <a:latin typeface="Aptos" panose="020B0004020202020204" pitchFamily="34" charset="0"/>
            </a:endParaRPr>
          </a:p>
          <a:p>
            <a:pPr marL="285750" marR="0" lvl="0" indent="-285750" algn="l" rtl="0">
              <a:spcBef>
                <a:spcPts val="0"/>
              </a:spcBef>
              <a:spcAft>
                <a:spcPts val="0"/>
              </a:spcAft>
              <a:buClr>
                <a:schemeClr val="lt1"/>
              </a:buClr>
              <a:buSzPts val="2000"/>
              <a:buFont typeface="Arial"/>
              <a:buChar char="•"/>
            </a:pPr>
            <a:r>
              <a:rPr lang="en-US" sz="2000">
                <a:solidFill>
                  <a:schemeClr val="lt1"/>
                </a:solidFill>
                <a:latin typeface="Aptos" panose="020B0004020202020204" pitchFamily="34" charset="0"/>
                <a:sym typeface="Arial"/>
              </a:rPr>
              <a:t>Claim does not align with approved NPI</a:t>
            </a:r>
            <a:endParaRPr>
              <a:latin typeface="Aptos" panose="020B0004020202020204" pitchFamily="34" charset="0"/>
            </a:endParaRPr>
          </a:p>
        </p:txBody>
      </p:sp>
      <p:sp>
        <p:nvSpPr>
          <p:cNvPr id="1450" name="Google Shape;1450;p99"/>
          <p:cNvSpPr txBox="1"/>
          <p:nvPr/>
        </p:nvSpPr>
        <p:spPr>
          <a:xfrm>
            <a:off x="539406" y="425209"/>
            <a:ext cx="7981974"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Submitting  a Claim:</a:t>
            </a:r>
            <a:endParaRPr>
              <a:latin typeface="Aptos" panose="020B0004020202020204" pitchFamily="34" charset="0"/>
            </a:endParaRPr>
          </a:p>
        </p:txBody>
      </p:sp>
      <p:sp>
        <p:nvSpPr>
          <p:cNvPr id="1451" name="Google Shape;1451;p99"/>
          <p:cNvSpPr/>
          <p:nvPr/>
        </p:nvSpPr>
        <p:spPr>
          <a:xfrm>
            <a:off x="862071" y="1455631"/>
            <a:ext cx="10467858" cy="1217390"/>
          </a:xfrm>
          <a:prstGeom prst="roundRect">
            <a:avLst>
              <a:gd name="adj" fmla="val 16667"/>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b="1">
                <a:solidFill>
                  <a:srgbClr val="000000"/>
                </a:solidFill>
                <a:latin typeface="Aptos" panose="020B0004020202020204" pitchFamily="34" charset="0"/>
                <a:sym typeface="Arial"/>
              </a:rPr>
              <a:t>Denied Status: </a:t>
            </a:r>
            <a:r>
              <a:rPr lang="en-US" sz="2400">
                <a:solidFill>
                  <a:srgbClr val="000000"/>
                </a:solidFill>
                <a:latin typeface="Aptos" panose="020B0004020202020204" pitchFamily="34" charset="0"/>
                <a:sym typeface="Arial"/>
              </a:rPr>
              <a:t>the claim is returned to you with the reason for denial.</a:t>
            </a:r>
            <a:endParaRPr>
              <a:latin typeface="Aptos" panose="020B0004020202020204" pitchFamily="34" charset="0"/>
            </a:endParaRPr>
          </a:p>
        </p:txBody>
      </p:sp>
      <p:sp>
        <p:nvSpPr>
          <p:cNvPr id="1452" name="Google Shape;1452;p9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99</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10476"/>
    </mc:Choice>
    <mc:Fallback xmlns="">
      <p:transition spd="slow" advTm="10476"/>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18.8|5.6|5.2|3.6|4.7"/>
</p:tagLst>
</file>

<file path=ppt/tags/tag10.xml><?xml version="1.0" encoding="utf-8"?>
<p:tagLst xmlns:a="http://schemas.openxmlformats.org/drawingml/2006/main" xmlns:r="http://schemas.openxmlformats.org/officeDocument/2006/relationships" xmlns:p="http://schemas.openxmlformats.org/presentationml/2006/main">
  <p:tag name="TIMING" val="|8.5|6.9|1.4|2.1|6.9"/>
</p:tagLst>
</file>

<file path=ppt/tags/tag11.xml><?xml version="1.0" encoding="utf-8"?>
<p:tagLst xmlns:a="http://schemas.openxmlformats.org/drawingml/2006/main" xmlns:r="http://schemas.openxmlformats.org/officeDocument/2006/relationships" xmlns:p="http://schemas.openxmlformats.org/presentationml/2006/main">
  <p:tag name="TIMING" val="|7.4|10.3"/>
</p:tagLst>
</file>

<file path=ppt/tags/tag12.xml><?xml version="1.0" encoding="utf-8"?>
<p:tagLst xmlns:a="http://schemas.openxmlformats.org/drawingml/2006/main" xmlns:r="http://schemas.openxmlformats.org/officeDocument/2006/relationships" xmlns:p="http://schemas.openxmlformats.org/presentationml/2006/main">
  <p:tag name="TIMING" val="|16.4|13.5|11.8|4"/>
</p:tagLst>
</file>

<file path=ppt/tags/tag13.xml><?xml version="1.0" encoding="utf-8"?>
<p:tagLst xmlns:a="http://schemas.openxmlformats.org/drawingml/2006/main" xmlns:r="http://schemas.openxmlformats.org/officeDocument/2006/relationships" xmlns:p="http://schemas.openxmlformats.org/presentationml/2006/main">
  <p:tag name="TIMING" val="|5.6|4.6|8.4|30"/>
</p:tagLst>
</file>

<file path=ppt/tags/tag14.xml><?xml version="1.0" encoding="utf-8"?>
<p:tagLst xmlns:a="http://schemas.openxmlformats.org/drawingml/2006/main" xmlns:r="http://schemas.openxmlformats.org/officeDocument/2006/relationships" xmlns:p="http://schemas.openxmlformats.org/presentationml/2006/main">
  <p:tag name="TIMING" val="|3.8|1.9|0.5|8.1|1.2|0.6|2.2|1.7"/>
</p:tagLst>
</file>

<file path=ppt/tags/tag15.xml><?xml version="1.0" encoding="utf-8"?>
<p:tagLst xmlns:a="http://schemas.openxmlformats.org/drawingml/2006/main" xmlns:r="http://schemas.openxmlformats.org/officeDocument/2006/relationships" xmlns:p="http://schemas.openxmlformats.org/presentationml/2006/main">
  <p:tag name="TIMING" val="|4.1|5.4|4.2|3.2|3.7"/>
</p:tagLst>
</file>

<file path=ppt/tags/tag16.xml><?xml version="1.0" encoding="utf-8"?>
<p:tagLst xmlns:a="http://schemas.openxmlformats.org/drawingml/2006/main" xmlns:r="http://schemas.openxmlformats.org/officeDocument/2006/relationships" xmlns:p="http://schemas.openxmlformats.org/presentationml/2006/main">
  <p:tag name="TIMING" val="|2.9|7.8|11.6|8.1"/>
</p:tagLst>
</file>

<file path=ppt/tags/tag17.xml><?xml version="1.0" encoding="utf-8"?>
<p:tagLst xmlns:a="http://schemas.openxmlformats.org/drawingml/2006/main" xmlns:r="http://schemas.openxmlformats.org/officeDocument/2006/relationships" xmlns:p="http://schemas.openxmlformats.org/presentationml/2006/main">
  <p:tag name="TIMING" val="|6.4|1.4|2.2|5.6"/>
</p:tagLst>
</file>

<file path=ppt/tags/tag18.xml><?xml version="1.0" encoding="utf-8"?>
<p:tagLst xmlns:a="http://schemas.openxmlformats.org/drawingml/2006/main" xmlns:r="http://schemas.openxmlformats.org/officeDocument/2006/relationships" xmlns:p="http://schemas.openxmlformats.org/presentationml/2006/main">
  <p:tag name="TIMING" val="|2.8|0.8|21.3|3.3|0.9|1.6|6.7"/>
</p:tagLst>
</file>

<file path=ppt/tags/tag19.xml><?xml version="1.0" encoding="utf-8"?>
<p:tagLst xmlns:a="http://schemas.openxmlformats.org/drawingml/2006/main" xmlns:r="http://schemas.openxmlformats.org/officeDocument/2006/relationships" xmlns:p="http://schemas.openxmlformats.org/presentationml/2006/main">
  <p:tag name="TIMING" val="|6.1|1.8|1.7"/>
</p:tagLst>
</file>

<file path=ppt/tags/tag2.xml><?xml version="1.0" encoding="utf-8"?>
<p:tagLst xmlns:a="http://schemas.openxmlformats.org/drawingml/2006/main" xmlns:r="http://schemas.openxmlformats.org/officeDocument/2006/relationships" xmlns:p="http://schemas.openxmlformats.org/presentationml/2006/main">
  <p:tag name="TIMING" val="|5.8|1.9|2"/>
</p:tagLst>
</file>

<file path=ppt/tags/tag20.xml><?xml version="1.0" encoding="utf-8"?>
<p:tagLst xmlns:a="http://schemas.openxmlformats.org/drawingml/2006/main" xmlns:r="http://schemas.openxmlformats.org/officeDocument/2006/relationships" xmlns:p="http://schemas.openxmlformats.org/presentationml/2006/main">
  <p:tag name="TIMING" val="|5.8|12.6|13.9"/>
</p:tagLst>
</file>

<file path=ppt/tags/tag21.xml><?xml version="1.0" encoding="utf-8"?>
<p:tagLst xmlns:a="http://schemas.openxmlformats.org/drawingml/2006/main" xmlns:r="http://schemas.openxmlformats.org/officeDocument/2006/relationships" xmlns:p="http://schemas.openxmlformats.org/presentationml/2006/main">
  <p:tag name="TIMING" val="|9.8"/>
</p:tagLst>
</file>

<file path=ppt/tags/tag22.xml><?xml version="1.0" encoding="utf-8"?>
<p:tagLst xmlns:a="http://schemas.openxmlformats.org/drawingml/2006/main" xmlns:r="http://schemas.openxmlformats.org/officeDocument/2006/relationships" xmlns:p="http://schemas.openxmlformats.org/presentationml/2006/main">
  <p:tag name="TIMING" val="|7.6"/>
</p:tagLst>
</file>

<file path=ppt/tags/tag23.xml><?xml version="1.0" encoding="utf-8"?>
<p:tagLst xmlns:a="http://schemas.openxmlformats.org/drawingml/2006/main" xmlns:r="http://schemas.openxmlformats.org/officeDocument/2006/relationships" xmlns:p="http://schemas.openxmlformats.org/presentationml/2006/main">
  <p:tag name="TIMING" val="|2.6"/>
</p:tagLst>
</file>

<file path=ppt/tags/tag24.xml><?xml version="1.0" encoding="utf-8"?>
<p:tagLst xmlns:a="http://schemas.openxmlformats.org/drawingml/2006/main" xmlns:r="http://schemas.openxmlformats.org/officeDocument/2006/relationships" xmlns:p="http://schemas.openxmlformats.org/presentationml/2006/main">
  <p:tag name="TIMING" val="|0.5|2.1|10.3|6.5|8.5|5.1"/>
</p:tagLst>
</file>

<file path=ppt/tags/tag25.xml><?xml version="1.0" encoding="utf-8"?>
<p:tagLst xmlns:a="http://schemas.openxmlformats.org/drawingml/2006/main" xmlns:r="http://schemas.openxmlformats.org/officeDocument/2006/relationships" xmlns:p="http://schemas.openxmlformats.org/presentationml/2006/main">
  <p:tag name="TIMING" val="|0.6"/>
</p:tagLst>
</file>

<file path=ppt/tags/tag26.xml><?xml version="1.0" encoding="utf-8"?>
<p:tagLst xmlns:a="http://schemas.openxmlformats.org/drawingml/2006/main" xmlns:r="http://schemas.openxmlformats.org/officeDocument/2006/relationships" xmlns:p="http://schemas.openxmlformats.org/presentationml/2006/main">
  <p:tag name="TIMING" val="|1.3|3.6|1.5|1.8|25.3"/>
</p:tagLst>
</file>

<file path=ppt/tags/tag27.xml><?xml version="1.0" encoding="utf-8"?>
<p:tagLst xmlns:a="http://schemas.openxmlformats.org/drawingml/2006/main" xmlns:r="http://schemas.openxmlformats.org/officeDocument/2006/relationships" xmlns:p="http://schemas.openxmlformats.org/presentationml/2006/main">
  <p:tag name="TIMING" val="|1.8|4|2.7|10.1|7.8"/>
</p:tagLst>
</file>

<file path=ppt/tags/tag28.xml><?xml version="1.0" encoding="utf-8"?>
<p:tagLst xmlns:a="http://schemas.openxmlformats.org/drawingml/2006/main" xmlns:r="http://schemas.openxmlformats.org/officeDocument/2006/relationships" xmlns:p="http://schemas.openxmlformats.org/presentationml/2006/main">
  <p:tag name="TIMING" val="|1|1.5"/>
</p:tagLst>
</file>

<file path=ppt/tags/tag29.xml><?xml version="1.0" encoding="utf-8"?>
<p:tagLst xmlns:a="http://schemas.openxmlformats.org/drawingml/2006/main" xmlns:r="http://schemas.openxmlformats.org/officeDocument/2006/relationships" xmlns:p="http://schemas.openxmlformats.org/presentationml/2006/main">
  <p:tag name="TIMING" val="|4.7|3.6|2.7"/>
</p:tagLst>
</file>

<file path=ppt/tags/tag3.xml><?xml version="1.0" encoding="utf-8"?>
<p:tagLst xmlns:a="http://schemas.openxmlformats.org/drawingml/2006/main" xmlns:r="http://schemas.openxmlformats.org/officeDocument/2006/relationships" xmlns:p="http://schemas.openxmlformats.org/presentationml/2006/main">
  <p:tag name="TIMING" val="|1.3|5.7|3.8"/>
</p:tagLst>
</file>

<file path=ppt/tags/tag30.xml><?xml version="1.0" encoding="utf-8"?>
<p:tagLst xmlns:a="http://schemas.openxmlformats.org/drawingml/2006/main" xmlns:r="http://schemas.openxmlformats.org/officeDocument/2006/relationships" xmlns:p="http://schemas.openxmlformats.org/presentationml/2006/main">
  <p:tag name="TIMING" val="|4.9|2.2|2.3"/>
</p:tagLst>
</file>

<file path=ppt/tags/tag31.xml><?xml version="1.0" encoding="utf-8"?>
<p:tagLst xmlns:a="http://schemas.openxmlformats.org/drawingml/2006/main" xmlns:r="http://schemas.openxmlformats.org/officeDocument/2006/relationships" xmlns:p="http://schemas.openxmlformats.org/presentationml/2006/main">
  <p:tag name="TIMING" val="|14|41.4|1.4"/>
</p:tagLst>
</file>

<file path=ppt/tags/tag32.xml><?xml version="1.0" encoding="utf-8"?>
<p:tagLst xmlns:a="http://schemas.openxmlformats.org/drawingml/2006/main" xmlns:r="http://schemas.openxmlformats.org/officeDocument/2006/relationships" xmlns:p="http://schemas.openxmlformats.org/presentationml/2006/main">
  <p:tag name="TIMING" val="|3.8|1.4|2.6|1.7|1.6|1.2"/>
</p:tagLst>
</file>

<file path=ppt/tags/tag33.xml><?xml version="1.0" encoding="utf-8"?>
<p:tagLst xmlns:a="http://schemas.openxmlformats.org/drawingml/2006/main" xmlns:r="http://schemas.openxmlformats.org/officeDocument/2006/relationships" xmlns:p="http://schemas.openxmlformats.org/presentationml/2006/main">
  <p:tag name="TIMING" val="|3.8|6.2|15.7"/>
</p:tagLst>
</file>

<file path=ppt/tags/tag34.xml><?xml version="1.0" encoding="utf-8"?>
<p:tagLst xmlns:a="http://schemas.openxmlformats.org/drawingml/2006/main" xmlns:r="http://schemas.openxmlformats.org/officeDocument/2006/relationships" xmlns:p="http://schemas.openxmlformats.org/presentationml/2006/main">
  <p:tag name="TIMING" val="|1.4|4.1"/>
</p:tagLst>
</file>

<file path=ppt/tags/tag35.xml><?xml version="1.0" encoding="utf-8"?>
<p:tagLst xmlns:a="http://schemas.openxmlformats.org/drawingml/2006/main" xmlns:r="http://schemas.openxmlformats.org/officeDocument/2006/relationships" xmlns:p="http://schemas.openxmlformats.org/presentationml/2006/main">
  <p:tag name="TIMING" val="|0.9|5.5|6.9|2.7"/>
</p:tagLst>
</file>

<file path=ppt/tags/tag36.xml><?xml version="1.0" encoding="utf-8"?>
<p:tagLst xmlns:a="http://schemas.openxmlformats.org/drawingml/2006/main" xmlns:r="http://schemas.openxmlformats.org/officeDocument/2006/relationships" xmlns:p="http://schemas.openxmlformats.org/presentationml/2006/main">
  <p:tag name="TIMING" val="|0.7"/>
</p:tagLst>
</file>

<file path=ppt/tags/tag37.xml><?xml version="1.0" encoding="utf-8"?>
<p:tagLst xmlns:a="http://schemas.openxmlformats.org/drawingml/2006/main" xmlns:r="http://schemas.openxmlformats.org/officeDocument/2006/relationships" xmlns:p="http://schemas.openxmlformats.org/presentationml/2006/main">
  <p:tag name="TIMING" val="|4.7"/>
</p:tagLst>
</file>

<file path=ppt/tags/tag38.xml><?xml version="1.0" encoding="utf-8"?>
<p:tagLst xmlns:a="http://schemas.openxmlformats.org/drawingml/2006/main" xmlns:r="http://schemas.openxmlformats.org/officeDocument/2006/relationships" xmlns:p="http://schemas.openxmlformats.org/presentationml/2006/main">
  <p:tag name="TIMING" val="|9.6"/>
</p:tagLst>
</file>

<file path=ppt/tags/tag39.xml><?xml version="1.0" encoding="utf-8"?>
<p:tagLst xmlns:a="http://schemas.openxmlformats.org/drawingml/2006/main" xmlns:r="http://schemas.openxmlformats.org/officeDocument/2006/relationships" xmlns:p="http://schemas.openxmlformats.org/presentationml/2006/main">
  <p:tag name="TIMING" val="|14.3"/>
</p:tagLst>
</file>

<file path=ppt/tags/tag4.xml><?xml version="1.0" encoding="utf-8"?>
<p:tagLst xmlns:a="http://schemas.openxmlformats.org/drawingml/2006/main" xmlns:r="http://schemas.openxmlformats.org/officeDocument/2006/relationships" xmlns:p="http://schemas.openxmlformats.org/presentationml/2006/main">
  <p:tag name="TIMING" val="|0.9|3.5|1.4"/>
</p:tagLst>
</file>

<file path=ppt/tags/tag40.xml><?xml version="1.0" encoding="utf-8"?>
<p:tagLst xmlns:a="http://schemas.openxmlformats.org/drawingml/2006/main" xmlns:r="http://schemas.openxmlformats.org/officeDocument/2006/relationships" xmlns:p="http://schemas.openxmlformats.org/presentationml/2006/main">
  <p:tag name="TIMING" val="|10.4|1.5|1.5|1.7|1.9"/>
</p:tagLst>
</file>

<file path=ppt/tags/tag41.xml><?xml version="1.0" encoding="utf-8"?>
<p:tagLst xmlns:a="http://schemas.openxmlformats.org/drawingml/2006/main" xmlns:r="http://schemas.openxmlformats.org/officeDocument/2006/relationships" xmlns:p="http://schemas.openxmlformats.org/presentationml/2006/main">
  <p:tag name="TIMING" val="|9.5"/>
</p:tagLst>
</file>

<file path=ppt/tags/tag5.xml><?xml version="1.0" encoding="utf-8"?>
<p:tagLst xmlns:a="http://schemas.openxmlformats.org/drawingml/2006/main" xmlns:r="http://schemas.openxmlformats.org/officeDocument/2006/relationships" xmlns:p="http://schemas.openxmlformats.org/presentationml/2006/main">
  <p:tag name="TIMING" val="|7.7|0.4|6.4|0.5|5.6|0.5"/>
</p:tagLst>
</file>

<file path=ppt/tags/tag6.xml><?xml version="1.0" encoding="utf-8"?>
<p:tagLst xmlns:a="http://schemas.openxmlformats.org/drawingml/2006/main" xmlns:r="http://schemas.openxmlformats.org/officeDocument/2006/relationships" xmlns:p="http://schemas.openxmlformats.org/presentationml/2006/main">
  <p:tag name="TIMING" val="|2.1|9.8"/>
</p:tagLst>
</file>

<file path=ppt/tags/tag7.xml><?xml version="1.0" encoding="utf-8"?>
<p:tagLst xmlns:a="http://schemas.openxmlformats.org/drawingml/2006/main" xmlns:r="http://schemas.openxmlformats.org/officeDocument/2006/relationships" xmlns:p="http://schemas.openxmlformats.org/presentationml/2006/main">
  <p:tag name="TIMING" val="|17.1|13|5.7"/>
</p:tagLst>
</file>

<file path=ppt/tags/tag8.xml><?xml version="1.0" encoding="utf-8"?>
<p:tagLst xmlns:a="http://schemas.openxmlformats.org/drawingml/2006/main" xmlns:r="http://schemas.openxmlformats.org/officeDocument/2006/relationships" xmlns:p="http://schemas.openxmlformats.org/presentationml/2006/main">
  <p:tag name="TIMING" val="|1.7|12.7|11.8|5.7|18.3|3.1"/>
</p:tagLst>
</file>

<file path=ppt/tags/tag9.xml><?xml version="1.0" encoding="utf-8"?>
<p:tagLst xmlns:a="http://schemas.openxmlformats.org/drawingml/2006/main" xmlns:r="http://schemas.openxmlformats.org/officeDocument/2006/relationships" xmlns:p="http://schemas.openxmlformats.org/presentationml/2006/main">
  <p:tag name="TIMING" val="|7.6|4.5|1.8|1.7|2.6|3.2"/>
</p:tagLst>
</file>

<file path=ppt/theme/theme1.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E77B4666A8F064ABE1C7B8792DC69D7" ma:contentTypeVersion="17" ma:contentTypeDescription="Create a new document." ma:contentTypeScope="" ma:versionID="e3f47ce0d838b83c2f7880f9558d086f">
  <xsd:schema xmlns:xsd="http://www.w3.org/2001/XMLSchema" xmlns:xs="http://www.w3.org/2001/XMLSchema" xmlns:p="http://schemas.microsoft.com/office/2006/metadata/properties" xmlns:ns2="aef952bd-df75-4b84-81f2-59d083507a77" xmlns:ns3="dc389217-bf9d-4e34-b9d6-a85b7e12d34c" targetNamespace="http://schemas.microsoft.com/office/2006/metadata/properties" ma:root="true" ma:fieldsID="2f329b732a6bb3b492ac32bcc9cf01c5" ns2:_="" ns3:_="">
    <xsd:import namespace="aef952bd-df75-4b84-81f2-59d083507a77"/>
    <xsd:import namespace="dc389217-bf9d-4e34-b9d6-a85b7e12d34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DateTaken" minOccurs="0"/>
                <xsd:element ref="ns3:SharedWithUsers" minOccurs="0"/>
                <xsd:element ref="ns3:SharedWithDetails" minOccurs="0"/>
                <xsd:element ref="ns2:MediaLengthInSeconds"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f952bd-df75-4b84-81f2-59d083507a7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baf2ce6f-561e-4fcc-84bd-4f6f4736d2c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c389217-bf9d-4e34-b9d6-a85b7e12d34c"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57f3dae9-d7f7-4513-8329-2fe49198a077}" ma:internalName="TaxCatchAll" ma:showField="CatchAllData" ma:web="dc389217-bf9d-4e34-b9d6-a85b7e12d3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c389217-bf9d-4e34-b9d6-a85b7e12d34c" xsi:nil="true"/>
    <lcf76f155ced4ddcb4097134ff3c332f xmlns="aef952bd-df75-4b84-81f2-59d083507a77">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A0BA47F-BCFB-46A3-A151-85E7EDC676E3}">
  <ds:schemaRefs>
    <ds:schemaRef ds:uri="aef952bd-df75-4b84-81f2-59d083507a77"/>
    <ds:schemaRef ds:uri="dc389217-bf9d-4e34-b9d6-a85b7e12d34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000D6D8-B405-4585-9151-1D3E31860C5C}">
  <ds:schemaRefs>
    <ds:schemaRef ds:uri="http://purl.org/dc/elements/1.1/"/>
    <ds:schemaRef ds:uri="dc389217-bf9d-4e34-b9d6-a85b7e12d34c"/>
    <ds:schemaRef ds:uri="aef952bd-df75-4b84-81f2-59d083507a77"/>
    <ds:schemaRef ds:uri="http://purl.org/dc/terms/"/>
    <ds:schemaRef ds:uri="http://schemas.microsoft.com/office/2006/metadata/properties"/>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ED9165A-698F-40CA-BF70-B23B9375B881}">
  <ds:schemaRefs>
    <ds:schemaRef ds:uri="http://schemas.microsoft.com/sharepoint/v3/contenttype/forms"/>
  </ds:schemaRefs>
</ds:datastoreItem>
</file>

<file path=docMetadata/LabelInfo.xml><?xml version="1.0" encoding="utf-8"?>
<clbl:labelList xmlns:clbl="http://schemas.microsoft.com/office/2020/mipLabelMetadata">
  <clbl:label id="{b479b353-0b83-41a0-9e36-d477a93a230c}" enabled="0" method="" siteId="{b479b353-0b83-41a0-9e36-d477a93a230c}" removed="1"/>
</clbl:labelList>
</file>

<file path=docProps/app.xml><?xml version="1.0" encoding="utf-8"?>
<Properties xmlns="http://schemas.openxmlformats.org/officeDocument/2006/extended-properties" xmlns:vt="http://schemas.openxmlformats.org/officeDocument/2006/docPropsVTypes">
  <TotalTime>374</TotalTime>
  <Words>10556</Words>
  <Application>Microsoft Office PowerPoint</Application>
  <PresentationFormat>Widescreen</PresentationFormat>
  <Paragraphs>1174</Paragraphs>
  <Slides>110</Slides>
  <Notes>110</Notes>
  <HiddenSlides>2</HiddenSlides>
  <MMClips>4</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110</vt:i4>
      </vt:variant>
    </vt:vector>
  </HeadingPairs>
  <TitlesOfParts>
    <vt:vector size="119" baseType="lpstr">
      <vt:lpstr>Trebuchet MS</vt:lpstr>
      <vt:lpstr>Aptos</vt:lpstr>
      <vt:lpstr>Courier New</vt:lpstr>
      <vt:lpstr>Noto Sans Symbols</vt:lpstr>
      <vt:lpstr>Quattrocento Sans</vt:lpstr>
      <vt:lpstr>Play</vt:lpstr>
      <vt:lpstr>Arial</vt:lpstr>
      <vt:lpstr>Aptos Display</vt:lpstr>
      <vt:lpstr>Office Theme</vt:lpstr>
      <vt:lpstr>PowerPoint Presentation</vt:lpstr>
      <vt:lpstr>PowerPoint Presentation</vt:lpstr>
      <vt:lpstr>Benefits of Doula Care</vt:lpstr>
      <vt:lpstr>Covered Doula Benefit in Health First Colorado  </vt:lpstr>
      <vt:lpstr>Prenatal Care</vt:lpstr>
      <vt:lpstr>Labor and Delivery</vt:lpstr>
      <vt:lpstr>Postpartum Care</vt:lpstr>
      <vt:lpstr>The Doula Benefit Offers Flexibility</vt:lpstr>
      <vt:lpstr>Important Considerations</vt:lpstr>
      <vt:lpstr>Prenatal and postpartum care can be provided via telehealth </vt:lpstr>
      <vt:lpstr>Enrollment Process</vt:lpstr>
      <vt:lpstr>Overview of Required Documentation</vt:lpstr>
      <vt:lpstr>PowerPoint Presentation</vt:lpstr>
      <vt:lpstr>PowerPoint Presentation</vt:lpstr>
      <vt:lpstr>PowerPoint Presentation</vt:lpstr>
      <vt:lpstr>Preparing Your Business for Health First Colorado Enrollment</vt:lpstr>
      <vt:lpstr>Types of Doulas</vt:lpstr>
      <vt:lpstr>1. Establish Business Name</vt:lpstr>
      <vt:lpstr>2. Register with the Colorado Secretary of State</vt:lpstr>
      <vt:lpstr>2. Register with the Colorado Secretary of State</vt:lpstr>
      <vt:lpstr>3. Apply for a National Provider Identifier (NPI)</vt:lpstr>
      <vt:lpstr>3. Apply for a National Provider Identifier (NPI) Taxonomy Code</vt:lpstr>
      <vt:lpstr>PowerPoint Presentation</vt:lpstr>
      <vt:lpstr>Good Business Practices </vt:lpstr>
      <vt:lpstr>Create a Standardized Intake Process</vt:lpstr>
      <vt:lpstr>Ensure Client is Enrolled in Health First Colorado</vt:lpstr>
      <vt:lpstr>Verify Medicaid Eligibility</vt:lpstr>
      <vt:lpstr>Help Your Clients Apply</vt:lpstr>
      <vt:lpstr>Obtain Recommendation from Client’s Clinical Provider</vt:lpstr>
      <vt:lpstr>Well-Maintained Records Management:</vt:lpstr>
      <vt:lpstr>Examples of Key Information to Store in Records</vt:lpstr>
      <vt:lpstr>Data Management Systems</vt:lpstr>
      <vt:lpstr>Meeting Health First Colorado Doula Requirements</vt:lpstr>
      <vt:lpstr>PowerPoint Presentation</vt:lpstr>
      <vt:lpstr>All Individuals Must Meet Pathway Requirements</vt:lpstr>
      <vt:lpstr>Documentation Requirements</vt:lpstr>
      <vt:lpstr>Certification Pathway</vt:lpstr>
      <vt:lpstr>I Attest…</vt:lpstr>
      <vt:lpstr>I Attest…</vt:lpstr>
      <vt:lpstr>I Attest…</vt:lpstr>
      <vt:lpstr>I Attest…</vt:lpstr>
      <vt:lpstr>PowerPoint Presentation</vt:lpstr>
      <vt:lpstr>Experience Pathway</vt:lpstr>
      <vt:lpstr>I Attest…</vt:lpstr>
      <vt:lpstr>I Attest…</vt:lpstr>
      <vt:lpstr>I Attest…</vt:lpstr>
      <vt:lpstr>I Attest…</vt:lpstr>
      <vt:lpstr>I Attest to having the knowledge and competency in…</vt:lpstr>
      <vt:lpstr>Submitting Attestations</vt:lpstr>
      <vt:lpstr>Letters of Recommendation </vt:lpstr>
      <vt:lpstr>Additional Requirements </vt:lpstr>
      <vt:lpstr>PowerPoint Presentation</vt:lpstr>
      <vt:lpstr>Registering for the System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Skip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Registering for the System</vt:lpstr>
      <vt:lpstr>PowerPoint Presentation</vt:lpstr>
      <vt:lpstr>Billing for Services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Provider Maintenance and Revalidation</vt:lpstr>
      <vt:lpstr>Provider Maintenance: General Information </vt:lpstr>
      <vt:lpstr>Provider Maintenance: Maintaining Current Doula Documentation</vt:lpstr>
      <vt:lpstr>Revalidation: Every Five Years</vt:lpstr>
      <vt:lpstr>Preparing for Revalidation</vt:lpstr>
      <vt:lpstr>Keep Your Email Addresses Current</vt:lpstr>
      <vt:lpstr>Submit Provider Maintenance Requests Before Revalidation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Megan Lovitz</dc:creator>
  <cp:lastModifiedBy>Martinez, Sarah</cp:lastModifiedBy>
  <cp:revision>4</cp:revision>
  <dcterms:created xsi:type="dcterms:W3CDTF">2024-05-03T18:43:06Z</dcterms:created>
  <dcterms:modified xsi:type="dcterms:W3CDTF">2025-07-24T21:34:10Z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0x0101008E77B4666A8F064ABE1C7B8792DC69D7</vt:lpwstr>
  </property>
  <property fmtid="{D5CDD505-2E9C-101B-9397-08002B2CF9AE}" pid="3" name="MediaServiceImageTags">
    <vt:lpwstr/>
  </property>
</Properties>
</file>