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4" r:id="rId4"/>
    <p:sldMasterId id="2147483685" r:id="rId5"/>
    <p:sldMasterId id="214748368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7ad78b9aa0_0_176:notes"/>
          <p:cNvSpPr txBox="1"/>
          <p:nvPr>
            <p:ph idx="1" type="body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g37ad78b9aa0_0_176:notes"/>
          <p:cNvSpPr/>
          <p:nvPr>
            <p:ph idx="2" type="sldImg"/>
          </p:nvPr>
        </p:nvSpPr>
        <p:spPr>
          <a:xfrm>
            <a:off x="365263" y="185599"/>
            <a:ext cx="6127500" cy="344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98d145e6f4_0_68:notes"/>
          <p:cNvSpPr txBox="1"/>
          <p:nvPr>
            <p:ph idx="1" type="body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/>
          </a:p>
        </p:txBody>
      </p:sp>
      <p:sp>
        <p:nvSpPr>
          <p:cNvPr id="174" name="Google Shape;174;g398d145e6f4_0_68:notes"/>
          <p:cNvSpPr/>
          <p:nvPr>
            <p:ph idx="2" type="sldImg"/>
          </p:nvPr>
        </p:nvSpPr>
        <p:spPr>
          <a:xfrm>
            <a:off x="365263" y="185599"/>
            <a:ext cx="6127500" cy="344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98d145e6f4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98d145e6f4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98d145e6f4_0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98d145e6f4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98d145e6f4_0_2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98d145e6f4_0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98d145e6f4_0_3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98d145e6f4_0_3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780393" y="1129274"/>
            <a:ext cx="75831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1945370"/>
            <a:ext cx="6858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Arial"/>
              <a:buNone/>
              <a:defRPr b="1" i="0" sz="37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3543300" y="3688167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2" type="sldNum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14"/>
          <p:cNvSpPr txBox="1"/>
          <p:nvPr>
            <p:ph idx="2" type="body"/>
          </p:nvPr>
        </p:nvSpPr>
        <p:spPr>
          <a:xfrm>
            <a:off x="1435396" y="2760426"/>
            <a:ext cx="62733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28600" lvl="2" marL="1371600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28600" lvl="3" marL="1828800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28600" lvl="4" marL="2286000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" type="secHead">
  <p:cSld name="SECTION_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628650" y="1389227"/>
            <a:ext cx="7886700" cy="31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40005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3655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b="0" i="0" sz="25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s Slide 1">
  <p:cSld name="Questions Slide 1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 of person with hand raised and empty text bubble." id="67" name="Google Shape;67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31450" y="307731"/>
            <a:ext cx="4471761" cy="4386219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6"/>
          <p:cNvSpPr txBox="1"/>
          <p:nvPr>
            <p:ph type="title"/>
          </p:nvPr>
        </p:nvSpPr>
        <p:spPr>
          <a:xfrm>
            <a:off x="4592091" y="1968996"/>
            <a:ext cx="4036200" cy="17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Font typeface="Trebuchet MS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2" type="sldNum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act Info Slide">
  <p:cSld name="Contact Info Slide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/>
          <p:nvPr>
            <p:ph idx="12" type="sldNum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" name="Google Shape;72;p17"/>
          <p:cNvSpPr txBox="1"/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" type="body"/>
          </p:nvPr>
        </p:nvSpPr>
        <p:spPr>
          <a:xfrm>
            <a:off x="1665111" y="1621510"/>
            <a:ext cx="5813700" cy="28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Slide">
  <p:cSld name="Thank You Slid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446484" y="1641413"/>
            <a:ext cx="8250900" cy="121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100"/>
              <a:buFont typeface="Trebuchet MS"/>
              <a:buNone/>
              <a:defRPr sz="5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ssion Text">
  <p:cSld name="Mission 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/>
          <p:nvPr>
            <p:ph idx="12" type="sldNum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19"/>
          <p:cNvSpPr/>
          <p:nvPr/>
        </p:nvSpPr>
        <p:spPr>
          <a:xfrm>
            <a:off x="628649" y="1405105"/>
            <a:ext cx="7825200" cy="17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 sz="1100"/>
          </a:p>
        </p:txBody>
      </p:sp>
      <p:sp>
        <p:nvSpPr>
          <p:cNvPr id="80" name="Google Shape;80;p19"/>
          <p:cNvSpPr/>
          <p:nvPr/>
        </p:nvSpPr>
        <p:spPr>
          <a:xfrm>
            <a:off x="628649" y="313417"/>
            <a:ext cx="78252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5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ssion Photo">
  <p:cSld name="Mission Photo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/>
          <p:nvPr>
            <p:ph idx="12" type="sldNum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3" name="Google Shape;83;p20"/>
          <p:cNvSpPr txBox="1"/>
          <p:nvPr/>
        </p:nvSpPr>
        <p:spPr>
          <a:xfrm>
            <a:off x="10221314" y="6553015"/>
            <a:ext cx="1629000" cy="2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" sz="14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b="1" sz="14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descr="Father points out something on laptop to family, seated on couch, as wife, son and daughter look on." id="84" name="Google Shape;84;p20"/>
          <p:cNvPicPr preferRelativeResize="0"/>
          <p:nvPr/>
        </p:nvPicPr>
        <p:blipFill rotWithShape="1">
          <a:blip r:embed="rId2">
            <a:alphaModFix/>
          </a:blip>
          <a:srcRect b="4827" l="1681" r="0" t="12786"/>
          <a:stretch/>
        </p:blipFill>
        <p:spPr>
          <a:xfrm>
            <a:off x="0" y="-1"/>
            <a:ext cx="9143996" cy="4695092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20"/>
          <p:cNvSpPr/>
          <p:nvPr/>
        </p:nvSpPr>
        <p:spPr>
          <a:xfrm>
            <a:off x="0" y="2584310"/>
            <a:ext cx="9162300" cy="19191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anchorCtr="0" anchor="ctr" bIns="137150" lIns="97525" spcFirstLastPara="1" rIns="97525" wrap="square" tIns="48750">
            <a:noAutofit/>
          </a:bodyPr>
          <a:lstStyle/>
          <a:p>
            <a:pPr indent="0" lvl="0" marL="127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Trebuchet MS"/>
              <a:buNone/>
            </a:pPr>
            <a:r>
              <a:rPr b="1" i="0" lang="en" sz="41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b="0" i="0" sz="4100" u="none" cap="none" strike="noStrik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b="0" i="0" lang="en" sz="24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b="0" i="0" sz="2400" u="none" cap="none" strike="noStrik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at We Do">
  <p:cSld name="What We Do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 txBox="1"/>
          <p:nvPr>
            <p:ph idx="12" type="sldNum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" name="Google Shape;88;p21"/>
          <p:cNvSpPr/>
          <p:nvPr/>
        </p:nvSpPr>
        <p:spPr>
          <a:xfrm>
            <a:off x="628649" y="1405105"/>
            <a:ext cx="7825200" cy="21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i="1" lang="en" sz="2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" sz="2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b="1" sz="27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9" name="Google Shape;89;p21"/>
          <p:cNvSpPr/>
          <p:nvPr/>
        </p:nvSpPr>
        <p:spPr>
          <a:xfrm>
            <a:off x="628649" y="286659"/>
            <a:ext cx="78252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5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type="title"/>
          </p:nvPr>
        </p:nvSpPr>
        <p:spPr>
          <a:xfrm>
            <a:off x="605660" y="1354603"/>
            <a:ext cx="3602400" cy="22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rebuchet MS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1" type="body"/>
          </p:nvPr>
        </p:nvSpPr>
        <p:spPr>
          <a:xfrm>
            <a:off x="4857422" y="1354602"/>
            <a:ext cx="3642000" cy="22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40005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3655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b="0" i="0" sz="2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3619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Char char="▪"/>
              <a:defRPr b="0" i="0" sz="21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3" name="Google Shape;93;p22"/>
          <p:cNvSpPr txBox="1"/>
          <p:nvPr>
            <p:ph idx="12" type="sldNum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4" name="Google Shape;94;p22"/>
          <p:cNvCxnSpPr/>
          <p:nvPr/>
        </p:nvCxnSpPr>
        <p:spPr>
          <a:xfrm>
            <a:off x="4572000" y="995363"/>
            <a:ext cx="0" cy="31527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type="title"/>
          </p:nvPr>
        </p:nvSpPr>
        <p:spPr>
          <a:xfrm>
            <a:off x="137948" y="1626216"/>
            <a:ext cx="88683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23"/>
          <p:cNvSpPr txBox="1"/>
          <p:nvPr>
            <p:ph idx="12" type="sldNum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/>
          <p:nvPr>
            <p:ph idx="12" type="sldNum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t Slide">
  <p:cSld name="Chat Slide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5"/>
          <p:cNvSpPr txBox="1"/>
          <p:nvPr>
            <p:ph type="title"/>
          </p:nvPr>
        </p:nvSpPr>
        <p:spPr>
          <a:xfrm>
            <a:off x="4592091" y="1690390"/>
            <a:ext cx="4319400" cy="176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100"/>
              <a:buFont typeface="Trebuchet MS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2" name="Google Shape;102;p25"/>
          <p:cNvSpPr txBox="1"/>
          <p:nvPr>
            <p:ph idx="12" type="sldNum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Chat icon" id="103" name="Google Shape;103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69519" y="80367"/>
            <a:ext cx="4942432" cy="494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ulti-Content">
  <p:cSld name="Multi-Conten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/>
          <p:nvPr>
            <p:ph idx="1" type="body"/>
          </p:nvPr>
        </p:nvSpPr>
        <p:spPr>
          <a:xfrm>
            <a:off x="6120337" y="1251284"/>
            <a:ext cx="2781600" cy="3332400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b="0" i="1" sz="23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2" name="Google Shape;112;p27"/>
          <p:cNvSpPr txBox="1"/>
          <p:nvPr>
            <p:ph idx="2" type="body"/>
          </p:nvPr>
        </p:nvSpPr>
        <p:spPr>
          <a:xfrm>
            <a:off x="3383318" y="1251284"/>
            <a:ext cx="2377500" cy="15312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b="0" i="1" sz="23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3" name="Google Shape;113;p27"/>
          <p:cNvSpPr txBox="1"/>
          <p:nvPr>
            <p:ph idx="12" type="sldNum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4" name="Google Shape;114;p27"/>
          <p:cNvSpPr txBox="1"/>
          <p:nvPr>
            <p:ph idx="3" type="body"/>
          </p:nvPr>
        </p:nvSpPr>
        <p:spPr>
          <a:xfrm>
            <a:off x="247681" y="1251284"/>
            <a:ext cx="2781600" cy="3332400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b="0" i="1" sz="23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5" name="Google Shape;115;p27"/>
          <p:cNvSpPr txBox="1"/>
          <p:nvPr>
            <p:ph idx="4" type="body"/>
          </p:nvPr>
        </p:nvSpPr>
        <p:spPr>
          <a:xfrm>
            <a:off x="3383318" y="3014098"/>
            <a:ext cx="2377500" cy="15699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b="0" i="1" sz="23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6" name="Google Shape;116;p27"/>
          <p:cNvSpPr txBox="1"/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8"/>
          <p:cNvSpPr txBox="1"/>
          <p:nvPr>
            <p:ph idx="12" type="sldNum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" type="secHead">
  <p:cSld name="SECTION_HEADER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9"/>
          <p:cNvSpPr txBox="1"/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1" name="Google Shape;121;p29"/>
          <p:cNvSpPr txBox="1"/>
          <p:nvPr>
            <p:ph idx="1" type="body"/>
          </p:nvPr>
        </p:nvSpPr>
        <p:spPr>
          <a:xfrm>
            <a:off x="628650" y="1389227"/>
            <a:ext cx="7886700" cy="31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40005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3655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b="0" i="0" sz="25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2" name="Google Shape;122;p29"/>
          <p:cNvSpPr txBox="1"/>
          <p:nvPr>
            <p:ph idx="12" type="sldNum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act Info Slide">
  <p:cSld name="Contact Info Slide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/>
          <p:nvPr>
            <p:ph idx="12" type="sldNum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5" name="Google Shape;125;p30"/>
          <p:cNvSpPr txBox="1"/>
          <p:nvPr>
            <p:ph idx="1" type="body"/>
          </p:nvPr>
        </p:nvSpPr>
        <p:spPr>
          <a:xfrm>
            <a:off x="628650" y="1466627"/>
            <a:ext cx="7886700" cy="28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429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6" name="Google Shape;126;p30"/>
          <p:cNvSpPr txBox="1"/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1"/>
          <p:cNvSpPr txBox="1"/>
          <p:nvPr>
            <p:ph type="title"/>
          </p:nvPr>
        </p:nvSpPr>
        <p:spPr>
          <a:xfrm>
            <a:off x="605660" y="1354603"/>
            <a:ext cx="3602400" cy="22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9" name="Google Shape;129;p31"/>
          <p:cNvSpPr txBox="1"/>
          <p:nvPr>
            <p:ph idx="1" type="body"/>
          </p:nvPr>
        </p:nvSpPr>
        <p:spPr>
          <a:xfrm>
            <a:off x="4857422" y="1354602"/>
            <a:ext cx="3642000" cy="22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40005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3655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b="0" i="0" sz="24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3619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▪"/>
              <a:defRPr b="0" i="0" sz="21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31"/>
          <p:cNvSpPr txBox="1"/>
          <p:nvPr>
            <p:ph idx="12" type="sldNum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31" name="Google Shape;131;p31"/>
          <p:cNvCxnSpPr/>
          <p:nvPr/>
        </p:nvCxnSpPr>
        <p:spPr>
          <a:xfrm>
            <a:off x="4572000" y="995363"/>
            <a:ext cx="0" cy="31527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4" name="Google Shape;134;p3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Google Shape;135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s Slide 1">
  <p:cSld name="Questions Slide 1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3"/>
          <p:cNvSpPr txBox="1"/>
          <p:nvPr>
            <p:ph type="title"/>
          </p:nvPr>
        </p:nvSpPr>
        <p:spPr>
          <a:xfrm>
            <a:off x="4592091" y="1968996"/>
            <a:ext cx="4036200" cy="17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100"/>
              <a:buFont typeface="Trebuchet MS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8" name="Google Shape;138;p33"/>
          <p:cNvSpPr txBox="1"/>
          <p:nvPr>
            <p:ph idx="12" type="sldNum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Questions" id="139" name="Google Shape;139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714374" y="-223837"/>
            <a:ext cx="5572125" cy="557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4"/>
          <p:cNvSpPr txBox="1"/>
          <p:nvPr>
            <p:ph type="title"/>
          </p:nvPr>
        </p:nvSpPr>
        <p:spPr>
          <a:xfrm>
            <a:off x="137948" y="273844"/>
            <a:ext cx="88683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2" name="Google Shape;142;p34"/>
          <p:cNvSpPr txBox="1"/>
          <p:nvPr>
            <p:ph idx="12" type="sldNum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5" name="Google Shape;145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t Slide">
  <p:cSld name="Chat Slide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6"/>
          <p:cNvSpPr txBox="1"/>
          <p:nvPr>
            <p:ph type="title"/>
          </p:nvPr>
        </p:nvSpPr>
        <p:spPr>
          <a:xfrm>
            <a:off x="4592091" y="1690390"/>
            <a:ext cx="4319400" cy="176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100"/>
              <a:buFont typeface="Trebuchet MS"/>
              <a:buNone/>
              <a:defRPr sz="6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9" name="Google Shape;149;p36"/>
          <p:cNvSpPr txBox="1"/>
          <p:nvPr>
            <p:ph idx="12" type="sldNum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Chat" id="150" name="Google Shape;150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69519" y="80367"/>
            <a:ext cx="4942432" cy="494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Slide">
  <p:cSld name="Thank You Slide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7"/>
          <p:cNvSpPr txBox="1"/>
          <p:nvPr>
            <p:ph type="title"/>
          </p:nvPr>
        </p:nvSpPr>
        <p:spPr>
          <a:xfrm>
            <a:off x="446484" y="1961881"/>
            <a:ext cx="8250900" cy="121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100"/>
              <a:buFont typeface="Trebuchet MS"/>
              <a:buNone/>
              <a:defRPr sz="5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3" name="Google Shape;153;p37"/>
          <p:cNvSpPr txBox="1"/>
          <p:nvPr>
            <p:ph idx="12" type="sldNum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8"/>
          <p:cNvSpPr txBox="1"/>
          <p:nvPr>
            <p:ph type="ctrTitle"/>
          </p:nvPr>
        </p:nvSpPr>
        <p:spPr>
          <a:xfrm>
            <a:off x="780393" y="751122"/>
            <a:ext cx="75831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6" name="Google Shape;156;p38"/>
          <p:cNvSpPr txBox="1"/>
          <p:nvPr>
            <p:ph idx="1" type="subTitle"/>
          </p:nvPr>
        </p:nvSpPr>
        <p:spPr>
          <a:xfrm>
            <a:off x="1143000" y="1661004"/>
            <a:ext cx="6858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1" i="0" sz="37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7" name="Google Shape;157;p38"/>
          <p:cNvSpPr txBox="1"/>
          <p:nvPr>
            <p:ph idx="10" type="dt"/>
          </p:nvPr>
        </p:nvSpPr>
        <p:spPr>
          <a:xfrm>
            <a:off x="3543300" y="3688167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8" name="Google Shape;158;p38"/>
          <p:cNvSpPr txBox="1"/>
          <p:nvPr>
            <p:ph idx="12" type="sldNum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9" name="Google Shape;159;p38"/>
          <p:cNvSpPr txBox="1"/>
          <p:nvPr>
            <p:ph idx="2" type="body"/>
          </p:nvPr>
        </p:nvSpPr>
        <p:spPr>
          <a:xfrm>
            <a:off x="1435396" y="2382275"/>
            <a:ext cx="62733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28600" lvl="2" marL="1371600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28600" lvl="3" marL="1828800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28600" lvl="4" marL="2286000" marR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9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2" name="Google Shape;162;p39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100"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100"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100"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100"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100"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100"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100"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100"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100"/>
            </a:lvl9pPr>
          </a:lstStyle>
          <a:p/>
        </p:txBody>
      </p:sp>
      <p:sp>
        <p:nvSpPr>
          <p:cNvPr id="163" name="Google Shape;163;p39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4" name="Google Shape;164;p39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65" name="Google Shape;165;p3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4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5" Type="http://schemas.openxmlformats.org/officeDocument/2006/relationships/theme" Target="../theme/theme4.xml"/><Relationship Id="rId1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137948" y="1626216"/>
            <a:ext cx="88683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b="1" i="0" sz="45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2" name="Google Shape;52;p13"/>
          <p:cNvSpPr txBox="1"/>
          <p:nvPr>
            <p:ph idx="10" type="dt"/>
          </p:nvPr>
        </p:nvSpPr>
        <p:spPr>
          <a:xfrm>
            <a:off x="3543300" y="368065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5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3"/>
          <p:cNvSpPr txBox="1"/>
          <p:nvPr>
            <p:ph idx="12" type="sldNum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Colorado Department of Health Care Policy &amp; Financing" id="55" name="Google Shape;55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06006" y="4772678"/>
            <a:ext cx="1660592" cy="28461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/>
          <p:nvPr>
            <p:ph type="title"/>
          </p:nvPr>
        </p:nvSpPr>
        <p:spPr>
          <a:xfrm>
            <a:off x="137948" y="273844"/>
            <a:ext cx="88683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500"/>
              <a:buFont typeface="Trebuchet MS"/>
              <a:buNone/>
              <a:defRPr b="1" i="0" sz="4500" u="none" cap="none" strike="noStrike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26"/>
          <p:cNvSpPr txBox="1"/>
          <p:nvPr>
            <p:ph idx="10" type="dt"/>
          </p:nvPr>
        </p:nvSpPr>
        <p:spPr>
          <a:xfrm>
            <a:off x="3543300" y="368065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7" name="Google Shape;107;p26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6"/>
          <p:cNvSpPr txBox="1"/>
          <p:nvPr>
            <p:ph idx="12" type="sldNum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9" name="Google Shape;109;p2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05740" y="4773168"/>
            <a:ext cx="1701044" cy="28803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0"/>
          <p:cNvSpPr txBox="1"/>
          <p:nvPr>
            <p:ph type="title"/>
          </p:nvPr>
        </p:nvSpPr>
        <p:spPr>
          <a:xfrm>
            <a:off x="628650" y="328447"/>
            <a:ext cx="7886700" cy="403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Trebuchet MS"/>
              <a:buNone/>
            </a:pPr>
            <a:r>
              <a:rPr lang="en" sz="3500"/>
              <a:t>Changes to Abortion Services </a:t>
            </a:r>
            <a:endParaRPr/>
          </a:p>
        </p:txBody>
      </p:sp>
      <p:sp>
        <p:nvSpPr>
          <p:cNvPr id="171" name="Google Shape;171;p40"/>
          <p:cNvSpPr txBox="1"/>
          <p:nvPr>
            <p:ph idx="12" type="sldNum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/>
          <p:nvPr>
            <p:ph type="title"/>
          </p:nvPr>
        </p:nvSpPr>
        <p:spPr>
          <a:xfrm>
            <a:off x="628650" y="221332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</a:pPr>
            <a:r>
              <a:rPr lang="en" sz="4300"/>
              <a:t>Background </a:t>
            </a:r>
            <a:endParaRPr sz="4300"/>
          </a:p>
        </p:txBody>
      </p:sp>
      <p:sp>
        <p:nvSpPr>
          <p:cNvPr id="177" name="Google Shape;177;p41"/>
          <p:cNvSpPr txBox="1"/>
          <p:nvPr>
            <p:ph idx="1" type="body"/>
          </p:nvPr>
        </p:nvSpPr>
        <p:spPr>
          <a:xfrm>
            <a:off x="489300" y="1375050"/>
            <a:ext cx="8165400" cy="26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984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" sz="2100"/>
              <a:t>In November 2024, Colorado voters approved Amendment 79.</a:t>
            </a:r>
            <a:endParaRPr sz="2100"/>
          </a:p>
          <a:p>
            <a:pPr indent="-29845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n" sz="2100"/>
              <a:t>This removed the old rule in the state constitution that prevented public money from being used for abortions (for example: </a:t>
            </a:r>
            <a:r>
              <a:rPr lang="en" sz="2100"/>
              <a:t>Medicaid, health insurance for public employees)</a:t>
            </a:r>
            <a:r>
              <a:rPr lang="en" sz="2100"/>
              <a:t>.</a:t>
            </a:r>
            <a:endParaRPr sz="2100"/>
          </a:p>
          <a:p>
            <a:pPr indent="-29845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•"/>
            </a:pPr>
            <a:r>
              <a:rPr lang="en" sz="2100"/>
              <a:t>It also added a new rule to the state constitution that guarantees the right to an abortion and says Colorado’s state and local governments cannot block people from getting this service.</a:t>
            </a:r>
            <a:endParaRPr sz="21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178" name="Google Shape;178;p41"/>
          <p:cNvSpPr txBox="1"/>
          <p:nvPr>
            <p:ph idx="12" type="sldNum"/>
          </p:nvPr>
        </p:nvSpPr>
        <p:spPr>
          <a:xfrm>
            <a:off x="5160446" y="3585198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2"/>
          <p:cNvSpPr txBox="1"/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Benefit Expansion</a:t>
            </a:r>
            <a:endParaRPr sz="4300"/>
          </a:p>
        </p:txBody>
      </p:sp>
      <p:sp>
        <p:nvSpPr>
          <p:cNvPr id="184" name="Google Shape;184;p42"/>
          <p:cNvSpPr txBox="1"/>
          <p:nvPr>
            <p:ph idx="1" type="body"/>
          </p:nvPr>
        </p:nvSpPr>
        <p:spPr>
          <a:xfrm>
            <a:off x="628650" y="1178025"/>
            <a:ext cx="7886700" cy="32610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200"/>
              <a:buChar char="•"/>
            </a:pPr>
            <a:r>
              <a:rPr lang="en" sz="2200"/>
              <a:t>Right now, abortions are only covered under Health First Colorado and CHP+ in specific situations:</a:t>
            </a:r>
            <a:endParaRPr sz="2200"/>
          </a:p>
          <a:p>
            <a:pPr indent="-368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⮚"/>
            </a:pPr>
            <a:r>
              <a:rPr lang="en" sz="2200"/>
              <a:t>If the pregnancy is the result of rape</a:t>
            </a:r>
            <a:endParaRPr sz="2200"/>
          </a:p>
          <a:p>
            <a:pPr indent="-368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⮚"/>
            </a:pPr>
            <a:r>
              <a:rPr lang="en" sz="2200"/>
              <a:t>If the pregnancy is the result of incest</a:t>
            </a:r>
            <a:endParaRPr sz="2200"/>
          </a:p>
          <a:p>
            <a:pPr indent="-3683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⮚"/>
            </a:pPr>
            <a:r>
              <a:rPr lang="en" sz="2200"/>
              <a:t>If the pregnancy puts the pregnant person’s life in danger</a:t>
            </a:r>
            <a:endParaRPr sz="2200"/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" sz="2200"/>
              <a:t>Starting January 2026, abortions will be a covered service for any situation.</a:t>
            </a:r>
            <a:endParaRPr sz="2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3"/>
          <p:cNvSpPr txBox="1"/>
          <p:nvPr>
            <p:ph type="title"/>
          </p:nvPr>
        </p:nvSpPr>
        <p:spPr>
          <a:xfrm>
            <a:off x="628650" y="115809"/>
            <a:ext cx="7886700" cy="13209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Who will be eligible for the expanded benefit?</a:t>
            </a:r>
            <a:endParaRPr sz="4300"/>
          </a:p>
        </p:txBody>
      </p:sp>
      <p:sp>
        <p:nvSpPr>
          <p:cNvPr id="190" name="Google Shape;190;p43"/>
          <p:cNvSpPr txBox="1"/>
          <p:nvPr>
            <p:ph idx="1" type="body"/>
          </p:nvPr>
        </p:nvSpPr>
        <p:spPr>
          <a:xfrm>
            <a:off x="628650" y="1743475"/>
            <a:ext cx="7886700" cy="2498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400050" lvl="0" marL="457200" rtl="0" algn="l">
              <a:spcBef>
                <a:spcPts val="800"/>
              </a:spcBef>
              <a:spcAft>
                <a:spcPts val="0"/>
              </a:spcAft>
              <a:buSzPts val="2700"/>
              <a:buChar char="•"/>
            </a:pPr>
            <a:r>
              <a:rPr lang="en"/>
              <a:t>Health First Colorado members</a:t>
            </a:r>
            <a:endParaRPr/>
          </a:p>
          <a:p>
            <a:pPr indent="-400050" lvl="0" marL="457200" rtl="0" algn="l">
              <a:spcBef>
                <a:spcPts val="1000"/>
              </a:spcBef>
              <a:spcAft>
                <a:spcPts val="0"/>
              </a:spcAft>
              <a:buSzPts val="2700"/>
              <a:buChar char="•"/>
            </a:pPr>
            <a:r>
              <a:rPr lang="en"/>
              <a:t>CHP+ members</a:t>
            </a:r>
            <a:endParaRPr/>
          </a:p>
          <a:p>
            <a:pPr indent="-400050" lvl="0" marL="457200" rtl="0" algn="l">
              <a:spcBef>
                <a:spcPts val="1000"/>
              </a:spcBef>
              <a:spcAft>
                <a:spcPts val="0"/>
              </a:spcAft>
              <a:buSzPts val="2700"/>
              <a:buChar char="•"/>
            </a:pPr>
            <a:r>
              <a:rPr lang="en"/>
              <a:t>Cover All Coloradans members</a:t>
            </a:r>
            <a:endParaRPr/>
          </a:p>
          <a:p>
            <a:pPr indent="-400050" lvl="0" marL="457200" rtl="0" algn="l">
              <a:spcBef>
                <a:spcPts val="1000"/>
              </a:spcBef>
              <a:spcAft>
                <a:spcPts val="1000"/>
              </a:spcAft>
              <a:buSzPts val="2700"/>
              <a:buChar char="•"/>
            </a:pPr>
            <a:r>
              <a:rPr lang="en"/>
              <a:t>Emergency Medical and Reproductive Health Program members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4"/>
          <p:cNvSpPr txBox="1"/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Before we begin…</a:t>
            </a:r>
            <a:endParaRPr sz="4300"/>
          </a:p>
        </p:txBody>
      </p:sp>
      <p:sp>
        <p:nvSpPr>
          <p:cNvPr id="196" name="Google Shape;196;p44"/>
          <p:cNvSpPr txBox="1"/>
          <p:nvPr>
            <p:ph idx="1" type="body"/>
          </p:nvPr>
        </p:nvSpPr>
        <p:spPr>
          <a:xfrm>
            <a:off x="628650" y="1211850"/>
            <a:ext cx="7886700" cy="3182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200"/>
              <a:buChar char="•"/>
            </a:pPr>
            <a:r>
              <a:rPr lang="en" sz="2200"/>
              <a:t>Our focus today is on how we can strategically share information with members of your community who may want and/or need access to these services.</a:t>
            </a:r>
            <a:endParaRPr sz="2200"/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•"/>
            </a:pPr>
            <a:r>
              <a:rPr lang="en" sz="2200"/>
              <a:t>This conversation is not about personal beliefs regarding this benefit. </a:t>
            </a:r>
            <a:endParaRPr sz="2200"/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•"/>
            </a:pPr>
            <a:r>
              <a:rPr lang="en" sz="2200"/>
              <a:t>If the discussion shifts toward personal views, staff will respectfully redirect.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2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5"/>
          <p:cNvSpPr txBox="1"/>
          <p:nvPr>
            <p:ph type="title"/>
          </p:nvPr>
        </p:nvSpPr>
        <p:spPr>
          <a:xfrm>
            <a:off x="628650" y="79564"/>
            <a:ext cx="7886700" cy="7200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Questions for you</a:t>
            </a:r>
            <a:endParaRPr sz="4300"/>
          </a:p>
        </p:txBody>
      </p:sp>
      <p:sp>
        <p:nvSpPr>
          <p:cNvPr id="202" name="Google Shape;202;p45"/>
          <p:cNvSpPr txBox="1"/>
          <p:nvPr>
            <p:ph idx="1" type="body"/>
          </p:nvPr>
        </p:nvSpPr>
        <p:spPr>
          <a:xfrm>
            <a:off x="559975" y="983550"/>
            <a:ext cx="7886700" cy="31764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What questions do you have about this benefit expansion?</a:t>
            </a:r>
            <a:endParaRPr sz="2000"/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Where in your community is the best place to share this information in/for your community?</a:t>
            </a:r>
            <a:endParaRPr sz="2000"/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Who should we educate about this benefit expansion in your community?</a:t>
            </a:r>
            <a:endParaRPr sz="2000"/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How can we make sure members who want and/or need this benefit know about it but that it feels private and confidential?</a:t>
            </a:r>
            <a:endParaRPr sz="2000"/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" sz="2000"/>
              <a:t>Who are the trusted sources for information about abortion services in your community?</a:t>
            </a:r>
            <a:endParaRPr sz="2000"/>
          </a:p>
          <a:p>
            <a:pPr indent="0" lvl="0" marL="45720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u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White Theme">
  <a:themeElements>
    <a:clrScheme name="HCPF 2019 Colors">
      <a:dk1>
        <a:srgbClr val="000000"/>
      </a:dk1>
      <a:lt1>
        <a:srgbClr val="FFFFFF"/>
      </a:lt1>
      <a:dk2>
        <a:srgbClr val="4E5758"/>
      </a:dk2>
      <a:lt2>
        <a:srgbClr val="F2F2F2"/>
      </a:lt2>
      <a:accent1>
        <a:srgbClr val="00A6CE"/>
      </a:accent1>
      <a:accent2>
        <a:srgbClr val="C32032"/>
      </a:accent2>
      <a:accent3>
        <a:srgbClr val="37657F"/>
      </a:accent3>
      <a:accent4>
        <a:srgbClr val="225D39"/>
      </a:accent4>
      <a:accent5>
        <a:srgbClr val="232C68"/>
      </a:accent5>
      <a:accent6>
        <a:srgbClr val="814C9E"/>
      </a:accent6>
      <a:hlink>
        <a:srgbClr val="7B853A"/>
      </a:hlink>
      <a:folHlink>
        <a:srgbClr val="FFD2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