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comments+xml" PartName="/ppt/comments/comment4.xml"/>
  <Override ContentType="application/vnd.openxmlformats-officedocument.presentationml.comments+xml" PartName="/ppt/comments/comment3.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24.xml"/>
  <Override ContentType="application/vnd.openxmlformats-officedocument.presentationml.notesSlide+xml" PartName="/ppt/notesSlides/notesSlide50.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34.xml"/>
  <Override ContentType="application/vnd.openxmlformats-officedocument.presentationml.notesSlide+xml" PartName="/ppt/notesSlides/notesSlide51.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43.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56.xml"/>
  <Override ContentType="application/vnd.openxmlformats-officedocument.presentationml.notesSlide+xml" PartName="/ppt/notesSlides/notesSlide30.xml"/>
  <Override ContentType="application/vnd.openxmlformats-officedocument.presentationml.notesSlide+xml" PartName="/ppt/notesSlides/notesSlide26.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57.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54.xml"/>
  <Override ContentType="application/vnd.openxmlformats-officedocument.presentationml.notesSlide+xml" PartName="/ppt/notesSlides/notesSlide45.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1.xml"/>
  <Override ContentType="application/vnd.openxmlformats-officedocument.presentationml.notesSlide+xml" PartName="/ppt/notesSlides/notesSlide5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8.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48.xml"/>
  <Override ContentType="application/vnd.openxmlformats-officedocument.presentationml.notesSlide+xml" PartName="/ppt/notesSlides/notesSlide22.xml"/>
  <Override ContentType="application/vnd.openxmlformats-officedocument.presentationml.notesSlide+xml" PartName="/ppt/notesSlides/notesSlide52.xml"/>
  <Override ContentType="application/vnd.openxmlformats-officedocument.presentationml.notesSlide+xml" PartName="/ppt/notesSlides/notesSlide7.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6.xml"/>
  <Override ContentType="application/vnd.openxmlformats-officedocument.presentationml.notesSlide+xml" PartName="/ppt/notesSlides/notesSlide49.xml"/>
  <Override ContentType="application/vnd.openxmlformats-officedocument.presentationml.notesSlide+xml" PartName="/ppt/notesSlides/notesSlide19.xml"/>
  <Override ContentType="application/vnd.openxmlformats-officedocument.presentationml.notesSlide+xml" PartName="/ppt/notesSlides/notesSlide53.xml"/>
  <Override ContentType="application/vnd.openxmlformats-officedocument.presentationml.notesSlide+xml" PartName="/ppt/notesSlides/notesSlide40.xml"/>
  <Override ContentType="application/vnd.openxmlformats-officedocument.presentationml.notesSlide+xml" PartName="/ppt/notesSlides/notesSlide23.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5.xml"/>
  <Override ContentType="application/vnd.openxmlformats-officedocument.presentationml.slide+xml" PartName="/ppt/slides/slide5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5.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50.xml"/>
  <Override ContentType="application/vnd.openxmlformats-officedocument.presentationml.slide+xml" PartName="/ppt/slides/slide34.xml"/>
  <Override ContentType="application/vnd.openxmlformats-officedocument.presentationml.slide+xml" PartName="/ppt/slides/slide33.xml"/>
  <Override ContentType="application/vnd.openxmlformats-officedocument.presentationml.slide+xml" PartName="/ppt/slides/slide51.xml"/>
  <Override ContentType="application/vnd.openxmlformats-officedocument.presentationml.slide+xml" PartName="/ppt/slides/slide16.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7.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54.xml"/>
  <Override ContentType="application/vnd.openxmlformats-officedocument.presentationml.slide+xml" PartName="/ppt/slides/slide36.xml"/>
  <Override ContentType="application/vnd.openxmlformats-officedocument.presentationml.slide+xml" PartName="/ppt/slides/slide23.xml"/>
  <Override ContentType="application/vnd.openxmlformats-officedocument.presentationml.slide+xml" PartName="/ppt/slides/slide49.xml"/>
  <Override ContentType="application/vnd.openxmlformats-officedocument.presentationml.slide+xml" PartName="/ppt/slides/slide10.xml"/>
  <Override ContentType="application/vnd.openxmlformats-officedocument.presentationml.slide+xml" PartName="/ppt/slides/slide6.xml"/>
  <Override ContentType="application/vnd.openxmlformats-officedocument.presentationml.slide+xml" PartName="/ppt/slides/slide53.xml"/>
  <Override ContentType="application/vnd.openxmlformats-officedocument.presentationml.slide+xml" PartName="/ppt/slides/slide40.xml"/>
  <Override ContentType="application/vnd.openxmlformats-officedocument.presentationml.slide+xml" PartName="/ppt/slides/slide4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9.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6.xml"/>
  <Override ContentType="application/vnd.openxmlformats-officedocument.presentationml.slide+xml" PartName="/ppt/slides/slide12.xml"/>
  <Override ContentType="application/vnd.openxmlformats-officedocument.presentationml.slide+xml" PartName="/ppt/slides/slide4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8.xml"/>
  <Override ContentType="application/vnd.openxmlformats-officedocument.presentationml.slide+xml" PartName="/ppt/slides/slide55.xml"/>
  <Override ContentType="application/vnd.openxmlformats-officedocument.presentationml.slide+xml" PartName="/ppt/slides/slide29.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7.xml"/>
  <Override ContentType="application/vnd.openxmlformats-officedocument.presentationml.slide+xml" PartName="/ppt/slides/slide57.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5" r:id="rId6"/>
    <p:sldMasterId id="2147483676"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 id="278" r:id="rId31"/>
    <p:sldId id="279" r:id="rId32"/>
    <p:sldId id="280" r:id="rId33"/>
    <p:sldId id="281" r:id="rId34"/>
    <p:sldId id="282" r:id="rId35"/>
    <p:sldId id="283" r:id="rId36"/>
    <p:sldId id="284" r:id="rId37"/>
    <p:sldId id="285" r:id="rId38"/>
    <p:sldId id="286" r:id="rId39"/>
    <p:sldId id="287" r:id="rId40"/>
    <p:sldId id="288" r:id="rId41"/>
    <p:sldId id="289" r:id="rId42"/>
    <p:sldId id="290" r:id="rId43"/>
    <p:sldId id="291" r:id="rId44"/>
    <p:sldId id="292" r:id="rId45"/>
    <p:sldId id="293" r:id="rId46"/>
    <p:sldId id="294" r:id="rId47"/>
    <p:sldId id="295" r:id="rId48"/>
    <p:sldId id="296" r:id="rId49"/>
    <p:sldId id="297" r:id="rId50"/>
    <p:sldId id="298" r:id="rId51"/>
    <p:sldId id="299" r:id="rId52"/>
    <p:sldId id="300" r:id="rId53"/>
    <p:sldId id="301" r:id="rId54"/>
    <p:sldId id="302" r:id="rId55"/>
    <p:sldId id="303" r:id="rId56"/>
    <p:sldId id="304" r:id="rId57"/>
    <p:sldId id="305" r:id="rId58"/>
    <p:sldId id="306" r:id="rId59"/>
    <p:sldId id="307" r:id="rId60"/>
    <p:sldId id="308" r:id="rId61"/>
    <p:sldId id="309" r:id="rId62"/>
    <p:sldId id="310" r:id="rId63"/>
    <p:sldId id="311" r:id="rId64"/>
    <p:sldId id="312" r:id="rId65"/>
  </p:sldIdLst>
  <p:sldSz cy="6858000" cx="12192000"/>
  <p:notesSz cx="6858000" cy="9144000"/>
  <p:embeddedFontLst>
    <p:embeddedFont>
      <p:font typeface="Roboto"/>
      <p:regular r:id="rId66"/>
      <p:bold r:id="rId67"/>
      <p:italic r:id="rId68"/>
      <p:boldItalic r:id="rId6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98">
          <p15:clr>
            <a:srgbClr val="747775"/>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 name="Kami Tam Sing - HCPF"/>
  <p:cmAuthor clrIdx="1" id="1" initials="" lastIdx="5" name="Michelle Dally - HCPF"/>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54A79482-B3A6-47C4-A34D-B698B0EB8C9E}">
  <a:tblStyle styleId="{54A79482-B3A6-47C4-A34D-B698B0EB8C9E}"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2EB38510-F263-4509-98DA-9FE6DE5FB62C}" styleName="Table_1">
    <a:wholeTbl>
      <a:tcTxStyle>
        <a:font>
          <a:latin typeface="Arial"/>
          <a:ea typeface="Arial"/>
          <a:cs typeface="Arial"/>
        </a:font>
        <a:srgbClr val="000000"/>
      </a:tcTxStyle>
      <a:tcStyle>
        <a:tcBdr>
          <a:left>
            <a:ln cap="flat" cmpd="sng" w="6350">
              <a:solidFill>
                <a:srgbClr val="000000"/>
              </a:solidFill>
              <a:prstDash val="solid"/>
              <a:round/>
              <a:headEnd len="sm" w="sm" type="none"/>
              <a:tailEnd len="sm" w="sm" type="none"/>
            </a:ln>
          </a:left>
          <a:right>
            <a:ln cap="flat" cmpd="sng" w="6350">
              <a:solidFill>
                <a:srgbClr val="000000"/>
              </a:solidFill>
              <a:prstDash val="solid"/>
              <a:round/>
              <a:headEnd len="sm" w="sm" type="none"/>
              <a:tailEnd len="sm" w="sm" type="none"/>
            </a:ln>
          </a:right>
          <a:top>
            <a:ln cap="flat" cmpd="sng" w="6350">
              <a:solidFill>
                <a:srgbClr val="000000"/>
              </a:solidFill>
              <a:prstDash val="solid"/>
              <a:round/>
              <a:headEnd len="sm" w="sm" type="none"/>
              <a:tailEnd len="sm" w="sm" type="none"/>
            </a:ln>
          </a:top>
          <a:bottom>
            <a:ln cap="flat" cmpd="sng" w="6350">
              <a:solidFill>
                <a:srgbClr val="000000"/>
              </a:solidFill>
              <a:prstDash val="solid"/>
              <a:round/>
              <a:headEnd len="sm" w="sm" type="none"/>
              <a:tailEnd len="sm" w="sm" type="none"/>
            </a:ln>
          </a:bottom>
          <a:insideH>
            <a:ln cap="flat" cmpd="sng" w="6350">
              <a:solidFill>
                <a:srgbClr val="000000"/>
              </a:solidFill>
              <a:prstDash val="solid"/>
              <a:round/>
              <a:headEnd len="sm" w="sm" type="none"/>
              <a:tailEnd len="sm" w="sm" type="none"/>
            </a:ln>
          </a:insideH>
          <a:insideV>
            <a:ln cap="flat" cmpd="sng" w="635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41599676-3DE3-4F17-AAB2-E98E66AA65B4}" styleName="Table_2">
    <a:wholeTbl>
      <a:tcTxStyle>
        <a:font>
          <a:latin typeface="Arial"/>
          <a:ea typeface="Arial"/>
          <a:cs typeface="Arial"/>
        </a:font>
        <a:srgbClr val="000000"/>
      </a:tcTx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 styleId="{CB3DDD14-7309-41BD-824B-BC0B37742953}" styleName="Table_3">
    <a:wholeTbl>
      <a:tcTxStyle>
        <a:font>
          <a:latin typeface="Arial"/>
          <a:ea typeface="Arial"/>
          <a:cs typeface="Arial"/>
        </a:font>
        <a:srgbClr val="000000"/>
      </a:tcTxStyle>
      <a:tcStyle>
        <a:tcBdr>
          <a:left>
            <a:ln cap="flat" cmpd="sng" w="12700">
              <a:solidFill>
                <a:srgbClr val="000000"/>
              </a:solidFill>
              <a:prstDash val="solid"/>
              <a:round/>
              <a:headEnd len="sm" w="sm" type="none"/>
              <a:tailEnd len="sm" w="sm" type="none"/>
            </a:ln>
          </a:left>
          <a:right>
            <a:ln cap="flat" cmpd="sng" w="12700">
              <a:solidFill>
                <a:srgbClr val="000000"/>
              </a:solidFill>
              <a:prstDash val="solid"/>
              <a:round/>
              <a:headEnd len="sm" w="sm" type="none"/>
              <a:tailEnd len="sm" w="sm" type="none"/>
            </a:ln>
          </a:right>
          <a:top>
            <a:ln cap="flat" cmpd="sng" w="12700">
              <a:solidFill>
                <a:srgbClr val="000000"/>
              </a:solidFill>
              <a:prstDash val="solid"/>
              <a:round/>
              <a:headEnd len="sm" w="sm" type="none"/>
              <a:tailEnd len="sm" w="sm" type="none"/>
            </a:ln>
          </a:top>
          <a:bottom>
            <a:ln cap="flat" cmpd="sng" w="12700">
              <a:solidFill>
                <a:srgbClr val="000000"/>
              </a:solidFill>
              <a:prstDash val="solid"/>
              <a:round/>
              <a:headEnd len="sm" w="sm" type="none"/>
              <a:tailEnd len="sm" w="sm" type="none"/>
            </a:ln>
          </a:bottom>
          <a:insideH>
            <a:ln cap="flat" cmpd="sng" w="12700">
              <a:solidFill>
                <a:srgbClr val="000000"/>
              </a:solidFill>
              <a:prstDash val="solid"/>
              <a:round/>
              <a:headEnd len="sm" w="sm" type="none"/>
              <a:tailEnd len="sm" w="sm" type="none"/>
            </a:ln>
          </a:insideH>
          <a:insideV>
            <a:ln cap="flat" cmpd="sng" w="12700">
              <a:solidFill>
                <a:srgbClr val="000000"/>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98" orient="horz"/>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slide" Target="slides/slide32.xml"/><Relationship Id="rId42" Type="http://schemas.openxmlformats.org/officeDocument/2006/relationships/slide" Target="slides/slide34.xml"/><Relationship Id="rId41" Type="http://schemas.openxmlformats.org/officeDocument/2006/relationships/slide" Target="slides/slide33.xml"/><Relationship Id="rId44" Type="http://schemas.openxmlformats.org/officeDocument/2006/relationships/slide" Target="slides/slide36.xml"/><Relationship Id="rId43" Type="http://schemas.openxmlformats.org/officeDocument/2006/relationships/slide" Target="slides/slide35.xml"/><Relationship Id="rId46" Type="http://schemas.openxmlformats.org/officeDocument/2006/relationships/slide" Target="slides/slide38.xml"/><Relationship Id="rId45" Type="http://schemas.openxmlformats.org/officeDocument/2006/relationships/slide" Target="slides/slide37.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1.xml"/><Relationship Id="rId48" Type="http://schemas.openxmlformats.org/officeDocument/2006/relationships/slide" Target="slides/slide40.xml"/><Relationship Id="rId47" Type="http://schemas.openxmlformats.org/officeDocument/2006/relationships/slide" Target="slides/slide39.xml"/><Relationship Id="rId49" Type="http://schemas.openxmlformats.org/officeDocument/2006/relationships/slide" Target="slides/slide41.xml"/><Relationship Id="rId5" Type="http://schemas.openxmlformats.org/officeDocument/2006/relationships/commentAuthors" Target="commentAuthors.xml"/><Relationship Id="rId6" Type="http://schemas.openxmlformats.org/officeDocument/2006/relationships/slideMaster" Target="slideMasters/slideMaster1.xml"/><Relationship Id="rId7" Type="http://schemas.openxmlformats.org/officeDocument/2006/relationships/slideMaster" Target="slideMasters/slideMaster2.xml"/><Relationship Id="rId8" Type="http://schemas.openxmlformats.org/officeDocument/2006/relationships/notesMaster" Target="notesMasters/notesMaster1.xml"/><Relationship Id="rId31" Type="http://schemas.openxmlformats.org/officeDocument/2006/relationships/slide" Target="slides/slide23.xml"/><Relationship Id="rId30" Type="http://schemas.openxmlformats.org/officeDocument/2006/relationships/slide" Target="slides/slide22.xml"/><Relationship Id="rId33" Type="http://schemas.openxmlformats.org/officeDocument/2006/relationships/slide" Target="slides/slide25.xml"/><Relationship Id="rId32" Type="http://schemas.openxmlformats.org/officeDocument/2006/relationships/slide" Target="slides/slide24.xml"/><Relationship Id="rId35" Type="http://schemas.openxmlformats.org/officeDocument/2006/relationships/slide" Target="slides/slide27.xml"/><Relationship Id="rId34" Type="http://schemas.openxmlformats.org/officeDocument/2006/relationships/slide" Target="slides/slide26.xml"/><Relationship Id="rId37" Type="http://schemas.openxmlformats.org/officeDocument/2006/relationships/slide" Target="slides/slide29.xml"/><Relationship Id="rId36" Type="http://schemas.openxmlformats.org/officeDocument/2006/relationships/slide" Target="slides/slide28.xml"/><Relationship Id="rId39" Type="http://schemas.openxmlformats.org/officeDocument/2006/relationships/slide" Target="slides/slide31.xml"/><Relationship Id="rId38" Type="http://schemas.openxmlformats.org/officeDocument/2006/relationships/slide" Target="slides/slide30.xml"/><Relationship Id="rId62" Type="http://schemas.openxmlformats.org/officeDocument/2006/relationships/slide" Target="slides/slide54.xml"/><Relationship Id="rId61" Type="http://schemas.openxmlformats.org/officeDocument/2006/relationships/slide" Target="slides/slide53.xml"/><Relationship Id="rId20" Type="http://schemas.openxmlformats.org/officeDocument/2006/relationships/slide" Target="slides/slide12.xml"/><Relationship Id="rId64" Type="http://schemas.openxmlformats.org/officeDocument/2006/relationships/slide" Target="slides/slide56.xml"/><Relationship Id="rId63" Type="http://schemas.openxmlformats.org/officeDocument/2006/relationships/slide" Target="slides/slide55.xml"/><Relationship Id="rId22" Type="http://schemas.openxmlformats.org/officeDocument/2006/relationships/slide" Target="slides/slide14.xml"/><Relationship Id="rId66" Type="http://schemas.openxmlformats.org/officeDocument/2006/relationships/font" Target="fonts/Roboto-regular.fntdata"/><Relationship Id="rId21" Type="http://schemas.openxmlformats.org/officeDocument/2006/relationships/slide" Target="slides/slide13.xml"/><Relationship Id="rId65" Type="http://schemas.openxmlformats.org/officeDocument/2006/relationships/slide" Target="slides/slide57.xml"/><Relationship Id="rId24" Type="http://schemas.openxmlformats.org/officeDocument/2006/relationships/slide" Target="slides/slide16.xml"/><Relationship Id="rId68" Type="http://schemas.openxmlformats.org/officeDocument/2006/relationships/font" Target="fonts/Roboto-italic.fntdata"/><Relationship Id="rId23" Type="http://schemas.openxmlformats.org/officeDocument/2006/relationships/slide" Target="slides/slide15.xml"/><Relationship Id="rId67" Type="http://schemas.openxmlformats.org/officeDocument/2006/relationships/font" Target="fonts/Roboto-bold.fntdata"/><Relationship Id="rId60" Type="http://schemas.openxmlformats.org/officeDocument/2006/relationships/slide" Target="slides/slide52.xml"/><Relationship Id="rId26" Type="http://schemas.openxmlformats.org/officeDocument/2006/relationships/slide" Target="slides/slide18.xml"/><Relationship Id="rId25" Type="http://schemas.openxmlformats.org/officeDocument/2006/relationships/slide" Target="slides/slide17.xml"/><Relationship Id="rId69" Type="http://schemas.openxmlformats.org/officeDocument/2006/relationships/font" Target="fonts/Roboto-boldItalic.fntdata"/><Relationship Id="rId28" Type="http://schemas.openxmlformats.org/officeDocument/2006/relationships/slide" Target="slides/slide20.xml"/><Relationship Id="rId27" Type="http://schemas.openxmlformats.org/officeDocument/2006/relationships/slide" Target="slides/slide19.xml"/><Relationship Id="rId29" Type="http://schemas.openxmlformats.org/officeDocument/2006/relationships/slide" Target="slides/slide21.xml"/><Relationship Id="rId51" Type="http://schemas.openxmlformats.org/officeDocument/2006/relationships/slide" Target="slides/slide43.xml"/><Relationship Id="rId50" Type="http://schemas.openxmlformats.org/officeDocument/2006/relationships/slide" Target="slides/slide42.xml"/><Relationship Id="rId53" Type="http://schemas.openxmlformats.org/officeDocument/2006/relationships/slide" Target="slides/slide45.xml"/><Relationship Id="rId52" Type="http://schemas.openxmlformats.org/officeDocument/2006/relationships/slide" Target="slides/slide44.xml"/><Relationship Id="rId11" Type="http://schemas.openxmlformats.org/officeDocument/2006/relationships/slide" Target="slides/slide3.xml"/><Relationship Id="rId55" Type="http://schemas.openxmlformats.org/officeDocument/2006/relationships/slide" Target="slides/slide47.xml"/><Relationship Id="rId10" Type="http://schemas.openxmlformats.org/officeDocument/2006/relationships/slide" Target="slides/slide2.xml"/><Relationship Id="rId54" Type="http://schemas.openxmlformats.org/officeDocument/2006/relationships/slide" Target="slides/slide46.xml"/><Relationship Id="rId13" Type="http://schemas.openxmlformats.org/officeDocument/2006/relationships/slide" Target="slides/slide5.xml"/><Relationship Id="rId57" Type="http://schemas.openxmlformats.org/officeDocument/2006/relationships/slide" Target="slides/slide49.xml"/><Relationship Id="rId12" Type="http://schemas.openxmlformats.org/officeDocument/2006/relationships/slide" Target="slides/slide4.xml"/><Relationship Id="rId56" Type="http://schemas.openxmlformats.org/officeDocument/2006/relationships/slide" Target="slides/slide48.xml"/><Relationship Id="rId15" Type="http://schemas.openxmlformats.org/officeDocument/2006/relationships/slide" Target="slides/slide7.xml"/><Relationship Id="rId59" Type="http://schemas.openxmlformats.org/officeDocument/2006/relationships/slide" Target="slides/slide51.xml"/><Relationship Id="rId14" Type="http://schemas.openxmlformats.org/officeDocument/2006/relationships/slide" Target="slides/slide6.xml"/><Relationship Id="rId58" Type="http://schemas.openxmlformats.org/officeDocument/2006/relationships/slide" Target="slides/slide50.xml"/><Relationship Id="rId17" Type="http://schemas.openxmlformats.org/officeDocument/2006/relationships/slide" Target="slides/slide9.xml"/><Relationship Id="rId16" Type="http://schemas.openxmlformats.org/officeDocument/2006/relationships/slide" Target="slides/slide8.xml"/><Relationship Id="rId19" Type="http://schemas.openxmlformats.org/officeDocument/2006/relationships/slide" Target="slides/slide11.xml"/><Relationship Id="rId18"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5-11-25T17:19:03.390">
    <p:pos x="288" y="636"/>
    <p:text>explain what this is and that the money needs to be spent in the timeframe we have, also, spent in the way they applied for it. Meet the outcomes required.</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5-11-20T22:03:48.731">
    <p:pos x="269" y="564"/>
    <p:text>this was confusing. rewrote to simplify.</p:text>
  </p:cm>
  <p:cm authorId="0" idx="2" dt="2025-11-20T22:03:48.731">
    <p:pos x="269" y="564"/>
    <p:text>might take out - the same thing as slide 26</p:text>
  </p:cm>
</p:cmLst>
</file>

<file path=ppt/comments/comment3.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2" dt="2025-11-20T21:56:20.654">
    <p:pos x="147" y="477"/>
    <p:text>my suggestion for slide:
see next slide</p:text>
  </p:cm>
  <p:cm authorId="1" idx="3" dt="2025-11-20T21:57:00.855">
    <p:pos x="147" y="577"/>
    <p:text>IN general, all this is too wordy. Can we put into plain language?</p:text>
  </p:cm>
  <p:cm authorId="0" idx="3" dt="2025-11-20T21:57:00.855">
    <p:pos x="147" y="577"/>
    <p:text>yes, that's fine</p:text>
  </p:cm>
</p:cmLst>
</file>

<file path=ppt/comments/comment4.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4" dt="2025-11-21T20:12:31.326">
    <p:pos x="6000" y="0"/>
    <p:text>Are we getting rid of this slide?</p:text>
  </p:cm>
  <p:cm authorId="1" idx="5" dt="2025-11-21T20:12:31.326">
    <p:pos x="6000" y="0"/>
    <p:text>@kami.tamsing@state.co.us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365263" y="185599"/>
            <a:ext cx="6127474" cy="3446704"/>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4" name="Google Shape;4;n"/>
          <p:cNvSpPr txBox="1"/>
          <p:nvPr>
            <p:ph idx="1" type="body"/>
          </p:nvPr>
        </p:nvSpPr>
        <p:spPr>
          <a:xfrm>
            <a:off x="365263" y="3803373"/>
            <a:ext cx="6127474" cy="4532243"/>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1" i="0" sz="1200" u="none" cap="none" strike="noStrike">
                <a:solidFill>
                  <a:schemeClr val="dk1"/>
                </a:solidFill>
                <a:latin typeface="Trebuchet MS"/>
                <a:ea typeface="Trebuchet MS"/>
                <a:cs typeface="Trebuchet MS"/>
                <a:sym typeface="Trebuchet MS"/>
              </a:defRPr>
            </a:lvl1pPr>
            <a:lvl2pPr indent="-228600" lvl="1" marL="9144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2pPr>
            <a:lvl3pPr indent="-228600" lvl="2" marL="13716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3pPr>
            <a:lvl4pPr indent="-228600" lvl="3" marL="18288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4pPr>
            <a:lvl5pPr indent="-228600" lvl="4" marL="2286000" marR="0" rtl="0" algn="l">
              <a:spcBef>
                <a:spcPts val="0"/>
              </a:spcBef>
              <a:spcAft>
                <a:spcPts val="0"/>
              </a:spcAft>
              <a:buSzPts val="1400"/>
              <a:buNone/>
              <a:defRPr b="0" i="0" sz="1200" u="none" cap="none" strike="noStrike">
                <a:solidFill>
                  <a:schemeClr val="dk1"/>
                </a:solidFill>
                <a:latin typeface="Trebuchet MS"/>
                <a:ea typeface="Trebuchet MS"/>
                <a:cs typeface="Trebuchet MS"/>
                <a:sym typeface="Trebuchet MS"/>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5" name="Google Shape;5;n"/>
          <p:cNvSpPr txBox="1"/>
          <p:nvPr>
            <p:ph idx="12" type="sldNum"/>
          </p:nvPr>
        </p:nvSpPr>
        <p:spPr>
          <a:xfrm>
            <a:off x="3520937" y="8499614"/>
            <a:ext cx="2971800" cy="458787"/>
          </a:xfrm>
          <a:prstGeom prst="rect">
            <a:avLst/>
          </a:prstGeom>
          <a:noFill/>
          <a:ln>
            <a:noFill/>
          </a:ln>
        </p:spPr>
        <p:txBody>
          <a:bodyPr anchorCtr="0" anchor="ctr"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Trebuchet MS"/>
                <a:ea typeface="Trebuchet MS"/>
                <a:cs typeface="Trebuchet MS"/>
                <a:sym typeface="Trebuchet MS"/>
              </a:rPr>
              <a:t>‹#›</a:t>
            </a:fld>
            <a:endParaRPr b="0" i="0" sz="1200" u="none" cap="none" strike="noStrike">
              <a:solidFill>
                <a:schemeClr val="dk1"/>
              </a:solidFill>
              <a:latin typeface="Trebuchet MS"/>
              <a:ea typeface="Trebuchet MS"/>
              <a:cs typeface="Trebuchet MS"/>
              <a:sym typeface="Trebuchet MS"/>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3" name="Shape 123"/>
        <p:cNvGrpSpPr/>
        <p:nvPr/>
      </p:nvGrpSpPr>
      <p:grpSpPr>
        <a:xfrm>
          <a:off x="0" y="0"/>
          <a:ext cx="0" cy="0"/>
          <a:chOff x="0" y="0"/>
          <a:chExt cx="0" cy="0"/>
        </a:xfrm>
      </p:grpSpPr>
      <p:sp>
        <p:nvSpPr>
          <p:cNvPr id="124" name="Google Shape;124;g39449cf4a3e_7_9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Speaker: Michelle &amp; Kim</a:t>
            </a:r>
            <a:endParaRPr/>
          </a:p>
          <a:p>
            <a:pPr indent="0" lvl="0" marL="0" rtl="0" algn="l">
              <a:spcBef>
                <a:spcPts val="0"/>
              </a:spcBef>
              <a:spcAft>
                <a:spcPts val="0"/>
              </a:spcAft>
              <a:buNone/>
            </a:pPr>
            <a:r>
              <a:rPr lang="en-US"/>
              <a:t>-welcome, I’m Michelle Mills (introduce self) and I’m Kim Bimestefer (introduce self) thank you for being here - many of you have been engaged as we worked together since July when the bill passed to submit our application on time by November 5.  Thank you!  </a:t>
            </a:r>
            <a:endParaRPr/>
          </a:p>
        </p:txBody>
      </p:sp>
      <p:sp>
        <p:nvSpPr>
          <p:cNvPr id="125" name="Google Shape;125;g39449cf4a3e_7_9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3a694d20282_1_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Speaker: Laura (less than 1 minute) - transition to Kami</a:t>
            </a:r>
            <a:endParaRPr/>
          </a:p>
          <a:p>
            <a:pPr indent="0" lvl="0" marL="0" rtl="0" algn="l">
              <a:spcBef>
                <a:spcPts val="0"/>
              </a:spcBef>
              <a:spcAft>
                <a:spcPts val="0"/>
              </a:spcAft>
              <a:buNone/>
            </a:pPr>
            <a:r>
              <a:rPr lang="en-US"/>
              <a:t>Now we will dive into Colorado’s Application</a:t>
            </a:r>
            <a:endParaRPr/>
          </a:p>
        </p:txBody>
      </p:sp>
      <p:sp>
        <p:nvSpPr>
          <p:cNvPr id="195" name="Google Shape;195;g3a694d20282_1_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g3a75c06cb74_8_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00" name="Google Shape;200;g3a75c06cb74_8_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rPr b="0" lang="en-US" sz="1000"/>
              <a:t>Kami: (1 minutes) </a:t>
            </a:r>
            <a:r>
              <a:rPr b="0" lang="en-US" sz="1000"/>
              <a:t>Colorado is dedicated to ensuring our rural residents have ready access to the same high quality, multimodal, affordable health care as their urban counterparts. RHTP is the lynchpin by which we can ensure that vision becomes reality. </a:t>
            </a:r>
            <a:endParaRPr b="0" sz="1000"/>
          </a:p>
          <a:p>
            <a:pPr indent="0" lvl="0" marL="0" rtl="0" algn="l">
              <a:lnSpc>
                <a:spcPct val="90000"/>
              </a:lnSpc>
              <a:spcBef>
                <a:spcPts val="1000"/>
              </a:spcBef>
              <a:spcAft>
                <a:spcPts val="0"/>
              </a:spcAft>
              <a:buClr>
                <a:schemeClr val="dk1"/>
              </a:buClr>
              <a:buSzPts val="1100"/>
              <a:buFont typeface="Arial"/>
              <a:buNone/>
            </a:pPr>
            <a:r>
              <a:rPr b="0" lang="en-US" sz="1000"/>
              <a:t>By </a:t>
            </a:r>
            <a:r>
              <a:rPr lang="en-US" sz="1000"/>
              <a:t>strengthening private-public partnerships</a:t>
            </a:r>
            <a:r>
              <a:rPr b="0" lang="en-US" sz="1000"/>
              <a:t>, </a:t>
            </a:r>
            <a:r>
              <a:rPr lang="en-US" sz="1000"/>
              <a:t>increasing access</a:t>
            </a:r>
            <a:r>
              <a:rPr b="0" lang="en-US" sz="1000"/>
              <a:t>, </a:t>
            </a:r>
            <a:r>
              <a:rPr lang="en-US" sz="1000"/>
              <a:t>modernizing delivery</a:t>
            </a:r>
            <a:r>
              <a:rPr b="0" lang="en-US" sz="1000"/>
              <a:t>, and focusing on </a:t>
            </a:r>
            <a:r>
              <a:rPr lang="en-US" sz="1000"/>
              <a:t>chronic disease prevention</a:t>
            </a:r>
            <a:r>
              <a:rPr b="0" lang="en-US" sz="1000"/>
              <a:t> we can advance the future of health care in our uniquely rural and frontier communities. </a:t>
            </a:r>
            <a:endParaRPr b="0" sz="1000"/>
          </a:p>
          <a:p>
            <a:pPr indent="0" lvl="0" marL="0" rtl="0" algn="l">
              <a:lnSpc>
                <a:spcPct val="90000"/>
              </a:lnSpc>
              <a:spcBef>
                <a:spcPts val="1000"/>
              </a:spcBef>
              <a:spcAft>
                <a:spcPts val="0"/>
              </a:spcAft>
              <a:buClr>
                <a:schemeClr val="dk1"/>
              </a:buClr>
              <a:buSzPts val="1100"/>
              <a:buFont typeface="Arial"/>
              <a:buNone/>
            </a:pPr>
            <a:r>
              <a:rPr b="0" lang="en-US" sz="1000"/>
              <a:t>Working closely with rural hospitals, rural clinics, and local community organizations, RHTP can help these communities take charge of their own health: preventing chronic disease, improving access to vital services, and supporting rural providers.</a:t>
            </a:r>
            <a:endParaRPr b="0" sz="1700"/>
          </a:p>
          <a:p>
            <a:pPr indent="0" lvl="0" marL="0" rtl="0" algn="l">
              <a:lnSpc>
                <a:spcPct val="115000"/>
              </a:lnSpc>
              <a:spcBef>
                <a:spcPts val="1000"/>
              </a:spcBef>
              <a:spcAft>
                <a:spcPts val="0"/>
              </a:spcAft>
              <a:buClr>
                <a:schemeClr val="dk1"/>
              </a:buClr>
              <a:buSzPts val="1100"/>
              <a:buFont typeface="Arial"/>
              <a:buNone/>
            </a:pPr>
            <a:r>
              <a:rPr b="0" lang="en-US" sz="1700"/>
              <a:t>Of the 11 CMS permissible uses, the Governor, in partnership with stakeholders and experts chose to focus on those listed on this slide. </a:t>
            </a:r>
            <a:r>
              <a:rPr lang="en-US"/>
              <a:t>Now </a:t>
            </a:r>
            <a:r>
              <a:rPr lang="en-US"/>
              <a:t>we will dive into what our application includes - starting with the vision and purpose</a:t>
            </a:r>
            <a:endParaRPr sz="700"/>
          </a:p>
        </p:txBody>
      </p:sp>
      <p:sp>
        <p:nvSpPr>
          <p:cNvPr id="201" name="Google Shape;201;g3a75c06cb74_8_8: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g38c20557c5d_7_1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09" name="Google Shape;209;g38c20557c5d_7_1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 Kami: (2 minutes) : Our goals, initiatives, and primary </a:t>
            </a:r>
            <a:r>
              <a:rPr lang="en-US"/>
              <a:t>activities</a:t>
            </a:r>
            <a:r>
              <a:rPr lang="en-US"/>
              <a:t> are driven by CMSs 5 strategic goals and our permissible uses. CMS does require initiatives with measurable outcomes to be directly linked to the goals we see here. </a:t>
            </a:r>
            <a:endParaRPr/>
          </a:p>
          <a:p>
            <a:pPr indent="0" lvl="0" marL="0" rtl="0" algn="l">
              <a:spcBef>
                <a:spcPts val="0"/>
              </a:spcBef>
              <a:spcAft>
                <a:spcPts val="0"/>
              </a:spcAft>
              <a:buNone/>
            </a:pPr>
            <a:r>
              <a:rPr lang="en-US"/>
              <a:t>SUGGESTED CLARIFICATION RE: INITIATIVE 3 UNDER SUSTAINABLE ACCESS: “</a:t>
            </a:r>
            <a:r>
              <a:rPr b="0" lang="en-US" sz="1500"/>
              <a:t>Build &amp; Connect Rural Health Networks” – Networks in this context refers to collaborative agreements, collaborative partnerships, and regional agreements to support care expansion (NOT a technology-based network) - program alignment and data - reduce admin burden where possible. We can align and receive data from current programs where possible, and not duplicate/supplant. </a:t>
            </a:r>
            <a:endParaRPr/>
          </a:p>
        </p:txBody>
      </p:sp>
      <p:sp>
        <p:nvSpPr>
          <p:cNvPr id="210" name="Google Shape;210;g38c20557c5d_7_14: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g3a7e6ab8b65_1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18" name="Google Shape;218;g3a7e6ab8b65_1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GPS - Kami (2 minutes)- We strived to align current quality programs  like HTP and ACC, to support our RHTP initiatives to reduce provider administrative burden. CMS will have reporting requirements for HCPF that will be provided at a later date. </a:t>
            </a:r>
            <a:endParaRPr/>
          </a:p>
        </p:txBody>
      </p:sp>
      <p:sp>
        <p:nvSpPr>
          <p:cNvPr id="219" name="Google Shape;219;g3a7e6ab8b65_1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g3a685e701b7_1_100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26" name="Google Shape;226;g3a685e701b7_1_100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 (2 minutes) </a:t>
            </a:r>
            <a:r>
              <a:rPr lang="en-US"/>
              <a:t>Initiative</a:t>
            </a:r>
            <a:r>
              <a:rPr lang="en-US"/>
              <a:t> 2 will be focused on strengthening data systems, performance monitoring, and evaluation to ensure chronic disease prevention and management programs are effective with sustainability as a focus. </a:t>
            </a:r>
            <a:r>
              <a:rPr lang="en-US"/>
              <a:t>Initiative</a:t>
            </a:r>
            <a:r>
              <a:rPr lang="en-US"/>
              <a:t> 7 will focus on expanding </a:t>
            </a:r>
            <a:r>
              <a:rPr lang="en-US"/>
              <a:t>identified</a:t>
            </a:r>
            <a:r>
              <a:rPr lang="en-US"/>
              <a:t> clinical </a:t>
            </a:r>
            <a:r>
              <a:rPr lang="en-US"/>
              <a:t>workforce</a:t>
            </a:r>
            <a:r>
              <a:rPr lang="en-US"/>
              <a:t> that is needed to deliver </a:t>
            </a:r>
            <a:r>
              <a:rPr lang="en-US"/>
              <a:t>preventative</a:t>
            </a:r>
            <a:r>
              <a:rPr lang="en-US"/>
              <a:t> </a:t>
            </a:r>
            <a:r>
              <a:rPr lang="en-US"/>
              <a:t>services</a:t>
            </a:r>
            <a:r>
              <a:rPr lang="en-US"/>
              <a:t> and procedures. Potential </a:t>
            </a:r>
            <a:r>
              <a:rPr lang="en-US"/>
              <a:t>activities</a:t>
            </a:r>
            <a:r>
              <a:rPr lang="en-US"/>
              <a:t> include: training providers to expand </a:t>
            </a:r>
            <a:r>
              <a:rPr lang="en-US"/>
              <a:t>skills</a:t>
            </a:r>
            <a:r>
              <a:rPr lang="en-US"/>
              <a:t> in chronic disease prevention and continuiing education scholarships for clinicians and care team members.</a:t>
            </a:r>
            <a:endParaRPr/>
          </a:p>
        </p:txBody>
      </p:sp>
      <p:sp>
        <p:nvSpPr>
          <p:cNvPr id="227" name="Google Shape;227;g3a685e701b7_1_1004: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3" name="Shape 233"/>
        <p:cNvGrpSpPr/>
        <p:nvPr/>
      </p:nvGrpSpPr>
      <p:grpSpPr>
        <a:xfrm>
          <a:off x="0" y="0"/>
          <a:ext cx="0" cy="0"/>
          <a:chOff x="0" y="0"/>
          <a:chExt cx="0" cy="0"/>
        </a:xfrm>
      </p:grpSpPr>
      <p:sp>
        <p:nvSpPr>
          <p:cNvPr id="234" name="Google Shape;234;g3a685e701b7_1_89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35" name="Google Shape;235;g3a685e701b7_1_89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(2min) Kami: The focus was on where we can reduce administrative burden on reporting and align with programs. We are not able to duplicate or have funding where it already exists, but we can utilize data we already collect, if possible.</a:t>
            </a:r>
            <a:endParaRPr/>
          </a:p>
        </p:txBody>
      </p:sp>
      <p:sp>
        <p:nvSpPr>
          <p:cNvPr id="236" name="Google Shape;236;g3a685e701b7_1_89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1" name="Shape 241"/>
        <p:cNvGrpSpPr/>
        <p:nvPr/>
      </p:nvGrpSpPr>
      <p:grpSpPr>
        <a:xfrm>
          <a:off x="0" y="0"/>
          <a:ext cx="0" cy="0"/>
          <a:chOff x="0" y="0"/>
          <a:chExt cx="0" cy="0"/>
        </a:xfrm>
      </p:grpSpPr>
      <p:sp>
        <p:nvSpPr>
          <p:cNvPr id="242" name="Google Shape;242;g3a685e701b7_1_101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43" name="Google Shape;243;g3a685e701b7_1_101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(2 minutes)</a:t>
            </a:r>
            <a:endParaRPr/>
          </a:p>
        </p:txBody>
      </p:sp>
      <p:sp>
        <p:nvSpPr>
          <p:cNvPr id="244" name="Google Shape;244;g3a685e701b7_1_1015: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g3a685e701b7_1_103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52" name="Google Shape;252;g3a685e701b7_1_103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(1 minutes)</a:t>
            </a:r>
            <a:endParaRPr/>
          </a:p>
        </p:txBody>
      </p:sp>
      <p:sp>
        <p:nvSpPr>
          <p:cNvPr id="253" name="Google Shape;253;g3a685e701b7_1_103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8" name="Shape 258"/>
        <p:cNvGrpSpPr/>
        <p:nvPr/>
      </p:nvGrpSpPr>
      <p:grpSpPr>
        <a:xfrm>
          <a:off x="0" y="0"/>
          <a:ext cx="0" cy="0"/>
          <a:chOff x="0" y="0"/>
          <a:chExt cx="0" cy="0"/>
        </a:xfrm>
      </p:grpSpPr>
      <p:sp>
        <p:nvSpPr>
          <p:cNvPr id="259" name="Google Shape;259;g3a685e701b7_1_90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60" name="Google Shape;260;g3a685e701b7_1_90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(2 minutes)</a:t>
            </a:r>
            <a:endParaRPr/>
          </a:p>
        </p:txBody>
      </p:sp>
      <p:sp>
        <p:nvSpPr>
          <p:cNvPr id="261" name="Google Shape;261;g3a685e701b7_1_90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6" name="Shape 266"/>
        <p:cNvGrpSpPr/>
        <p:nvPr/>
      </p:nvGrpSpPr>
      <p:grpSpPr>
        <a:xfrm>
          <a:off x="0" y="0"/>
          <a:ext cx="0" cy="0"/>
          <a:chOff x="0" y="0"/>
          <a:chExt cx="0" cy="0"/>
        </a:xfrm>
      </p:grpSpPr>
      <p:sp>
        <p:nvSpPr>
          <p:cNvPr id="267" name="Google Shape;267;g3a685e701b7_1_104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68" name="Google Shape;268;g3a685e701b7_1_104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(1 min)</a:t>
            </a:r>
            <a:endParaRPr/>
          </a:p>
        </p:txBody>
      </p:sp>
      <p:sp>
        <p:nvSpPr>
          <p:cNvPr id="269" name="Google Shape;269;g3a685e701b7_1_104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a321a0eea2_0_122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Kim - welcome, agenda, chat logistics - hand over to Michelle to </a:t>
            </a:r>
            <a:r>
              <a:rPr lang="en-US"/>
              <a:t>introduce</a:t>
            </a:r>
            <a:r>
              <a:rPr lang="en-US"/>
              <a:t> herself (2minutes)</a:t>
            </a:r>
            <a:endParaRPr/>
          </a:p>
          <a:p>
            <a:pPr indent="0" lvl="0" marL="0" rtl="0" algn="l">
              <a:spcBef>
                <a:spcPts val="0"/>
              </a:spcBef>
              <a:spcAft>
                <a:spcPts val="0"/>
              </a:spcAft>
              <a:buNone/>
            </a:pPr>
            <a:r>
              <a:rPr lang="en-US"/>
              <a:t>quick overview of what we will cover in today’s webinar - we will talk about our application including a guide for you on what the feds were requiring and how they will be scoring states (which impacted what we could include), we will talk about the expected award timeline and post award </a:t>
            </a:r>
            <a:r>
              <a:rPr lang="en-US"/>
              <a:t>process</a:t>
            </a:r>
            <a:r>
              <a:rPr lang="en-US"/>
              <a:t> as well as the next steps in the process - how you can continue to stay engaged.</a:t>
            </a:r>
            <a:endParaRPr/>
          </a:p>
        </p:txBody>
      </p:sp>
      <p:sp>
        <p:nvSpPr>
          <p:cNvPr id="133" name="Google Shape;133;g3a321a0eea2_0_122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4" name="Shape 274"/>
        <p:cNvGrpSpPr/>
        <p:nvPr/>
      </p:nvGrpSpPr>
      <p:grpSpPr>
        <a:xfrm>
          <a:off x="0" y="0"/>
          <a:ext cx="0" cy="0"/>
          <a:chOff x="0" y="0"/>
          <a:chExt cx="0" cy="0"/>
        </a:xfrm>
      </p:grpSpPr>
      <p:sp>
        <p:nvSpPr>
          <p:cNvPr id="275" name="Google Shape;275;g3a685e701b7_1_105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76" name="Google Shape;276;g3a685e701b7_1_105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(1 min)</a:t>
            </a:r>
            <a:endParaRPr/>
          </a:p>
        </p:txBody>
      </p:sp>
      <p:sp>
        <p:nvSpPr>
          <p:cNvPr id="277" name="Google Shape;277;g3a685e701b7_1_105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2" name="Shape 282"/>
        <p:cNvGrpSpPr/>
        <p:nvPr/>
      </p:nvGrpSpPr>
      <p:grpSpPr>
        <a:xfrm>
          <a:off x="0" y="0"/>
          <a:ext cx="0" cy="0"/>
          <a:chOff x="0" y="0"/>
          <a:chExt cx="0" cy="0"/>
        </a:xfrm>
      </p:grpSpPr>
      <p:sp>
        <p:nvSpPr>
          <p:cNvPr id="283" name="Google Shape;283;g3a685e701b7_1_91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84" name="Google Shape;284;g3a685e701b7_1_91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(2 min)</a:t>
            </a:r>
            <a:endParaRPr/>
          </a:p>
        </p:txBody>
      </p:sp>
      <p:sp>
        <p:nvSpPr>
          <p:cNvPr id="285" name="Google Shape;285;g3a685e701b7_1_91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0" name="Shape 290"/>
        <p:cNvGrpSpPr/>
        <p:nvPr/>
      </p:nvGrpSpPr>
      <p:grpSpPr>
        <a:xfrm>
          <a:off x="0" y="0"/>
          <a:ext cx="0" cy="0"/>
          <a:chOff x="0" y="0"/>
          <a:chExt cx="0" cy="0"/>
        </a:xfrm>
      </p:grpSpPr>
      <p:sp>
        <p:nvSpPr>
          <p:cNvPr id="291" name="Google Shape;291;g3a7e6ab8b65_1_2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292" name="Google Shape;292;g3a7e6ab8b65_1_2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(1 min)</a:t>
            </a:r>
            <a:endParaRPr/>
          </a:p>
        </p:txBody>
      </p:sp>
      <p:sp>
        <p:nvSpPr>
          <p:cNvPr id="293" name="Google Shape;293;g3a7e6ab8b65_1_2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8" name="Shape 298"/>
        <p:cNvGrpSpPr/>
        <p:nvPr/>
      </p:nvGrpSpPr>
      <p:grpSpPr>
        <a:xfrm>
          <a:off x="0" y="0"/>
          <a:ext cx="0" cy="0"/>
          <a:chOff x="0" y="0"/>
          <a:chExt cx="0" cy="0"/>
        </a:xfrm>
      </p:grpSpPr>
      <p:sp>
        <p:nvSpPr>
          <p:cNvPr id="299" name="Google Shape;299;g3a685e701b7_1_92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00" name="Google Shape;300;g3a685e701b7_1_92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(1 min)</a:t>
            </a:r>
            <a:endParaRPr/>
          </a:p>
        </p:txBody>
      </p:sp>
      <p:sp>
        <p:nvSpPr>
          <p:cNvPr id="301" name="Google Shape;301;g3a685e701b7_1_925: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6" name="Shape 306"/>
        <p:cNvGrpSpPr/>
        <p:nvPr/>
      </p:nvGrpSpPr>
      <p:grpSpPr>
        <a:xfrm>
          <a:off x="0" y="0"/>
          <a:ext cx="0" cy="0"/>
          <a:chOff x="0" y="0"/>
          <a:chExt cx="0" cy="0"/>
        </a:xfrm>
      </p:grpSpPr>
      <p:sp>
        <p:nvSpPr>
          <p:cNvPr id="307" name="Google Shape;307;g3a7e6ab8b65_1_2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08" name="Google Shape;308;g3a7e6ab8b65_1_2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(1 min)</a:t>
            </a:r>
            <a:endParaRPr/>
          </a:p>
        </p:txBody>
      </p:sp>
      <p:sp>
        <p:nvSpPr>
          <p:cNvPr id="309" name="Google Shape;309;g3a7e6ab8b65_1_28: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4" name="Shape 314"/>
        <p:cNvGrpSpPr/>
        <p:nvPr/>
      </p:nvGrpSpPr>
      <p:grpSpPr>
        <a:xfrm>
          <a:off x="0" y="0"/>
          <a:ext cx="0" cy="0"/>
          <a:chOff x="0" y="0"/>
          <a:chExt cx="0" cy="0"/>
        </a:xfrm>
      </p:grpSpPr>
      <p:sp>
        <p:nvSpPr>
          <p:cNvPr id="315" name="Google Shape;315;g3a685e701b7_1_93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16" name="Google Shape;316;g3a685e701b7_1_93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(1 min)</a:t>
            </a:r>
            <a:endParaRPr/>
          </a:p>
        </p:txBody>
      </p:sp>
      <p:sp>
        <p:nvSpPr>
          <p:cNvPr id="317" name="Google Shape;317;g3a685e701b7_1_933: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2" name="Shape 322"/>
        <p:cNvGrpSpPr/>
        <p:nvPr/>
      </p:nvGrpSpPr>
      <p:grpSpPr>
        <a:xfrm>
          <a:off x="0" y="0"/>
          <a:ext cx="0" cy="0"/>
          <a:chOff x="0" y="0"/>
          <a:chExt cx="0" cy="0"/>
        </a:xfrm>
      </p:grpSpPr>
      <p:sp>
        <p:nvSpPr>
          <p:cNvPr id="323" name="Google Shape;323;g3a321a0eea2_0_8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24" name="Google Shape;324;g3a321a0eea2_0_8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Kim (2 minutes) - This shows the template CMS required all states to follow. 200m per year over 5 years. The funding distribution has not been determined and will be negotiated with CMS post award. </a:t>
            </a:r>
            <a:endParaRPr/>
          </a:p>
        </p:txBody>
      </p:sp>
      <p:sp>
        <p:nvSpPr>
          <p:cNvPr id="325" name="Google Shape;325;g3a321a0eea2_0_8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1" name="Shape 331"/>
        <p:cNvGrpSpPr/>
        <p:nvPr/>
      </p:nvGrpSpPr>
      <p:grpSpPr>
        <a:xfrm>
          <a:off x="0" y="0"/>
          <a:ext cx="0" cy="0"/>
          <a:chOff x="0" y="0"/>
          <a:chExt cx="0" cy="0"/>
        </a:xfrm>
      </p:grpSpPr>
      <p:sp>
        <p:nvSpPr>
          <p:cNvPr id="332" name="Google Shape;332;g3a321a0eea2_0_8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33" name="Google Shape;333;g3a321a0eea2_0_8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Kim (1 minutes) - This shows the potential budget overview. All States are allowed up to 10% of the grant for administration of the grant - HCPF will require less than 3% based on the 200m per year template. States are not allowed to use State funds to support the grant, all administrative need must be funded through the grant.</a:t>
            </a:r>
            <a:endParaRPr/>
          </a:p>
        </p:txBody>
      </p:sp>
      <p:sp>
        <p:nvSpPr>
          <p:cNvPr id="334" name="Google Shape;334;g3a321a0eea2_0_8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3a7e6ab8b65_17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48" name="Google Shape;348;g3a7e6ab8b65_17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Kim (2 minutes) - HCPF will have administrative costs to develop, execute, and </a:t>
            </a:r>
            <a:r>
              <a:rPr lang="en-US"/>
              <a:t>monitor</a:t>
            </a:r>
            <a:r>
              <a:rPr lang="en-US"/>
              <a:t> progress throughout the grant lifecycle. States will be required to report annually to CMS on the progress of each initiative. </a:t>
            </a:r>
            <a:endParaRPr/>
          </a:p>
        </p:txBody>
      </p:sp>
      <p:sp>
        <p:nvSpPr>
          <p:cNvPr id="349" name="Google Shape;349;g3a7e6ab8b65_17_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5" name="Shape 355"/>
        <p:cNvGrpSpPr/>
        <p:nvPr/>
      </p:nvGrpSpPr>
      <p:grpSpPr>
        <a:xfrm>
          <a:off x="0" y="0"/>
          <a:ext cx="0" cy="0"/>
          <a:chOff x="0" y="0"/>
          <a:chExt cx="0" cy="0"/>
        </a:xfrm>
      </p:grpSpPr>
      <p:sp>
        <p:nvSpPr>
          <p:cNvPr id="356" name="Google Shape;356;g3a321a0eea2_0_10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57" name="Google Shape;357;g3a321a0eea2_0_10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Laura (1 min)</a:t>
            </a:r>
            <a:endParaRPr/>
          </a:p>
        </p:txBody>
      </p:sp>
      <p:sp>
        <p:nvSpPr>
          <p:cNvPr id="358" name="Google Shape;358;g3a321a0eea2_0_104: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3a321a0eea2_0_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Kim (2 minutes)</a:t>
            </a:r>
            <a:endParaRPr/>
          </a:p>
          <a:p>
            <a:pPr indent="0" lvl="0" marL="0" rtl="0" algn="l">
              <a:spcBef>
                <a:spcPts val="0"/>
              </a:spcBef>
              <a:spcAft>
                <a:spcPts val="0"/>
              </a:spcAft>
              <a:buNone/>
            </a:pPr>
            <a:r>
              <a:rPr lang="en-US"/>
              <a:t>Some logistics reminders… [clear slide]</a:t>
            </a:r>
            <a:endParaRPr/>
          </a:p>
        </p:txBody>
      </p:sp>
      <p:sp>
        <p:nvSpPr>
          <p:cNvPr id="140" name="Google Shape;140;g3a321a0eea2_0_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0" name="Shape 390"/>
        <p:cNvGrpSpPr/>
        <p:nvPr/>
      </p:nvGrpSpPr>
      <p:grpSpPr>
        <a:xfrm>
          <a:off x="0" y="0"/>
          <a:ext cx="0" cy="0"/>
          <a:chOff x="0" y="0"/>
          <a:chExt cx="0" cy="0"/>
        </a:xfrm>
      </p:grpSpPr>
      <p:sp>
        <p:nvSpPr>
          <p:cNvPr id="391" name="Google Shape;391;g3a75c06cb74_0_12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392" name="Google Shape;392;g3a75c06cb74_0_12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Laura (1 min): </a:t>
            </a:r>
            <a:endParaRPr/>
          </a:p>
          <a:p>
            <a:pPr indent="0" lvl="0" marL="0" rtl="0" algn="l">
              <a:spcBef>
                <a:spcPts val="0"/>
              </a:spcBef>
              <a:spcAft>
                <a:spcPts val="0"/>
              </a:spcAft>
              <a:buNone/>
            </a:pPr>
            <a:r>
              <a:rPr lang="en-US"/>
              <a:t>Cooperative agreements involve significant involvement from CMS, including participation in monitoring activities, reviewing for progress, milestones, and performance measures, and making funding allocations based on those inputs. CMS be active in each portion of the program to ensure we are meeting the requirements and funds are being spent appropriately. </a:t>
            </a:r>
            <a:endParaRPr/>
          </a:p>
          <a:p>
            <a:pPr indent="0" lvl="0" marL="0" rtl="0" algn="l">
              <a:spcBef>
                <a:spcPts val="0"/>
              </a:spcBef>
              <a:spcAft>
                <a:spcPts val="0"/>
              </a:spcAft>
              <a:buNone/>
            </a:pPr>
            <a:r>
              <a:t/>
            </a:r>
            <a:endParaRPr/>
          </a:p>
        </p:txBody>
      </p:sp>
      <p:sp>
        <p:nvSpPr>
          <p:cNvPr id="393" name="Google Shape;393;g3a75c06cb74_0_125: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8" name="Shape 398"/>
        <p:cNvGrpSpPr/>
        <p:nvPr/>
      </p:nvGrpSpPr>
      <p:grpSpPr>
        <a:xfrm>
          <a:off x="0" y="0"/>
          <a:ext cx="0" cy="0"/>
          <a:chOff x="0" y="0"/>
          <a:chExt cx="0" cy="0"/>
        </a:xfrm>
      </p:grpSpPr>
      <p:sp>
        <p:nvSpPr>
          <p:cNvPr id="399" name="Google Shape;399;g38c20557c5d_7_43: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Kami - (1 min)</a:t>
            </a:r>
            <a:endParaRPr/>
          </a:p>
        </p:txBody>
      </p:sp>
      <p:sp>
        <p:nvSpPr>
          <p:cNvPr id="400" name="Google Shape;400;g38c20557c5d_7_4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3" name="Shape 403"/>
        <p:cNvGrpSpPr/>
        <p:nvPr/>
      </p:nvGrpSpPr>
      <p:grpSpPr>
        <a:xfrm>
          <a:off x="0" y="0"/>
          <a:ext cx="0" cy="0"/>
          <a:chOff x="0" y="0"/>
          <a:chExt cx="0" cy="0"/>
        </a:xfrm>
      </p:grpSpPr>
      <p:sp>
        <p:nvSpPr>
          <p:cNvPr id="404" name="Google Shape;404;g3a7e6ab8b65_17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05" name="Google Shape;405;g3a7e6ab8b65_17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(2 min)</a:t>
            </a:r>
            <a:endParaRPr/>
          </a:p>
        </p:txBody>
      </p:sp>
      <p:sp>
        <p:nvSpPr>
          <p:cNvPr id="406" name="Google Shape;406;g3a7e6ab8b65_17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1" name="Shape 411"/>
        <p:cNvGrpSpPr/>
        <p:nvPr/>
      </p:nvGrpSpPr>
      <p:grpSpPr>
        <a:xfrm>
          <a:off x="0" y="0"/>
          <a:ext cx="0" cy="0"/>
          <a:chOff x="0" y="0"/>
          <a:chExt cx="0" cy="0"/>
        </a:xfrm>
      </p:grpSpPr>
      <p:sp>
        <p:nvSpPr>
          <p:cNvPr id="412" name="Google Shape;412;g3a321a0eea2_0_112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13" name="Google Shape;413;g3a321a0eea2_0_112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(2 min)</a:t>
            </a:r>
            <a:endParaRPr/>
          </a:p>
        </p:txBody>
      </p:sp>
      <p:sp>
        <p:nvSpPr>
          <p:cNvPr id="414" name="Google Shape;414;g3a321a0eea2_0_112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26" name="Shape 426"/>
        <p:cNvGrpSpPr/>
        <p:nvPr/>
      </p:nvGrpSpPr>
      <p:grpSpPr>
        <a:xfrm>
          <a:off x="0" y="0"/>
          <a:ext cx="0" cy="0"/>
          <a:chOff x="0" y="0"/>
          <a:chExt cx="0" cy="0"/>
        </a:xfrm>
      </p:grpSpPr>
      <p:sp>
        <p:nvSpPr>
          <p:cNvPr id="427" name="Google Shape;427;g3a321a0eea2_0_111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28" name="Google Shape;428;g3a321a0eea2_0_111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(1 min)</a:t>
            </a:r>
            <a:endParaRPr/>
          </a:p>
        </p:txBody>
      </p:sp>
      <p:sp>
        <p:nvSpPr>
          <p:cNvPr id="429" name="Google Shape;429;g3a321a0eea2_0_111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4" name="Shape 434"/>
        <p:cNvGrpSpPr/>
        <p:nvPr/>
      </p:nvGrpSpPr>
      <p:grpSpPr>
        <a:xfrm>
          <a:off x="0" y="0"/>
          <a:ext cx="0" cy="0"/>
          <a:chOff x="0" y="0"/>
          <a:chExt cx="0" cy="0"/>
        </a:xfrm>
      </p:grpSpPr>
      <p:sp>
        <p:nvSpPr>
          <p:cNvPr id="435" name="Google Shape;435;g38c20557c5d_7_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36" name="Google Shape;436;g38c20557c5d_7_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(3 min) - polling</a:t>
            </a:r>
            <a:endParaRPr/>
          </a:p>
        </p:txBody>
      </p:sp>
      <p:sp>
        <p:nvSpPr>
          <p:cNvPr id="437" name="Google Shape;437;g38c20557c5d_7_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2" name="Shape 442"/>
        <p:cNvGrpSpPr/>
        <p:nvPr/>
      </p:nvGrpSpPr>
      <p:grpSpPr>
        <a:xfrm>
          <a:off x="0" y="0"/>
          <a:ext cx="0" cy="0"/>
          <a:chOff x="0" y="0"/>
          <a:chExt cx="0" cy="0"/>
        </a:xfrm>
      </p:grpSpPr>
      <p:sp>
        <p:nvSpPr>
          <p:cNvPr id="443" name="Google Shape;443;g3a321a0eea2_0_113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44" name="Google Shape;444;g3a321a0eea2_0_113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 (1 min)</a:t>
            </a:r>
            <a:endParaRPr/>
          </a:p>
        </p:txBody>
      </p:sp>
      <p:sp>
        <p:nvSpPr>
          <p:cNvPr id="445" name="Google Shape;445;g3a321a0eea2_0_1138: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0" name="Shape 450"/>
        <p:cNvGrpSpPr/>
        <p:nvPr/>
      </p:nvGrpSpPr>
      <p:grpSpPr>
        <a:xfrm>
          <a:off x="0" y="0"/>
          <a:ext cx="0" cy="0"/>
          <a:chOff x="0" y="0"/>
          <a:chExt cx="0" cy="0"/>
        </a:xfrm>
      </p:grpSpPr>
      <p:sp>
        <p:nvSpPr>
          <p:cNvPr id="451" name="Google Shape;451;g38c20557c5d_7_66: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2" name="Google Shape;452;g38c20557c5d_7_6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g39449cf4a3e_7_69: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58" name="Google Shape;458;g39449cf4a3e_7_69: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1" name="Shape 461"/>
        <p:cNvGrpSpPr/>
        <p:nvPr/>
      </p:nvGrpSpPr>
      <p:grpSpPr>
        <a:xfrm>
          <a:off x="0" y="0"/>
          <a:ext cx="0" cy="0"/>
          <a:chOff x="0" y="0"/>
          <a:chExt cx="0" cy="0"/>
        </a:xfrm>
      </p:grpSpPr>
      <p:sp>
        <p:nvSpPr>
          <p:cNvPr id="462" name="Google Shape;462;g3a694d20282_1_1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63" name="Google Shape;463;g3a694d20282_1_1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64" name="Google Shape;464;g3a694d20282_1_12: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38c20557c5d_7_47:notes"/>
          <p:cNvSpPr txBox="1"/>
          <p:nvPr>
            <p:ph idx="1" type="body"/>
          </p:nvPr>
        </p:nvSpPr>
        <p:spPr>
          <a:xfrm>
            <a:off x="914400" y="4343400"/>
            <a:ext cx="5029200" cy="41148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Speaker: Michelle ( less than 1 minute) </a:t>
            </a:r>
            <a:endParaRPr/>
          </a:p>
          <a:p>
            <a:pPr indent="0" lvl="0" marL="0" rtl="0" algn="l">
              <a:spcBef>
                <a:spcPts val="0"/>
              </a:spcBef>
              <a:spcAft>
                <a:spcPts val="0"/>
              </a:spcAft>
              <a:buNone/>
            </a:pPr>
            <a:r>
              <a:rPr lang="en-US"/>
              <a:t>Now we will dive into Colorado’s Application</a:t>
            </a:r>
            <a:endParaRPr/>
          </a:p>
        </p:txBody>
      </p:sp>
      <p:sp>
        <p:nvSpPr>
          <p:cNvPr id="147" name="Google Shape;147;g38c20557c5d_7_4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a:noFill/>
          </a:ln>
        </p:spPr>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g3a685e701b7_1_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70" name="Google Shape;470;g3a685e701b7_1_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71" name="Google Shape;471;g3a685e701b7_1_8: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g3a75c06cb74_0_57: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82" name="Google Shape;482;g3a75c06cb74_0_57: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83" name="Google Shape;483;g3a75c06cb74_0_57: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8" name="Shape 488"/>
        <p:cNvGrpSpPr/>
        <p:nvPr/>
      </p:nvGrpSpPr>
      <p:grpSpPr>
        <a:xfrm>
          <a:off x="0" y="0"/>
          <a:ext cx="0" cy="0"/>
          <a:chOff x="0" y="0"/>
          <a:chExt cx="0" cy="0"/>
        </a:xfrm>
      </p:grpSpPr>
      <p:sp>
        <p:nvSpPr>
          <p:cNvPr id="489" name="Google Shape;489;g3a75c06cb74_0_13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90" name="Google Shape;490;g3a75c06cb74_0_13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491" name="Google Shape;491;g3a75c06cb74_0_132: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3a685e701b7_1_95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3a685e701b7_1_95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0" name="Google Shape;500;g3a685e701b7_1_95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5" name="Shape 505"/>
        <p:cNvGrpSpPr/>
        <p:nvPr/>
      </p:nvGrpSpPr>
      <p:grpSpPr>
        <a:xfrm>
          <a:off x="0" y="0"/>
          <a:ext cx="0" cy="0"/>
          <a:chOff x="0" y="0"/>
          <a:chExt cx="0" cy="0"/>
        </a:xfrm>
      </p:grpSpPr>
      <p:sp>
        <p:nvSpPr>
          <p:cNvPr id="506" name="Google Shape;506;g3a685e701b7_1_97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07" name="Google Shape;507;g3a685e701b7_1_97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08" name="Google Shape;508;g3a685e701b7_1_97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3" name="Shape 513"/>
        <p:cNvGrpSpPr/>
        <p:nvPr/>
      </p:nvGrpSpPr>
      <p:grpSpPr>
        <a:xfrm>
          <a:off x="0" y="0"/>
          <a:ext cx="0" cy="0"/>
          <a:chOff x="0" y="0"/>
          <a:chExt cx="0" cy="0"/>
        </a:xfrm>
      </p:grpSpPr>
      <p:sp>
        <p:nvSpPr>
          <p:cNvPr id="514" name="Google Shape;514;g3a685e701b7_1_11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15" name="Google Shape;515;g3a685e701b7_1_11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16" name="Google Shape;516;g3a685e701b7_1_118: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1" name="Shape 521"/>
        <p:cNvGrpSpPr/>
        <p:nvPr/>
      </p:nvGrpSpPr>
      <p:grpSpPr>
        <a:xfrm>
          <a:off x="0" y="0"/>
          <a:ext cx="0" cy="0"/>
          <a:chOff x="0" y="0"/>
          <a:chExt cx="0" cy="0"/>
        </a:xfrm>
      </p:grpSpPr>
      <p:sp>
        <p:nvSpPr>
          <p:cNvPr id="522" name="Google Shape;522;g3a75c06cb74_0_98: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23" name="Google Shape;523;g3a75c06cb74_0_98: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4" name="Google Shape;524;g3a75c06cb74_0_98: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9" name="Shape 529"/>
        <p:cNvGrpSpPr/>
        <p:nvPr/>
      </p:nvGrpSpPr>
      <p:grpSpPr>
        <a:xfrm>
          <a:off x="0" y="0"/>
          <a:ext cx="0" cy="0"/>
          <a:chOff x="0" y="0"/>
          <a:chExt cx="0" cy="0"/>
        </a:xfrm>
      </p:grpSpPr>
      <p:sp>
        <p:nvSpPr>
          <p:cNvPr id="530" name="Google Shape;530;g3a75c06cb74_0_106: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31" name="Google Shape;531;g3a75c06cb74_0_106: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32" name="Google Shape;532;g3a75c06cb74_0_106: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7" name="Shape 537"/>
        <p:cNvGrpSpPr/>
        <p:nvPr/>
      </p:nvGrpSpPr>
      <p:grpSpPr>
        <a:xfrm>
          <a:off x="0" y="0"/>
          <a:ext cx="0" cy="0"/>
          <a:chOff x="0" y="0"/>
          <a:chExt cx="0" cy="0"/>
        </a:xfrm>
      </p:grpSpPr>
      <p:sp>
        <p:nvSpPr>
          <p:cNvPr id="538" name="Google Shape;538;g3a75c06cb74_0_4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39" name="Google Shape;539;g3a75c06cb74_0_4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40" name="Google Shape;540;g3a75c06cb74_0_4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4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5" name="Shape 545"/>
        <p:cNvGrpSpPr/>
        <p:nvPr/>
      </p:nvGrpSpPr>
      <p:grpSpPr>
        <a:xfrm>
          <a:off x="0" y="0"/>
          <a:ext cx="0" cy="0"/>
          <a:chOff x="0" y="0"/>
          <a:chExt cx="0" cy="0"/>
        </a:xfrm>
      </p:grpSpPr>
      <p:sp>
        <p:nvSpPr>
          <p:cNvPr id="546" name="Google Shape;546;g3a685e701b7_1_50: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Kami</a:t>
            </a:r>
            <a:endParaRPr/>
          </a:p>
        </p:txBody>
      </p:sp>
      <p:sp>
        <p:nvSpPr>
          <p:cNvPr id="547" name="Google Shape;547;g3a685e701b7_1_50: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0" name="Shape 150"/>
        <p:cNvGrpSpPr/>
        <p:nvPr/>
      </p:nvGrpSpPr>
      <p:grpSpPr>
        <a:xfrm>
          <a:off x="0" y="0"/>
          <a:ext cx="0" cy="0"/>
          <a:chOff x="0" y="0"/>
          <a:chExt cx="0" cy="0"/>
        </a:xfrm>
      </p:grpSpPr>
      <p:sp>
        <p:nvSpPr>
          <p:cNvPr id="151" name="Google Shape;151;g3a75c06cb74_0_42: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52" name="Google Shape;152;g3a75c06cb74_0_42: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368300" lvl="0" marL="457200" rtl="0" algn="l">
              <a:lnSpc>
                <a:spcPct val="115000"/>
              </a:lnSpc>
              <a:spcBef>
                <a:spcPts val="1000"/>
              </a:spcBef>
              <a:spcAft>
                <a:spcPts val="0"/>
              </a:spcAft>
              <a:buClr>
                <a:schemeClr val="dk1"/>
              </a:buClr>
              <a:buSzPts val="2200"/>
              <a:buChar char="•"/>
            </a:pPr>
            <a:r>
              <a:rPr lang="en-US"/>
              <a:t>Michelle (2 minutes)</a:t>
            </a:r>
            <a:endParaRPr/>
          </a:p>
        </p:txBody>
      </p:sp>
      <p:sp>
        <p:nvSpPr>
          <p:cNvPr id="153" name="Google Shape;153;g3a75c06cb74_0_42: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2" name="Shape 552"/>
        <p:cNvGrpSpPr/>
        <p:nvPr/>
      </p:nvGrpSpPr>
      <p:grpSpPr>
        <a:xfrm>
          <a:off x="0" y="0"/>
          <a:ext cx="0" cy="0"/>
          <a:chOff x="0" y="0"/>
          <a:chExt cx="0" cy="0"/>
        </a:xfrm>
      </p:grpSpPr>
      <p:sp>
        <p:nvSpPr>
          <p:cNvPr id="553" name="Google Shape;553;g3a685e701b7_1_56: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4" name="Google Shape;554;g3a685e701b7_1_56:notes"/>
          <p:cNvSpPr txBox="1"/>
          <p:nvPr>
            <p:ph idx="1" type="body"/>
          </p:nvPr>
        </p:nvSpPr>
        <p:spPr>
          <a:xfrm>
            <a:off x="914400" y="4343400"/>
            <a:ext cx="5029200" cy="4114800"/>
          </a:xfrm>
          <a:prstGeom prst="rect">
            <a:avLst/>
          </a:prstGeom>
          <a:noFill/>
          <a:ln>
            <a:noFill/>
          </a:ln>
        </p:spPr>
        <p:txBody>
          <a:bodyPr anchorCtr="0" anchor="t" bIns="45625" lIns="91300" spcFirstLastPara="1" rIns="91300" wrap="square" tIns="45625">
            <a:noAutofit/>
          </a:bodyPr>
          <a:lstStyle/>
          <a:p>
            <a:pPr indent="-215900" lvl="0" marL="444500" marR="0" rtl="0" algn="l">
              <a:lnSpc>
                <a:spcPct val="125000"/>
              </a:lnSpc>
              <a:spcBef>
                <a:spcPts val="0"/>
              </a:spcBef>
              <a:spcAft>
                <a:spcPts val="0"/>
              </a:spcAft>
              <a:buSzPts val="1400"/>
              <a:buNone/>
            </a:pPr>
            <a:r>
              <a:rPr lang="en-US"/>
              <a:t>Kami</a:t>
            </a: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g3a685e701b7_1_93: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1" name="Google Shape;561;g3a685e701b7_1_93:notes"/>
          <p:cNvSpPr txBox="1"/>
          <p:nvPr>
            <p:ph idx="1" type="body"/>
          </p:nvPr>
        </p:nvSpPr>
        <p:spPr>
          <a:xfrm>
            <a:off x="914400" y="4343400"/>
            <a:ext cx="5029200" cy="4114800"/>
          </a:xfrm>
          <a:prstGeom prst="rect">
            <a:avLst/>
          </a:prstGeom>
          <a:noFill/>
          <a:ln>
            <a:noFill/>
          </a:ln>
        </p:spPr>
        <p:txBody>
          <a:bodyPr anchorCtr="0" anchor="t" bIns="45625" lIns="91300" spcFirstLastPara="1" rIns="91300" wrap="square" tIns="45625">
            <a:noAutofit/>
          </a:bodyPr>
          <a:lstStyle/>
          <a:p>
            <a:pPr indent="-215900" lvl="0" marL="444500" marR="0" rtl="0" algn="l">
              <a:lnSpc>
                <a:spcPct val="125000"/>
              </a:lnSpc>
              <a:spcBef>
                <a:spcPts val="0"/>
              </a:spcBef>
              <a:spcAft>
                <a:spcPts val="0"/>
              </a:spcAft>
              <a:buSzPts val="1400"/>
              <a:buNone/>
            </a:pPr>
            <a:r>
              <a:rPr lang="en-US"/>
              <a:t>Kami</a:t>
            </a: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6" name="Shape 566"/>
        <p:cNvGrpSpPr/>
        <p:nvPr/>
      </p:nvGrpSpPr>
      <p:grpSpPr>
        <a:xfrm>
          <a:off x="0" y="0"/>
          <a:ext cx="0" cy="0"/>
          <a:chOff x="0" y="0"/>
          <a:chExt cx="0" cy="0"/>
        </a:xfrm>
      </p:grpSpPr>
      <p:sp>
        <p:nvSpPr>
          <p:cNvPr id="567" name="Google Shape;567;g3a685e701b7_1_101: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8" name="Google Shape;568;g3a685e701b7_1_101:notes"/>
          <p:cNvSpPr txBox="1"/>
          <p:nvPr>
            <p:ph idx="1" type="body"/>
          </p:nvPr>
        </p:nvSpPr>
        <p:spPr>
          <a:xfrm>
            <a:off x="914400" y="4343400"/>
            <a:ext cx="5029200" cy="4114800"/>
          </a:xfrm>
          <a:prstGeom prst="rect">
            <a:avLst/>
          </a:prstGeom>
          <a:noFill/>
          <a:ln>
            <a:noFill/>
          </a:ln>
        </p:spPr>
        <p:txBody>
          <a:bodyPr anchorCtr="0" anchor="t" bIns="45625" lIns="91300" spcFirstLastPara="1" rIns="91300" wrap="square" tIns="45625">
            <a:noAutofit/>
          </a:bodyPr>
          <a:lstStyle/>
          <a:p>
            <a:pPr indent="-215900" lvl="0" marL="444500" marR="0" rtl="0" algn="l">
              <a:lnSpc>
                <a:spcPct val="125000"/>
              </a:lnSpc>
              <a:spcBef>
                <a:spcPts val="0"/>
              </a:spcBef>
              <a:spcAft>
                <a:spcPts val="0"/>
              </a:spcAft>
              <a:buSzPts val="1400"/>
              <a:buNone/>
            </a:pPr>
            <a:r>
              <a:rPr lang="en-US"/>
              <a:t>Kami</a:t>
            </a: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g3a75c06cb74_0_35: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75" name="Google Shape;575;g3a75c06cb74_0_35: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76" name="Google Shape;576;g3a75c06cb74_0_35: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1" name="Shape 581"/>
        <p:cNvGrpSpPr/>
        <p:nvPr/>
      </p:nvGrpSpPr>
      <p:grpSpPr>
        <a:xfrm>
          <a:off x="0" y="0"/>
          <a:ext cx="0" cy="0"/>
          <a:chOff x="0" y="0"/>
          <a:chExt cx="0" cy="0"/>
        </a:xfrm>
      </p:grpSpPr>
      <p:sp>
        <p:nvSpPr>
          <p:cNvPr id="582" name="Google Shape;582;g3a321a0eea2_0_13: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83" name="Google Shape;583;g3a321a0eea2_0_13: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a:t>
            </a:r>
            <a:endParaRPr/>
          </a:p>
        </p:txBody>
      </p:sp>
      <p:sp>
        <p:nvSpPr>
          <p:cNvPr id="584" name="Google Shape;584;g3a321a0eea2_0_13: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9" name="Shape 589"/>
        <p:cNvGrpSpPr/>
        <p:nvPr/>
      </p:nvGrpSpPr>
      <p:grpSpPr>
        <a:xfrm>
          <a:off x="0" y="0"/>
          <a:ext cx="0" cy="0"/>
          <a:chOff x="0" y="0"/>
          <a:chExt cx="0" cy="0"/>
        </a:xfrm>
      </p:grpSpPr>
      <p:sp>
        <p:nvSpPr>
          <p:cNvPr id="590" name="Google Shape;590;g38c20557c5d_7_2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91" name="Google Shape;591;g38c20557c5d_7_2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Kim or Michelle?</a:t>
            </a:r>
            <a:endParaRPr/>
          </a:p>
          <a:p>
            <a:pPr indent="0" lvl="0" marL="0" rtl="0" algn="l">
              <a:spcBef>
                <a:spcPts val="0"/>
              </a:spcBef>
              <a:spcAft>
                <a:spcPts val="0"/>
              </a:spcAft>
              <a:buNone/>
            </a:pPr>
            <a:r>
              <a:t/>
            </a:r>
            <a:endParaRPr sz="100"/>
          </a:p>
          <a:p>
            <a:pPr indent="0" lvl="0" marL="0" rtl="0" algn="l">
              <a:lnSpc>
                <a:spcPct val="90000"/>
              </a:lnSpc>
              <a:spcBef>
                <a:spcPts val="1000"/>
              </a:spcBef>
              <a:spcAft>
                <a:spcPts val="0"/>
              </a:spcAft>
              <a:buClr>
                <a:schemeClr val="dk1"/>
              </a:buClr>
              <a:buSzPts val="1100"/>
              <a:buFont typeface="Arial"/>
              <a:buNone/>
            </a:pPr>
            <a:r>
              <a:rPr b="0" lang="en-US" sz="1000"/>
              <a:t>Colorado is dedicated to ensuring our rural residents have ready access to the same high quality, multimodal, affordable health care as their urban counterparts. RHTP is the lynchpin by which we can ensure that vision becomes reality. </a:t>
            </a:r>
            <a:endParaRPr b="0" sz="1000"/>
          </a:p>
          <a:p>
            <a:pPr indent="0" lvl="0" marL="0" rtl="0" algn="l">
              <a:lnSpc>
                <a:spcPct val="90000"/>
              </a:lnSpc>
              <a:spcBef>
                <a:spcPts val="1000"/>
              </a:spcBef>
              <a:spcAft>
                <a:spcPts val="0"/>
              </a:spcAft>
              <a:buClr>
                <a:schemeClr val="dk1"/>
              </a:buClr>
              <a:buSzPts val="1100"/>
              <a:buFont typeface="Arial"/>
              <a:buNone/>
            </a:pPr>
            <a:r>
              <a:rPr b="0" lang="en-US" sz="1000"/>
              <a:t>By </a:t>
            </a:r>
            <a:r>
              <a:rPr lang="en-US" sz="1000"/>
              <a:t>strengthening private-public partnerships</a:t>
            </a:r>
            <a:r>
              <a:rPr b="0" lang="en-US" sz="1000"/>
              <a:t>, </a:t>
            </a:r>
            <a:r>
              <a:rPr lang="en-US" sz="1000"/>
              <a:t>increasing access</a:t>
            </a:r>
            <a:r>
              <a:rPr b="0" lang="en-US" sz="1000"/>
              <a:t>, </a:t>
            </a:r>
            <a:r>
              <a:rPr lang="en-US" sz="1000"/>
              <a:t>modernizing delivery</a:t>
            </a:r>
            <a:r>
              <a:rPr b="0" lang="en-US" sz="1000"/>
              <a:t>, and focusing on </a:t>
            </a:r>
            <a:r>
              <a:rPr lang="en-US" sz="1000"/>
              <a:t>chronic disease prevention</a:t>
            </a:r>
            <a:r>
              <a:rPr b="0" lang="en-US" sz="1000"/>
              <a:t> we can advance the future of health care in our uniquely rural and frontier communities. </a:t>
            </a:r>
            <a:endParaRPr b="0" sz="1000"/>
          </a:p>
          <a:p>
            <a:pPr indent="0" lvl="0" marL="0" rtl="0" algn="l">
              <a:lnSpc>
                <a:spcPct val="90000"/>
              </a:lnSpc>
              <a:spcBef>
                <a:spcPts val="1000"/>
              </a:spcBef>
              <a:spcAft>
                <a:spcPts val="0"/>
              </a:spcAft>
              <a:buNone/>
            </a:pPr>
            <a:r>
              <a:rPr b="0" lang="en-US" sz="1000"/>
              <a:t>Working closely with rural hospitals, rural clinics, and local community organizations, RHTP can help these communities take charge of their own health: preventing chronic disease, improving access to vital services, and supporting rural providers.</a:t>
            </a:r>
            <a:endParaRPr b="0" sz="1000"/>
          </a:p>
          <a:p>
            <a:pPr indent="0" lvl="0" marL="0" rtl="0" algn="l">
              <a:lnSpc>
                <a:spcPct val="90000"/>
              </a:lnSpc>
              <a:spcBef>
                <a:spcPts val="1000"/>
              </a:spcBef>
              <a:spcAft>
                <a:spcPts val="0"/>
              </a:spcAft>
              <a:buClr>
                <a:schemeClr val="dk1"/>
              </a:buClr>
              <a:buSzPts val="1100"/>
              <a:buFont typeface="Arial"/>
              <a:buNone/>
            </a:pPr>
            <a:r>
              <a:t/>
            </a:r>
            <a:endParaRPr b="0" sz="1000"/>
          </a:p>
          <a:p>
            <a:pPr indent="0" lvl="0" marL="0" rtl="0" algn="l">
              <a:spcBef>
                <a:spcPts val="0"/>
              </a:spcBef>
              <a:spcAft>
                <a:spcPts val="0"/>
              </a:spcAft>
              <a:buNone/>
            </a:pPr>
            <a:r>
              <a:rPr lang="en-US"/>
              <a:t>With these constraints in mind, we will dive into what our </a:t>
            </a:r>
            <a:r>
              <a:rPr lang="en-US"/>
              <a:t>application</a:t>
            </a:r>
            <a:r>
              <a:rPr lang="en-US"/>
              <a:t> includes - starting with the vision and purpose.</a:t>
            </a:r>
            <a:endParaRPr/>
          </a:p>
        </p:txBody>
      </p:sp>
      <p:sp>
        <p:nvSpPr>
          <p:cNvPr id="592" name="Google Shape;592;g38c20557c5d_7_2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7" name="Shape 597"/>
        <p:cNvGrpSpPr/>
        <p:nvPr/>
      </p:nvGrpSpPr>
      <p:grpSpPr>
        <a:xfrm>
          <a:off x="0" y="0"/>
          <a:ext cx="0" cy="0"/>
          <a:chOff x="0" y="0"/>
          <a:chExt cx="0" cy="0"/>
        </a:xfrm>
      </p:grpSpPr>
      <p:sp>
        <p:nvSpPr>
          <p:cNvPr id="598" name="Google Shape;598;g3a694d20282_1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599" name="Google Shape;599;g3a694d20282_1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600" name="Google Shape;600;g3a694d20282_1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5" name="Shape 605"/>
        <p:cNvGrpSpPr/>
        <p:nvPr/>
      </p:nvGrpSpPr>
      <p:grpSpPr>
        <a:xfrm>
          <a:off x="0" y="0"/>
          <a:ext cx="0" cy="0"/>
          <a:chOff x="0" y="0"/>
          <a:chExt cx="0" cy="0"/>
        </a:xfrm>
      </p:grpSpPr>
      <p:sp>
        <p:nvSpPr>
          <p:cNvPr id="606" name="Google Shape;606;g3a75c06cb74_8_0: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607" name="Google Shape;607;g3a75c06cb74_8_0: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lnSpc>
                <a:spcPct val="90000"/>
              </a:lnSpc>
              <a:spcBef>
                <a:spcPts val="1000"/>
              </a:spcBef>
              <a:spcAft>
                <a:spcPts val="0"/>
              </a:spcAft>
              <a:buClr>
                <a:schemeClr val="dk1"/>
              </a:buClr>
              <a:buSzPts val="1100"/>
              <a:buFont typeface="Arial"/>
              <a:buNone/>
            </a:pPr>
            <a:r>
              <a:t/>
            </a:r>
            <a:endParaRPr/>
          </a:p>
        </p:txBody>
      </p:sp>
      <p:sp>
        <p:nvSpPr>
          <p:cNvPr id="608" name="Google Shape;608;g3a75c06cb74_8_0: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g3a75c06cb74_0_79: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61" name="Google Shape;161;g3a75c06cb74_0_79: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Michelle (2 minutes)</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HRSA Definition of FQ look-alike:</a:t>
            </a:r>
            <a:r>
              <a:rPr b="0" lang="en-US"/>
              <a:t> a health center that meets the requirements to be a Federally Qualified Health Center (FQHC) but does not receive federal funding. These organizations must comply with all FQHC program requirements, serve medically underserved areas, provide services on a sliding fee scale based on ability to pay, and be governed by a board with a patient majority. They provide primary care and other essential services, similar to funded FQHCs, but without the direct federal grant money. </a:t>
            </a:r>
            <a:endParaRPr b="0"/>
          </a:p>
        </p:txBody>
      </p:sp>
      <p:sp>
        <p:nvSpPr>
          <p:cNvPr id="162" name="Google Shape;162;g3a75c06cb74_0_79: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3a685e701b7_1_44:notes"/>
          <p:cNvSpPr txBox="1"/>
          <p:nvPr>
            <p:ph idx="1" type="body"/>
          </p:nvPr>
        </p:nvSpPr>
        <p:spPr>
          <a:xfrm>
            <a:off x="914400" y="4343400"/>
            <a:ext cx="5029200" cy="41148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Michelle (2 minutes)</a:t>
            </a:r>
            <a:endParaRPr/>
          </a:p>
        </p:txBody>
      </p:sp>
      <p:sp>
        <p:nvSpPr>
          <p:cNvPr id="170" name="Google Shape;170;g3a685e701b7_1_44:notes"/>
          <p:cNvSpPr/>
          <p:nvPr>
            <p:ph idx="2" type="sldImg"/>
          </p:nvPr>
        </p:nvSpPr>
        <p:spPr>
          <a:xfrm>
            <a:off x="397565" y="685488"/>
            <a:ext cx="60630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g3a75c06cb74_0_14: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77" name="Google Shape;177;g3a75c06cb74_0_14: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GPS - Laura (2 minutes)</a:t>
            </a:r>
            <a:endParaRPr/>
          </a:p>
          <a:p>
            <a:pPr indent="0" lvl="0" marL="0" rtl="0" algn="l">
              <a:spcBef>
                <a:spcPts val="0"/>
              </a:spcBef>
              <a:spcAft>
                <a:spcPts val="0"/>
              </a:spcAft>
              <a:buClr>
                <a:schemeClr val="dk1"/>
              </a:buClr>
              <a:buSzPts val="1100"/>
              <a:buFont typeface="Arial"/>
              <a:buNone/>
            </a:pPr>
            <a:r>
              <a:rPr lang="en-US"/>
              <a:t>Along with the factors for scoring - it was important for our application to be written for the audience that is reviewing us - against other states.  We may all be steeped in health care policy but the reviewers are not necessarily experts in this space.  We tried to strike a balance within the page/length constraints to have as competitive of an application as possible and have the content of our application be understandable. </a:t>
            </a:r>
            <a:endParaRPr/>
          </a:p>
          <a:p>
            <a:pPr indent="0" lvl="0" marL="0" rtl="0" algn="l">
              <a:spcBef>
                <a:spcPts val="0"/>
              </a:spcBef>
              <a:spcAft>
                <a:spcPts val="0"/>
              </a:spcAft>
              <a:buNone/>
            </a:pPr>
            <a:r>
              <a:t/>
            </a:r>
            <a:endParaRPr/>
          </a:p>
          <a:p>
            <a:pPr indent="0" lvl="0" marL="0" rtl="0" algn="l">
              <a:spcBef>
                <a:spcPts val="0"/>
              </a:spcBef>
              <a:spcAft>
                <a:spcPts val="0"/>
              </a:spcAft>
              <a:buNone/>
            </a:pPr>
            <a:r>
              <a:rPr lang="en-US"/>
              <a:t>In our </a:t>
            </a:r>
            <a:r>
              <a:rPr lang="en-US"/>
              <a:t>application, we had to consider throughout WHAT was required and the scoring criteria in order for Colorado to be competitive in our application.  This slide highlights some of those scoring factors.</a:t>
            </a:r>
            <a:endParaRPr/>
          </a:p>
        </p:txBody>
      </p:sp>
      <p:sp>
        <p:nvSpPr>
          <p:cNvPr id="178" name="Google Shape;178;g3a75c06cb74_0_14: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g3a75c06cb74_0_21:notes"/>
          <p:cNvSpPr/>
          <p:nvPr>
            <p:ph idx="2" type="sldImg"/>
          </p:nvPr>
        </p:nvSpPr>
        <p:spPr>
          <a:xfrm>
            <a:off x="365263" y="185599"/>
            <a:ext cx="6127500" cy="3446700"/>
          </a:xfrm>
          <a:custGeom>
            <a:rect b="b" l="l" r="r" t="t"/>
            <a:pathLst>
              <a:path extrusionOk="0" h="120000" w="120000">
                <a:moveTo>
                  <a:pt x="0" y="0"/>
                </a:moveTo>
                <a:lnTo>
                  <a:pt x="120000" y="0"/>
                </a:lnTo>
                <a:lnTo>
                  <a:pt x="120000" y="120000"/>
                </a:lnTo>
                <a:lnTo>
                  <a:pt x="0" y="120000"/>
                </a:lnTo>
                <a:close/>
              </a:path>
            </a:pathLst>
          </a:custGeom>
        </p:spPr>
      </p:sp>
      <p:sp>
        <p:nvSpPr>
          <p:cNvPr id="187" name="Google Shape;187;g3a75c06cb74_0_21:notes"/>
          <p:cNvSpPr txBox="1"/>
          <p:nvPr>
            <p:ph idx="1" type="body"/>
          </p:nvPr>
        </p:nvSpPr>
        <p:spPr>
          <a:xfrm>
            <a:off x="365263" y="3803373"/>
            <a:ext cx="6127500" cy="45321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Speaker: GPS - Laura (1 minutes)</a:t>
            </a:r>
            <a:endParaRPr/>
          </a:p>
          <a:p>
            <a:pPr indent="0" lvl="0" marL="0" rtl="0" algn="l">
              <a:spcBef>
                <a:spcPts val="0"/>
              </a:spcBef>
              <a:spcAft>
                <a:spcPts val="0"/>
              </a:spcAft>
              <a:buNone/>
            </a:pPr>
            <a:r>
              <a:rPr lang="en-US"/>
              <a:t> </a:t>
            </a:r>
            <a:endParaRPr/>
          </a:p>
        </p:txBody>
      </p:sp>
      <p:sp>
        <p:nvSpPr>
          <p:cNvPr id="188" name="Google Shape;188;g3a75c06cb74_0_21:notes"/>
          <p:cNvSpPr txBox="1"/>
          <p:nvPr>
            <p:ph idx="12" type="sldNum"/>
          </p:nvPr>
        </p:nvSpPr>
        <p:spPr>
          <a:xfrm>
            <a:off x="3520937" y="8499614"/>
            <a:ext cx="2971800" cy="458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5.pn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 name="Shape 12"/>
        <p:cNvGrpSpPr/>
        <p:nvPr/>
      </p:nvGrpSpPr>
      <p:grpSpPr>
        <a:xfrm>
          <a:off x="0" y="0"/>
          <a:ext cx="0" cy="0"/>
          <a:chOff x="0" y="0"/>
          <a:chExt cx="0" cy="0"/>
        </a:xfrm>
      </p:grpSpPr>
      <p:sp>
        <p:nvSpPr>
          <p:cNvPr id="13" name="Google Shape;13;p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49" name="Shape 49"/>
        <p:cNvGrpSpPr/>
        <p:nvPr/>
      </p:nvGrpSpPr>
      <p:grpSpPr>
        <a:xfrm>
          <a:off x="0" y="0"/>
          <a:ext cx="0" cy="0"/>
          <a:chOff x="0" y="0"/>
          <a:chExt cx="0" cy="0"/>
        </a:xfrm>
      </p:grpSpPr>
      <p:sp>
        <p:nvSpPr>
          <p:cNvPr id="50" name="Google Shape;50;p11"/>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52" name="Google Shape;52;p11"/>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53" name="Shape 53"/>
        <p:cNvGrpSpPr/>
        <p:nvPr/>
      </p:nvGrpSpPr>
      <p:grpSpPr>
        <a:xfrm>
          <a:off x="0" y="0"/>
          <a:ext cx="0" cy="0"/>
          <a:chOff x="0" y="0"/>
          <a:chExt cx="0" cy="0"/>
        </a:xfrm>
      </p:grpSpPr>
      <p:sp>
        <p:nvSpPr>
          <p:cNvPr id="54" name="Google Shape;54;p12"/>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55" name="Google Shape;55;p12"/>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12"/>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dk1"/>
              </a:buClr>
              <a:buSzPts val="2800"/>
              <a:buFont typeface="Arial"/>
              <a:buNone/>
              <a:defRPr b="0" i="0" sz="2800" u="none" cap="none" strike="noStrike">
                <a:solidFill>
                  <a:schemeClr val="dk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57" name="Shape 57"/>
        <p:cNvGrpSpPr/>
        <p:nvPr/>
      </p:nvGrpSpPr>
      <p:grpSpPr>
        <a:xfrm>
          <a:off x="0" y="0"/>
          <a:ext cx="0" cy="0"/>
          <a:chOff x="0" y="0"/>
          <a:chExt cx="0" cy="0"/>
        </a:xfrm>
      </p:grpSpPr>
      <p:sp>
        <p:nvSpPr>
          <p:cNvPr id="58" name="Google Shape;58;p13"/>
          <p:cNvSpPr txBox="1"/>
          <p:nvPr>
            <p:ph type="title"/>
          </p:nvPr>
        </p:nvSpPr>
        <p:spPr>
          <a:xfrm>
            <a:off x="595312" y="2180006"/>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dk2"/>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9" name="Google Shape;59;p1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60" name="Shape 60"/>
        <p:cNvGrpSpPr/>
        <p:nvPr/>
      </p:nvGrpSpPr>
      <p:grpSpPr>
        <a:xfrm>
          <a:off x="0" y="0"/>
          <a:ext cx="0" cy="0"/>
          <a:chOff x="0" y="0"/>
          <a:chExt cx="0" cy="0"/>
        </a:xfrm>
      </p:grpSpPr>
      <p:sp>
        <p:nvSpPr>
          <p:cNvPr id="61" name="Google Shape;61;p14"/>
          <p:cNvSpPr txBox="1"/>
          <p:nvPr>
            <p:ph type="ctrTitle"/>
          </p:nvPr>
        </p:nvSpPr>
        <p:spPr>
          <a:xfrm>
            <a:off x="415611" y="992767"/>
            <a:ext cx="11360700" cy="2736900"/>
          </a:xfrm>
          <a:prstGeom prst="rect">
            <a:avLst/>
          </a:prstGeom>
        </p:spPr>
        <p:txBody>
          <a:bodyPr anchorCtr="0" anchor="b" bIns="45700" lIns="91425" spcFirstLastPara="1" rIns="91425" wrap="square" tIns="45700">
            <a:noAutofit/>
          </a:bodyPr>
          <a:lstStyle>
            <a:lvl1pPr lvl="0" algn="ctr">
              <a:spcBef>
                <a:spcPts val="0"/>
              </a:spcBef>
              <a:spcAft>
                <a:spcPts val="0"/>
              </a:spcAft>
              <a:buSzPts val="6900"/>
              <a:buNone/>
              <a:defRPr sz="6900"/>
            </a:lvl1pPr>
            <a:lvl2pPr lvl="1" algn="ctr">
              <a:spcBef>
                <a:spcPts val="0"/>
              </a:spcBef>
              <a:spcAft>
                <a:spcPts val="0"/>
              </a:spcAft>
              <a:buSzPts val="6900"/>
              <a:buNone/>
              <a:defRPr sz="6900"/>
            </a:lvl2pPr>
            <a:lvl3pPr lvl="2" algn="ctr">
              <a:spcBef>
                <a:spcPts val="0"/>
              </a:spcBef>
              <a:spcAft>
                <a:spcPts val="0"/>
              </a:spcAft>
              <a:buSzPts val="6900"/>
              <a:buNone/>
              <a:defRPr sz="6900"/>
            </a:lvl3pPr>
            <a:lvl4pPr lvl="3" algn="ctr">
              <a:spcBef>
                <a:spcPts val="0"/>
              </a:spcBef>
              <a:spcAft>
                <a:spcPts val="0"/>
              </a:spcAft>
              <a:buSzPts val="6900"/>
              <a:buNone/>
              <a:defRPr sz="6900"/>
            </a:lvl4pPr>
            <a:lvl5pPr lvl="4" algn="ctr">
              <a:spcBef>
                <a:spcPts val="0"/>
              </a:spcBef>
              <a:spcAft>
                <a:spcPts val="0"/>
              </a:spcAft>
              <a:buSzPts val="6900"/>
              <a:buNone/>
              <a:defRPr sz="6900"/>
            </a:lvl5pPr>
            <a:lvl6pPr lvl="5" algn="ctr">
              <a:spcBef>
                <a:spcPts val="0"/>
              </a:spcBef>
              <a:spcAft>
                <a:spcPts val="0"/>
              </a:spcAft>
              <a:buSzPts val="6900"/>
              <a:buNone/>
              <a:defRPr sz="6900"/>
            </a:lvl6pPr>
            <a:lvl7pPr lvl="6" algn="ctr">
              <a:spcBef>
                <a:spcPts val="0"/>
              </a:spcBef>
              <a:spcAft>
                <a:spcPts val="0"/>
              </a:spcAft>
              <a:buSzPts val="6900"/>
              <a:buNone/>
              <a:defRPr sz="6900"/>
            </a:lvl7pPr>
            <a:lvl8pPr lvl="7" algn="ctr">
              <a:spcBef>
                <a:spcPts val="0"/>
              </a:spcBef>
              <a:spcAft>
                <a:spcPts val="0"/>
              </a:spcAft>
              <a:buSzPts val="6900"/>
              <a:buNone/>
              <a:defRPr sz="6900"/>
            </a:lvl8pPr>
            <a:lvl9pPr lvl="8" algn="ctr">
              <a:spcBef>
                <a:spcPts val="0"/>
              </a:spcBef>
              <a:spcAft>
                <a:spcPts val="0"/>
              </a:spcAft>
              <a:buSzPts val="6900"/>
              <a:buNone/>
              <a:defRPr sz="6900"/>
            </a:lvl9pPr>
          </a:lstStyle>
          <a:p/>
        </p:txBody>
      </p:sp>
      <p:sp>
        <p:nvSpPr>
          <p:cNvPr id="62" name="Google Shape;62;p14"/>
          <p:cNvSpPr txBox="1"/>
          <p:nvPr>
            <p:ph idx="1" type="subTitle"/>
          </p:nvPr>
        </p:nvSpPr>
        <p:spPr>
          <a:xfrm>
            <a:off x="415600" y="3778833"/>
            <a:ext cx="11360700" cy="1056900"/>
          </a:xfrm>
          <a:prstGeom prst="rect">
            <a:avLst/>
          </a:prstGeom>
          <a:noFill/>
          <a:ln>
            <a:noFill/>
          </a:ln>
        </p:spPr>
        <p:txBody>
          <a:bodyPr anchorCtr="0" anchor="ctr" bIns="121900" lIns="121900" spcFirstLastPara="1" rIns="121900" wrap="square" tIns="121900">
            <a:noAutofit/>
          </a:bodyPr>
          <a:lstStyle>
            <a:lvl1pPr lvl="0" algn="ctr">
              <a:lnSpc>
                <a:spcPct val="100000"/>
              </a:lnSpc>
              <a:spcBef>
                <a:spcPts val="0"/>
              </a:spcBef>
              <a:spcAft>
                <a:spcPts val="0"/>
              </a:spcAft>
              <a:buSzPts val="3700"/>
              <a:buNone/>
              <a:defRPr sz="3700"/>
            </a:lvl1pPr>
            <a:lvl2pPr lvl="1" algn="ctr">
              <a:lnSpc>
                <a:spcPct val="100000"/>
              </a:lnSpc>
              <a:spcBef>
                <a:spcPts val="0"/>
              </a:spcBef>
              <a:spcAft>
                <a:spcPts val="0"/>
              </a:spcAft>
              <a:buSzPts val="3700"/>
              <a:buNone/>
              <a:defRPr sz="3700"/>
            </a:lvl2pPr>
            <a:lvl3pPr lvl="2" algn="ctr">
              <a:lnSpc>
                <a:spcPct val="100000"/>
              </a:lnSpc>
              <a:spcBef>
                <a:spcPts val="0"/>
              </a:spcBef>
              <a:spcAft>
                <a:spcPts val="0"/>
              </a:spcAft>
              <a:buSzPts val="3700"/>
              <a:buNone/>
              <a:defRPr sz="3700"/>
            </a:lvl3pPr>
            <a:lvl4pPr lvl="3" algn="ctr">
              <a:lnSpc>
                <a:spcPct val="100000"/>
              </a:lnSpc>
              <a:spcBef>
                <a:spcPts val="0"/>
              </a:spcBef>
              <a:spcAft>
                <a:spcPts val="0"/>
              </a:spcAft>
              <a:buSzPts val="3700"/>
              <a:buNone/>
              <a:defRPr sz="3700"/>
            </a:lvl4pPr>
            <a:lvl5pPr lvl="4" algn="ctr">
              <a:lnSpc>
                <a:spcPct val="100000"/>
              </a:lnSpc>
              <a:spcBef>
                <a:spcPts val="0"/>
              </a:spcBef>
              <a:spcAft>
                <a:spcPts val="0"/>
              </a:spcAft>
              <a:buSzPts val="3700"/>
              <a:buNone/>
              <a:defRPr sz="3700"/>
            </a:lvl5pPr>
            <a:lvl6pPr lvl="5" algn="ctr">
              <a:lnSpc>
                <a:spcPct val="100000"/>
              </a:lnSpc>
              <a:spcBef>
                <a:spcPts val="0"/>
              </a:spcBef>
              <a:spcAft>
                <a:spcPts val="0"/>
              </a:spcAft>
              <a:buSzPts val="3700"/>
              <a:buNone/>
              <a:defRPr sz="3700"/>
            </a:lvl6pPr>
            <a:lvl7pPr lvl="6" algn="ctr">
              <a:lnSpc>
                <a:spcPct val="100000"/>
              </a:lnSpc>
              <a:spcBef>
                <a:spcPts val="0"/>
              </a:spcBef>
              <a:spcAft>
                <a:spcPts val="0"/>
              </a:spcAft>
              <a:buSzPts val="3700"/>
              <a:buNone/>
              <a:defRPr sz="3700"/>
            </a:lvl7pPr>
            <a:lvl8pPr lvl="7" algn="ctr">
              <a:lnSpc>
                <a:spcPct val="100000"/>
              </a:lnSpc>
              <a:spcBef>
                <a:spcPts val="0"/>
              </a:spcBef>
              <a:spcAft>
                <a:spcPts val="0"/>
              </a:spcAft>
              <a:buSzPts val="3700"/>
              <a:buNone/>
              <a:defRPr sz="3700"/>
            </a:lvl8pPr>
            <a:lvl9pPr lvl="8" algn="ctr">
              <a:lnSpc>
                <a:spcPct val="100000"/>
              </a:lnSpc>
              <a:spcBef>
                <a:spcPts val="0"/>
              </a:spcBef>
              <a:spcAft>
                <a:spcPts val="0"/>
              </a:spcAft>
              <a:buSzPts val="3700"/>
              <a:buNone/>
              <a:defRPr sz="3700"/>
            </a:lvl9pPr>
          </a:lstStyle>
          <a:p/>
        </p:txBody>
      </p:sp>
      <p:sp>
        <p:nvSpPr>
          <p:cNvPr id="63" name="Google Shape;63;p14"/>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70" name="Shape 70"/>
        <p:cNvGrpSpPr/>
        <p:nvPr/>
      </p:nvGrpSpPr>
      <p:grpSpPr>
        <a:xfrm>
          <a:off x="0" y="0"/>
          <a:ext cx="0" cy="0"/>
          <a:chOff x="0" y="0"/>
          <a:chExt cx="0" cy="0"/>
        </a:xfrm>
      </p:grpSpPr>
      <p:sp>
        <p:nvSpPr>
          <p:cNvPr id="71" name="Google Shape;71;p16"/>
          <p:cNvSpPr txBox="1"/>
          <p:nvPr>
            <p:ph type="ctrTitle"/>
          </p:nvPr>
        </p:nvSpPr>
        <p:spPr>
          <a:xfrm>
            <a:off x="1040524" y="150569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2" name="Google Shape;72;p16"/>
          <p:cNvSpPr txBox="1"/>
          <p:nvPr>
            <p:ph idx="1" type="subTitle"/>
          </p:nvPr>
        </p:nvSpPr>
        <p:spPr>
          <a:xfrm>
            <a:off x="1524000" y="2593827"/>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lt1"/>
              </a:buClr>
              <a:buSzPts val="4950"/>
              <a:buFont typeface="Arial"/>
              <a:buNone/>
              <a:defRPr b="1" i="0" sz="4950" u="none" cap="none" strike="noStrike">
                <a:solidFill>
                  <a:schemeClr val="lt1"/>
                </a:solidFill>
                <a:latin typeface="Trebuchet MS"/>
                <a:ea typeface="Trebuchet MS"/>
                <a:cs typeface="Trebuchet MS"/>
                <a:sym typeface="Trebuchet MS"/>
              </a:defRPr>
            </a:lvl1pPr>
            <a:lvl2pPr lvl="1"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Calibri"/>
                <a:ea typeface="Calibri"/>
                <a:cs typeface="Calibri"/>
                <a:sym typeface="Calibri"/>
              </a:defRPr>
            </a:lvl2pPr>
            <a:lvl3pPr lvl="2" marR="0" rtl="0" algn="ctr">
              <a:lnSpc>
                <a:spcPct val="90000"/>
              </a:lnSpc>
              <a:spcBef>
                <a:spcPts val="500"/>
              </a:spcBef>
              <a:spcAft>
                <a:spcPts val="0"/>
              </a:spcAft>
              <a:buClr>
                <a:schemeClr val="lt1"/>
              </a:buClr>
              <a:buSzPts val="1800"/>
              <a:buFont typeface="Arial"/>
              <a:buNone/>
              <a:defRPr b="0" i="0" sz="1800" u="none" cap="none" strike="noStrike">
                <a:solidFill>
                  <a:schemeClr val="lt1"/>
                </a:solidFill>
                <a:latin typeface="Calibri"/>
                <a:ea typeface="Calibri"/>
                <a:cs typeface="Calibri"/>
                <a:sym typeface="Calibri"/>
              </a:defRPr>
            </a:lvl3pPr>
            <a:lvl4pPr lvl="3"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4pPr>
            <a:lvl5pPr lvl="4"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lvl="5"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lvl="6"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lvl="7"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lvl="8" marR="0" rtl="0" algn="ctr">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3" name="Google Shape;73;p16"/>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4" name="Google Shape;74;p1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75" name="Google Shape;75;p16"/>
          <p:cNvSpPr txBox="1"/>
          <p:nvPr>
            <p:ph idx="2" type="body"/>
          </p:nvPr>
        </p:nvSpPr>
        <p:spPr>
          <a:xfrm>
            <a:off x="1913861" y="368056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lt1"/>
              </a:buClr>
              <a:buSzPts val="3300"/>
              <a:buFont typeface="Arial"/>
              <a:buNone/>
              <a:defRPr b="0" i="0" sz="3300" u="none" cap="none" strike="noStrike">
                <a:solidFill>
                  <a:schemeClr val="lt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lt1"/>
              </a:buClr>
              <a:buSzPts val="2000"/>
              <a:buFont typeface="Arial"/>
              <a:buNone/>
              <a:defRPr b="0" i="0" sz="2000" u="none" cap="none" strike="noStrike">
                <a:solidFill>
                  <a:schemeClr val="lt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extLst>
    <p:ext uri="{DCECCB84-F9BA-43D5-87BE-67443E8EF086}">
      <p15:sldGuideLst>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76" name="Shape 76"/>
        <p:cNvGrpSpPr/>
        <p:nvPr/>
      </p:nvGrpSpPr>
      <p:grpSpPr>
        <a:xfrm>
          <a:off x="0" y="0"/>
          <a:ext cx="0" cy="0"/>
          <a:chOff x="0" y="0"/>
          <a:chExt cx="0" cy="0"/>
        </a:xfrm>
      </p:grpSpPr>
      <p:sp>
        <p:nvSpPr>
          <p:cNvPr id="77" name="Google Shape;77;p17"/>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17"/>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lt1"/>
              </a:buClr>
              <a:buSzPts val="2310"/>
              <a:buFont typeface="Noto Sans Symbols"/>
              <a:buChar char="⮚"/>
              <a:defRPr b="0" i="0" sz="3300" u="none" cap="none" strike="noStrike">
                <a:solidFill>
                  <a:schemeClr val="lt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lt1"/>
              </a:buClr>
              <a:buSzPts val="2700"/>
              <a:buFont typeface="Noto Sans Symbols"/>
              <a:buChar char="▪"/>
              <a:defRPr b="0" i="0" sz="27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5pPr>
            <a:lvl6pPr indent="-228600" lvl="5" marL="27432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6pPr>
            <a:lvl7pPr indent="-228600" lvl="6" marL="32004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7pPr>
            <a:lvl8pPr indent="-228600" lvl="7" marL="36576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8pPr>
            <a:lvl9pPr indent="-228600" lvl="8" marL="4114800" marR="0" rtl="0" algn="l">
              <a:lnSpc>
                <a:spcPct val="90000"/>
              </a:lnSpc>
              <a:spcBef>
                <a:spcPts val="500"/>
              </a:spcBef>
              <a:spcAft>
                <a:spcPts val="0"/>
              </a:spcAft>
              <a:buClr>
                <a:schemeClr val="lt1"/>
              </a:buClr>
              <a:buSzPts val="1600"/>
              <a:buFont typeface="Arial"/>
              <a:buNone/>
              <a:defRPr b="0" i="0" sz="1600" u="none" cap="none" strike="noStrike">
                <a:solidFill>
                  <a:schemeClr val="lt1"/>
                </a:solidFill>
                <a:latin typeface="Calibri"/>
                <a:ea typeface="Calibri"/>
                <a:cs typeface="Calibri"/>
                <a:sym typeface="Calibri"/>
              </a:defRPr>
            </a:lvl9pPr>
          </a:lstStyle>
          <a:p/>
        </p:txBody>
      </p:sp>
      <p:sp>
        <p:nvSpPr>
          <p:cNvPr id="79" name="Google Shape;79;p1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80" name="Shape 80"/>
        <p:cNvGrpSpPr/>
        <p:nvPr/>
      </p:nvGrpSpPr>
      <p:grpSpPr>
        <a:xfrm>
          <a:off x="0" y="0"/>
          <a:ext cx="0" cy="0"/>
          <a:chOff x="0" y="0"/>
          <a:chExt cx="0" cy="0"/>
        </a:xfrm>
      </p:grpSpPr>
      <p:pic>
        <p:nvPicPr>
          <p:cNvPr descr="Icon of person with hand raised and empty text bubble." id="81" name="Google Shape;81;p18"/>
          <p:cNvPicPr preferRelativeResize="0"/>
          <p:nvPr/>
        </p:nvPicPr>
        <p:blipFill rotWithShape="1">
          <a:blip r:embed="rId2">
            <a:alphaModFix/>
          </a:blip>
          <a:srcRect b="0" l="0" r="0" t="0"/>
          <a:stretch/>
        </p:blipFill>
        <p:spPr>
          <a:xfrm>
            <a:off x="308600" y="410308"/>
            <a:ext cx="5962347" cy="5848294"/>
          </a:xfrm>
          <a:prstGeom prst="rect">
            <a:avLst/>
          </a:prstGeom>
          <a:noFill/>
          <a:ln>
            <a:noFill/>
          </a:ln>
        </p:spPr>
      </p:pic>
      <p:sp>
        <p:nvSpPr>
          <p:cNvPr id="82" name="Google Shape;82;p18"/>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3" name="Google Shape;83;p18"/>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act Info Slide">
  <p:cSld name="Contact Info Slide">
    <p:spTree>
      <p:nvGrpSpPr>
        <p:cNvPr id="84" name="Shape 84"/>
        <p:cNvGrpSpPr/>
        <p:nvPr/>
      </p:nvGrpSpPr>
      <p:grpSpPr>
        <a:xfrm>
          <a:off x="0" y="0"/>
          <a:ext cx="0" cy="0"/>
          <a:chOff x="0" y="0"/>
          <a:chExt cx="0" cy="0"/>
        </a:xfrm>
      </p:grpSpPr>
      <p:sp>
        <p:nvSpPr>
          <p:cNvPr id="85" name="Google Shape;85;p19"/>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86" name="Google Shape;86;p19"/>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2220148" y="2162013"/>
            <a:ext cx="7751703" cy="3820044"/>
          </a:xfrm>
          <a:prstGeom prst="rect">
            <a:avLst/>
          </a:prstGeom>
          <a:noFill/>
          <a:ln>
            <a:noFill/>
          </a:ln>
        </p:spPr>
        <p:txBody>
          <a:bodyPr anchorCtr="0" anchor="t" bIns="45700" lIns="91425" spcFirstLastPara="1" rIns="91425" wrap="square" tIns="45700">
            <a:noAutofit/>
          </a:bodyPr>
          <a:lstStyle>
            <a:lvl1pPr indent="-228600" lvl="0" marL="457200" marR="0" rtl="0" algn="l">
              <a:lnSpc>
                <a:spcPct val="90000"/>
              </a:lnSpc>
              <a:spcBef>
                <a:spcPts val="1000"/>
              </a:spcBef>
              <a:spcAft>
                <a:spcPts val="0"/>
              </a:spcAft>
              <a:buClr>
                <a:schemeClr val="lt1"/>
              </a:buClr>
              <a:buSzPts val="2800"/>
              <a:buFont typeface="Arial"/>
              <a:buNone/>
              <a:defRPr b="0" i="0" sz="2800" u="none" cap="none" strike="noStrike">
                <a:solidFill>
                  <a:schemeClr val="lt1"/>
                </a:solidFill>
                <a:latin typeface="Trebuchet MS"/>
                <a:ea typeface="Trebuchet MS"/>
                <a:cs typeface="Trebuchet MS"/>
                <a:sym typeface="Trebuchet MS"/>
              </a:defRPr>
            </a:lvl1pPr>
            <a:lvl2pPr indent="-381000" lvl="1" marL="9144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lt1"/>
              </a:buClr>
              <a:buSzPts val="2000"/>
              <a:buFont typeface="Arial"/>
              <a:buChar char="•"/>
              <a:defRPr b="0" i="0" sz="2000" u="none" cap="none" strike="noStrike">
                <a:solidFill>
                  <a:schemeClr val="lt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p:cSld name="Thank You Slide">
    <p:spTree>
      <p:nvGrpSpPr>
        <p:cNvPr id="88" name="Shape 88"/>
        <p:cNvGrpSpPr/>
        <p:nvPr/>
      </p:nvGrpSpPr>
      <p:grpSpPr>
        <a:xfrm>
          <a:off x="0" y="0"/>
          <a:ext cx="0" cy="0"/>
          <a:chOff x="0" y="0"/>
          <a:chExt cx="0" cy="0"/>
        </a:xfrm>
      </p:grpSpPr>
      <p:sp>
        <p:nvSpPr>
          <p:cNvPr id="89" name="Google Shape;89;p20"/>
          <p:cNvSpPr txBox="1"/>
          <p:nvPr>
            <p:ph type="title"/>
          </p:nvPr>
        </p:nvSpPr>
        <p:spPr>
          <a:xfrm>
            <a:off x="595312" y="2188551"/>
            <a:ext cx="11001375" cy="1626319"/>
          </a:xfrm>
          <a:prstGeom prst="rect">
            <a:avLst/>
          </a:prstGeom>
          <a:noFill/>
          <a:ln>
            <a:noFill/>
          </a:ln>
        </p:spPr>
        <p:txBody>
          <a:bodyPr anchorCtr="0" anchor="ctr" bIns="0" lIns="0" spcFirstLastPara="1" rIns="0" wrap="square" tIns="0">
            <a:noAutofit/>
          </a:bodyPr>
          <a:lstStyle>
            <a:lvl1pPr lvl="0" algn="ctr">
              <a:lnSpc>
                <a:spcPct val="90000"/>
              </a:lnSpc>
              <a:spcBef>
                <a:spcPts val="0"/>
              </a:spcBef>
              <a:spcAft>
                <a:spcPts val="0"/>
              </a:spcAft>
              <a:buClr>
                <a:schemeClr val="lt1"/>
              </a:buClr>
              <a:buSzPts val="6750"/>
              <a:buFont typeface="Trebuchet MS"/>
              <a:buNone/>
              <a:defRPr sz="675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0" name="Google Shape;90;p20"/>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91" name="Shape 91"/>
        <p:cNvGrpSpPr/>
        <p:nvPr/>
      </p:nvGrpSpPr>
      <p:grpSpPr>
        <a:xfrm>
          <a:off x="0" y="0"/>
          <a:ext cx="0" cy="0"/>
          <a:chOff x="0" y="0"/>
          <a:chExt cx="0" cy="0"/>
        </a:xfrm>
      </p:grpSpPr>
      <p:sp>
        <p:nvSpPr>
          <p:cNvPr id="92" name="Google Shape;92;p21"/>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3" name="Google Shape;93;p21"/>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94" name="Google Shape;94;p21"/>
          <p:cNvSpPr/>
          <p:nvPr/>
        </p:nvSpPr>
        <p:spPr>
          <a:xfrm>
            <a:off x="838199" y="417889"/>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FFFFFF"/>
                </a:solidFill>
                <a:latin typeface="Trebuchet MS"/>
                <a:ea typeface="Trebuchet MS"/>
                <a:cs typeface="Trebuchet MS"/>
                <a:sym typeface="Trebuchet MS"/>
              </a:rPr>
              <a:t>Our Mission</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ext" type="secHead">
  <p:cSld name="SECTION_HEADER">
    <p:spTree>
      <p:nvGrpSpPr>
        <p:cNvPr id="14" name="Shape 14"/>
        <p:cNvGrpSpPr/>
        <p:nvPr/>
      </p:nvGrpSpPr>
      <p:grpSpPr>
        <a:xfrm>
          <a:off x="0" y="0"/>
          <a:ext cx="0" cy="0"/>
          <a:chOff x="0" y="0"/>
          <a:chExt cx="0" cy="0"/>
        </a:xfrm>
      </p:grpSpPr>
      <p:sp>
        <p:nvSpPr>
          <p:cNvPr id="15" name="Google Shape;15;p3"/>
          <p:cNvSpPr txBox="1"/>
          <p:nvPr>
            <p:ph type="title"/>
          </p:nvPr>
        </p:nvSpPr>
        <p:spPr>
          <a:xfrm>
            <a:off x="838200" y="437985"/>
            <a:ext cx="10515600" cy="959890"/>
          </a:xfrm>
          <a:prstGeom prst="rect">
            <a:avLst/>
          </a:prstGeom>
          <a:noFill/>
          <a:ln>
            <a:noFill/>
          </a:ln>
        </p:spPr>
        <p:txBody>
          <a:bodyPr anchorCtr="0" anchor="b"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 name="Google Shape;16;p3"/>
          <p:cNvSpPr txBox="1"/>
          <p:nvPr>
            <p:ph idx="1" type="body"/>
          </p:nvPr>
        </p:nvSpPr>
        <p:spPr>
          <a:xfrm>
            <a:off x="838200" y="1852302"/>
            <a:ext cx="10515600" cy="4205598"/>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5285" lvl="1" marL="914400" marR="0" rtl="0" algn="l">
              <a:lnSpc>
                <a:spcPct val="90000"/>
              </a:lnSpc>
              <a:spcBef>
                <a:spcPts val="500"/>
              </a:spcBef>
              <a:spcAft>
                <a:spcPts val="0"/>
              </a:spcAft>
              <a:buClr>
                <a:schemeClr val="dk1"/>
              </a:buClr>
              <a:buSzPts val="2310"/>
              <a:buFont typeface="Noto Sans Symbols"/>
              <a:buChar char="⮚"/>
              <a:defRPr b="0" i="0" sz="3300" u="none" cap="none" strike="noStrike">
                <a:solidFill>
                  <a:schemeClr val="dk1"/>
                </a:solidFill>
                <a:latin typeface="Trebuchet MS"/>
                <a:ea typeface="Trebuchet MS"/>
                <a:cs typeface="Trebuchet MS"/>
                <a:sym typeface="Trebuchet MS"/>
              </a:defRPr>
            </a:lvl2pPr>
            <a:lvl3pPr indent="-400050" lvl="2" marL="1371600" marR="0" rtl="0" algn="l">
              <a:lnSpc>
                <a:spcPct val="90000"/>
              </a:lnSpc>
              <a:spcBef>
                <a:spcPts val="500"/>
              </a:spcBef>
              <a:spcAft>
                <a:spcPts val="0"/>
              </a:spcAft>
              <a:buClr>
                <a:schemeClr val="dk1"/>
              </a:buClr>
              <a:buSzPts val="2700"/>
              <a:buFont typeface="Noto Sans Symbols"/>
              <a:buChar char="▪"/>
              <a:defRPr b="0" i="0" sz="27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228600" lvl="4" marL="22860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5pPr>
            <a:lvl6pPr indent="-228600" lvl="5" marL="27432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6pPr>
            <a:lvl7pPr indent="-228600" lvl="6" marL="32004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7pPr>
            <a:lvl8pPr indent="-228600" lvl="7" marL="36576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8pPr>
            <a:lvl9pPr indent="-228600" lvl="8" marL="4114800" marR="0" rtl="0" algn="l">
              <a:lnSpc>
                <a:spcPct val="90000"/>
              </a:lnSpc>
              <a:spcBef>
                <a:spcPts val="500"/>
              </a:spcBef>
              <a:spcAft>
                <a:spcPts val="0"/>
              </a:spcAft>
              <a:buClr>
                <a:srgbClr val="888888"/>
              </a:buClr>
              <a:buSzPts val="1600"/>
              <a:buFont typeface="Arial"/>
              <a:buNone/>
              <a:defRPr b="0" i="0" sz="1600" u="none" cap="none" strike="noStrike">
                <a:solidFill>
                  <a:srgbClr val="888888"/>
                </a:solidFill>
                <a:latin typeface="Calibri"/>
                <a:ea typeface="Calibri"/>
                <a:cs typeface="Calibri"/>
                <a:sym typeface="Calibri"/>
              </a:defRPr>
            </a:lvl9pPr>
          </a:lstStyle>
          <a:p/>
        </p:txBody>
      </p:sp>
      <p:sp>
        <p:nvSpPr>
          <p:cNvPr id="17" name="Google Shape;17;p3"/>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95" name="Shape 95"/>
        <p:cNvGrpSpPr/>
        <p:nvPr/>
      </p:nvGrpSpPr>
      <p:grpSpPr>
        <a:xfrm>
          <a:off x="0" y="0"/>
          <a:ext cx="0" cy="0"/>
          <a:chOff x="0" y="0"/>
          <a:chExt cx="0" cy="0"/>
        </a:xfrm>
      </p:grpSpPr>
      <p:sp>
        <p:nvSpPr>
          <p:cNvPr id="96" name="Google Shape;96;p22"/>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97" name="Google Shape;97;p22"/>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98" name="Google Shape;98;p22"/>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99" name="Google Shape;99;p22"/>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100" name="Shape 100"/>
        <p:cNvGrpSpPr/>
        <p:nvPr/>
      </p:nvGrpSpPr>
      <p:grpSpPr>
        <a:xfrm>
          <a:off x="0" y="0"/>
          <a:ext cx="0" cy="0"/>
          <a:chOff x="0" y="0"/>
          <a:chExt cx="0" cy="0"/>
        </a:xfrm>
      </p:grpSpPr>
      <p:sp>
        <p:nvSpPr>
          <p:cNvPr id="101" name="Google Shape;101;p23"/>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102" name="Google Shape;102;p23"/>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lt1"/>
              </a:buClr>
              <a:buSzPts val="3600"/>
              <a:buFont typeface="Trebuchet MS"/>
              <a:buNone/>
            </a:pPr>
            <a:r>
              <a:rPr lang="en-US" sz="3600">
                <a:solidFill>
                  <a:schemeClr val="lt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lt1"/>
                </a:solidFill>
                <a:latin typeface="Trebuchet MS"/>
                <a:ea typeface="Trebuchet MS"/>
                <a:cs typeface="Trebuchet MS"/>
                <a:sym typeface="Trebuchet MS"/>
              </a:rPr>
              <a:t>Plus </a:t>
            </a:r>
            <a:r>
              <a:rPr lang="en-US" sz="3600">
                <a:solidFill>
                  <a:schemeClr val="lt1"/>
                </a:solidFill>
                <a:latin typeface="Trebuchet MS"/>
                <a:ea typeface="Trebuchet MS"/>
                <a:cs typeface="Trebuchet MS"/>
                <a:sym typeface="Trebuchet MS"/>
              </a:rPr>
              <a:t>(CHP+) and other health care programs for Coloradans who qualify. </a:t>
            </a:r>
            <a:endParaRPr b="1" sz="3600">
              <a:solidFill>
                <a:schemeClr val="lt1"/>
              </a:solidFill>
              <a:latin typeface="Trebuchet MS"/>
              <a:ea typeface="Trebuchet MS"/>
              <a:cs typeface="Trebuchet MS"/>
              <a:sym typeface="Trebuchet MS"/>
            </a:endParaRPr>
          </a:p>
        </p:txBody>
      </p:sp>
      <p:sp>
        <p:nvSpPr>
          <p:cNvPr id="103" name="Google Shape;103;p23"/>
          <p:cNvSpPr/>
          <p:nvPr/>
        </p:nvSpPr>
        <p:spPr>
          <a:xfrm>
            <a:off x="838199" y="382212"/>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lt1"/>
                </a:solidFill>
                <a:latin typeface="Trebuchet MS"/>
                <a:ea typeface="Trebuchet MS"/>
                <a:cs typeface="Trebuchet MS"/>
                <a:sym typeface="Trebuchet MS"/>
              </a:rPr>
              <a:t>What We Do</a:t>
            </a:r>
            <a:endParaRPr sz="1800">
              <a:solidFill>
                <a:schemeClr val="lt1"/>
              </a:solidFill>
              <a:latin typeface="Calibri"/>
              <a:ea typeface="Calibri"/>
              <a:cs typeface="Calibri"/>
              <a:sym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104" name="Shape 104"/>
        <p:cNvGrpSpPr/>
        <p:nvPr/>
      </p:nvGrpSpPr>
      <p:grpSpPr>
        <a:xfrm>
          <a:off x="0" y="0"/>
          <a:ext cx="0" cy="0"/>
          <a:chOff x="0" y="0"/>
          <a:chExt cx="0" cy="0"/>
        </a:xfrm>
      </p:grpSpPr>
      <p:sp>
        <p:nvSpPr>
          <p:cNvPr id="105" name="Google Shape;105;p24"/>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lt1"/>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6" name="Google Shape;106;p24"/>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lt1"/>
              </a:buClr>
              <a:buSzPts val="3600"/>
              <a:buFont typeface="Arial"/>
              <a:buChar char="•"/>
              <a:defRPr b="0" i="0" sz="3600" u="none" cap="none" strike="noStrike">
                <a:solidFill>
                  <a:schemeClr val="lt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lt1"/>
              </a:buClr>
              <a:buSzPts val="2240"/>
              <a:buFont typeface="Noto Sans Symbols"/>
              <a:buChar char="⮚"/>
              <a:defRPr b="0" i="0" sz="3200" u="none" cap="none" strike="noStrike">
                <a:solidFill>
                  <a:schemeClr val="lt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lt1"/>
              </a:buClr>
              <a:buSzPts val="2800"/>
              <a:buFont typeface="Noto Sans Symbols"/>
              <a:buChar char="▪"/>
              <a:defRPr b="0" i="0" sz="2800" u="none" cap="none" strike="noStrike">
                <a:solidFill>
                  <a:schemeClr val="lt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lt1"/>
              </a:buClr>
              <a:buSzPts val="2400"/>
              <a:buFont typeface="Arial"/>
              <a:buChar char="•"/>
              <a:defRPr b="0" i="0" sz="2400" u="none" cap="none" strike="noStrike">
                <a:solidFill>
                  <a:schemeClr val="lt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07" name="Google Shape;107;p24"/>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108" name="Google Shape;108;p24"/>
          <p:cNvCxnSpPr/>
          <p:nvPr/>
        </p:nvCxnSpPr>
        <p:spPr>
          <a:xfrm>
            <a:off x="6096000" y="1327150"/>
            <a:ext cx="0" cy="4203700"/>
          </a:xfrm>
          <a:prstGeom prst="straightConnector1">
            <a:avLst/>
          </a:prstGeom>
          <a:noFill/>
          <a:ln cap="flat" cmpd="sng" w="38100">
            <a:solidFill>
              <a:schemeClr val="lt1"/>
            </a:solidFill>
            <a:prstDash val="solid"/>
            <a:miter lim="800000"/>
            <a:headEnd len="sm" w="sm" type="none"/>
            <a:tailEnd len="sm" w="sm" type="none"/>
          </a:ln>
        </p:spPr>
      </p:cxn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9" name="Shape 109"/>
        <p:cNvGrpSpPr/>
        <p:nvPr/>
      </p:nvGrpSpPr>
      <p:grpSpPr>
        <a:xfrm>
          <a:off x="0" y="0"/>
          <a:ext cx="0" cy="0"/>
          <a:chOff x="0" y="0"/>
          <a:chExt cx="0" cy="0"/>
        </a:xfrm>
      </p:grpSpPr>
      <p:sp>
        <p:nvSpPr>
          <p:cNvPr id="110" name="Google Shape;110;p2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lt1"/>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1" name="Google Shape;111;p2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2" name="Shape 112"/>
        <p:cNvGrpSpPr/>
        <p:nvPr/>
      </p:nvGrpSpPr>
      <p:grpSpPr>
        <a:xfrm>
          <a:off x="0" y="0"/>
          <a:ext cx="0" cy="0"/>
          <a:chOff x="0" y="0"/>
          <a:chExt cx="0" cy="0"/>
        </a:xfrm>
      </p:grpSpPr>
      <p:sp>
        <p:nvSpPr>
          <p:cNvPr id="113" name="Google Shape;113;p26"/>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hat Slide">
  <p:cSld name="Chat Slide">
    <p:spTree>
      <p:nvGrpSpPr>
        <p:cNvPr id="114" name="Shape 114"/>
        <p:cNvGrpSpPr/>
        <p:nvPr/>
      </p:nvGrpSpPr>
      <p:grpSpPr>
        <a:xfrm>
          <a:off x="0" y="0"/>
          <a:ext cx="0" cy="0"/>
          <a:chOff x="0" y="0"/>
          <a:chExt cx="0" cy="0"/>
        </a:xfrm>
      </p:grpSpPr>
      <p:sp>
        <p:nvSpPr>
          <p:cNvPr id="115" name="Google Shape;115;p27"/>
          <p:cNvSpPr txBox="1"/>
          <p:nvPr>
            <p:ph type="title"/>
          </p:nvPr>
        </p:nvSpPr>
        <p:spPr>
          <a:xfrm>
            <a:off x="6122788" y="2253854"/>
            <a:ext cx="5759473" cy="2350294"/>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lt1"/>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6" name="Google Shape;116;p27"/>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Chat icon" id="117" name="Google Shape;117;p27"/>
          <p:cNvPicPr preferRelativeResize="0"/>
          <p:nvPr/>
        </p:nvPicPr>
        <p:blipFill rotWithShape="1">
          <a:blip r:embed="rId2">
            <a:alphaModFix/>
          </a:blip>
          <a:srcRect b="0" l="0" r="0" t="0"/>
          <a:stretch/>
        </p:blipFill>
        <p:spPr>
          <a:xfrm>
            <a:off x="-226026" y="107156"/>
            <a:ext cx="6589909" cy="6590110"/>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hank You Slide 1">
  <p:cSld name="Thank You Slide_1">
    <p:bg>
      <p:bgPr>
        <a:solidFill>
          <a:schemeClr val="dk2"/>
        </a:solidFill>
      </p:bgPr>
    </p:bg>
    <p:spTree>
      <p:nvGrpSpPr>
        <p:cNvPr id="118" name="Shape 118"/>
        <p:cNvGrpSpPr/>
        <p:nvPr/>
      </p:nvGrpSpPr>
      <p:grpSpPr>
        <a:xfrm>
          <a:off x="0" y="0"/>
          <a:ext cx="0" cy="0"/>
          <a:chOff x="0" y="0"/>
          <a:chExt cx="0" cy="0"/>
        </a:xfrm>
      </p:grpSpPr>
      <p:sp>
        <p:nvSpPr>
          <p:cNvPr id="119" name="Google Shape;119;p28"/>
          <p:cNvSpPr txBox="1"/>
          <p:nvPr/>
        </p:nvSpPr>
        <p:spPr>
          <a:xfrm>
            <a:off x="36281" y="1821657"/>
            <a:ext cx="12159900" cy="10158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6000"/>
              <a:buFont typeface="Arial"/>
              <a:buNone/>
            </a:pPr>
            <a:r>
              <a:rPr b="1" i="0" lang="en-US" sz="6000" u="none" cap="none" strike="noStrike">
                <a:solidFill>
                  <a:schemeClr val="lt1"/>
                </a:solidFill>
                <a:latin typeface="Trebuchet MS"/>
                <a:ea typeface="Trebuchet MS"/>
                <a:cs typeface="Trebuchet MS"/>
                <a:sym typeface="Trebuchet MS"/>
              </a:rPr>
              <a:t>Thank You</a:t>
            </a:r>
            <a:endParaRPr b="0" i="0" sz="14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type="title">
  <p:cSld name="TITLE">
    <p:bg>
      <p:bgPr>
        <a:solidFill>
          <a:schemeClr val="dk2"/>
        </a:solidFill>
      </p:bgPr>
    </p:bg>
    <p:spTree>
      <p:nvGrpSpPr>
        <p:cNvPr id="120" name="Shape 120"/>
        <p:cNvGrpSpPr/>
        <p:nvPr/>
      </p:nvGrpSpPr>
      <p:grpSpPr>
        <a:xfrm>
          <a:off x="0" y="0"/>
          <a:ext cx="0" cy="0"/>
          <a:chOff x="0" y="0"/>
          <a:chExt cx="0" cy="0"/>
        </a:xfrm>
      </p:grpSpPr>
      <p:sp>
        <p:nvSpPr>
          <p:cNvPr id="121" name="Google Shape;121;p29"/>
          <p:cNvSpPr txBox="1"/>
          <p:nvPr>
            <p:ph type="ctrTitle"/>
          </p:nvPr>
        </p:nvSpPr>
        <p:spPr>
          <a:xfrm>
            <a:off x="762000" y="868411"/>
            <a:ext cx="10668000" cy="2387700"/>
          </a:xfrm>
          <a:prstGeom prst="rect">
            <a:avLst/>
          </a:prstGeom>
          <a:noFill/>
          <a:ln>
            <a:noFill/>
          </a:ln>
        </p:spPr>
        <p:txBody>
          <a:bodyPr anchorCtr="0" anchor="b" bIns="0" lIns="0" spcFirstLastPara="1" rIns="0" wrap="square" tIns="0">
            <a:noAutofit/>
          </a:bodyPr>
          <a:lstStyle>
            <a:lvl1pPr lvl="0" algn="ctr">
              <a:lnSpc>
                <a:spcPct val="100000"/>
              </a:lnSpc>
              <a:spcBef>
                <a:spcPts val="0"/>
              </a:spcBef>
              <a:spcAft>
                <a:spcPts val="0"/>
              </a:spcAft>
              <a:buSzPts val="1400"/>
              <a:buNone/>
              <a:defRPr sz="6000">
                <a:latin typeface="Trebuchet MS"/>
                <a:ea typeface="Trebuchet MS"/>
                <a:cs typeface="Trebuchet MS"/>
                <a:sym typeface="Trebuchet MS"/>
              </a:defRPr>
            </a:lvl1pPr>
            <a:lvl2pPr lvl="1" algn="ctr">
              <a:lnSpc>
                <a:spcPct val="100000"/>
              </a:lnSpc>
              <a:spcBef>
                <a:spcPts val="0"/>
              </a:spcBef>
              <a:spcAft>
                <a:spcPts val="0"/>
              </a:spcAft>
              <a:buSzPts val="1400"/>
              <a:buNone/>
              <a:defRPr/>
            </a:lvl2pPr>
            <a:lvl3pPr lvl="2" algn="ctr">
              <a:lnSpc>
                <a:spcPct val="100000"/>
              </a:lnSpc>
              <a:spcBef>
                <a:spcPts val="0"/>
              </a:spcBef>
              <a:spcAft>
                <a:spcPts val="0"/>
              </a:spcAft>
              <a:buSzPts val="1400"/>
              <a:buNone/>
              <a:defRPr/>
            </a:lvl3pPr>
            <a:lvl4pPr lvl="3" algn="ctr">
              <a:lnSpc>
                <a:spcPct val="100000"/>
              </a:lnSpc>
              <a:spcBef>
                <a:spcPts val="0"/>
              </a:spcBef>
              <a:spcAft>
                <a:spcPts val="0"/>
              </a:spcAft>
              <a:buSzPts val="1400"/>
              <a:buNone/>
              <a:defRPr/>
            </a:lvl4pPr>
            <a:lvl5pPr lvl="4" algn="ctr">
              <a:lnSpc>
                <a:spcPct val="100000"/>
              </a:lnSpc>
              <a:spcBef>
                <a:spcPts val="0"/>
              </a:spcBef>
              <a:spcAft>
                <a:spcPts val="0"/>
              </a:spcAft>
              <a:buSzPts val="1400"/>
              <a:buNone/>
              <a:defRPr/>
            </a:lvl5pPr>
            <a:lvl6pPr lvl="5" algn="ctr">
              <a:lnSpc>
                <a:spcPct val="100000"/>
              </a:lnSpc>
              <a:spcBef>
                <a:spcPts val="0"/>
              </a:spcBef>
              <a:spcAft>
                <a:spcPts val="0"/>
              </a:spcAft>
              <a:buSzPts val="1400"/>
              <a:buNone/>
              <a:defRPr/>
            </a:lvl6pPr>
            <a:lvl7pPr lvl="6" algn="ctr">
              <a:lnSpc>
                <a:spcPct val="100000"/>
              </a:lnSpc>
              <a:spcBef>
                <a:spcPts val="0"/>
              </a:spcBef>
              <a:spcAft>
                <a:spcPts val="0"/>
              </a:spcAft>
              <a:buSzPts val="1400"/>
              <a:buNone/>
              <a:defRPr/>
            </a:lvl7pPr>
            <a:lvl8pPr lvl="7" algn="ctr">
              <a:lnSpc>
                <a:spcPct val="100000"/>
              </a:lnSpc>
              <a:spcBef>
                <a:spcPts val="0"/>
              </a:spcBef>
              <a:spcAft>
                <a:spcPts val="0"/>
              </a:spcAft>
              <a:buSzPts val="1400"/>
              <a:buNone/>
              <a:defRPr/>
            </a:lvl8pPr>
            <a:lvl9pPr lvl="8" algn="ctr">
              <a:lnSpc>
                <a:spcPct val="100000"/>
              </a:lnSpc>
              <a:spcBef>
                <a:spcPts val="0"/>
              </a:spcBef>
              <a:spcAft>
                <a:spcPts val="0"/>
              </a:spcAft>
              <a:buSzPts val="1400"/>
              <a:buNone/>
              <a:defRPr/>
            </a:lvl9pPr>
          </a:lstStyle>
          <a:p/>
        </p:txBody>
      </p:sp>
      <p:sp>
        <p:nvSpPr>
          <p:cNvPr id="122" name="Google Shape;122;p29"/>
          <p:cNvSpPr txBox="1"/>
          <p:nvPr>
            <p:ph idx="1" type="subTitle"/>
          </p:nvPr>
        </p:nvSpPr>
        <p:spPr>
          <a:xfrm>
            <a:off x="1524000" y="3602013"/>
            <a:ext cx="9144000" cy="1655400"/>
          </a:xfrm>
          <a:prstGeom prst="rect">
            <a:avLst/>
          </a:prstGeom>
          <a:noFill/>
          <a:ln>
            <a:noFill/>
          </a:ln>
        </p:spPr>
        <p:txBody>
          <a:bodyPr anchorCtr="0" anchor="t" bIns="45700" lIns="91425" spcFirstLastPara="1" rIns="91425" wrap="square" tIns="45700">
            <a:noAutofit/>
          </a:bodyPr>
          <a:lstStyle>
            <a:lvl1pPr lvl="0" marR="0" algn="ctr">
              <a:lnSpc>
                <a:spcPct val="100000"/>
              </a:lnSpc>
              <a:spcBef>
                <a:spcPts val="3937"/>
              </a:spcBef>
              <a:spcAft>
                <a:spcPts val="0"/>
              </a:spcAft>
              <a:buClr>
                <a:schemeClr val="lt1"/>
              </a:buClr>
              <a:buSzPts val="3200"/>
              <a:buFont typeface="Trebuchet MS"/>
              <a:buNone/>
              <a:defRPr b="0" i="0" sz="3200" u="none" cap="none" strike="noStrike">
                <a:solidFill>
                  <a:schemeClr val="lt1"/>
                </a:solidFill>
                <a:latin typeface="Trebuchet MS"/>
                <a:ea typeface="Trebuchet MS"/>
                <a:cs typeface="Trebuchet MS"/>
                <a:sym typeface="Trebuchet MS"/>
              </a:defRPr>
            </a:lvl1pPr>
            <a:lvl2pPr lvl="1" marR="0" algn="ctr">
              <a:lnSpc>
                <a:spcPct val="100000"/>
              </a:lnSpc>
              <a:spcBef>
                <a:spcPts val="3937"/>
              </a:spcBef>
              <a:spcAft>
                <a:spcPts val="0"/>
              </a:spcAft>
              <a:buClr>
                <a:srgbClr val="5C6670"/>
              </a:buClr>
              <a:buSzPts val="1875"/>
              <a:buFont typeface="Trebuchet MS"/>
              <a:buNone/>
              <a:defRPr b="0" i="0" sz="1875" u="none" cap="none" strike="noStrike">
                <a:solidFill>
                  <a:srgbClr val="5C6670"/>
                </a:solidFill>
                <a:latin typeface="Trebuchet MS"/>
                <a:ea typeface="Trebuchet MS"/>
                <a:cs typeface="Trebuchet MS"/>
                <a:sym typeface="Trebuchet MS"/>
              </a:defRPr>
            </a:lvl2pPr>
            <a:lvl3pPr lvl="2" marR="0" algn="ctr">
              <a:lnSpc>
                <a:spcPct val="100000"/>
              </a:lnSpc>
              <a:spcBef>
                <a:spcPts val="3937"/>
              </a:spcBef>
              <a:spcAft>
                <a:spcPts val="0"/>
              </a:spcAft>
              <a:buClr>
                <a:srgbClr val="5C6670"/>
              </a:buClr>
              <a:buSzPts val="1687"/>
              <a:buFont typeface="Trebuchet MS"/>
              <a:buNone/>
              <a:defRPr b="0" i="0" sz="1687" u="none" cap="none" strike="noStrike">
                <a:solidFill>
                  <a:srgbClr val="5C6670"/>
                </a:solidFill>
                <a:latin typeface="Trebuchet MS"/>
                <a:ea typeface="Trebuchet MS"/>
                <a:cs typeface="Trebuchet MS"/>
                <a:sym typeface="Trebuchet MS"/>
              </a:defRPr>
            </a:lvl3pPr>
            <a:lvl4pPr lvl="3" marR="0" algn="ctr">
              <a:lnSpc>
                <a:spcPct val="100000"/>
              </a:lnSpc>
              <a:spcBef>
                <a:spcPts val="3937"/>
              </a:spcBef>
              <a:spcAft>
                <a:spcPts val="0"/>
              </a:spcAft>
              <a:buClr>
                <a:srgbClr val="5C6670"/>
              </a:buClr>
              <a:buSzPts val="1500"/>
              <a:buFont typeface="Trebuchet MS"/>
              <a:buNone/>
              <a:defRPr b="0" i="0" sz="1500" u="none" cap="none" strike="noStrike">
                <a:solidFill>
                  <a:srgbClr val="5C6670"/>
                </a:solidFill>
                <a:latin typeface="Trebuchet MS"/>
                <a:ea typeface="Trebuchet MS"/>
                <a:cs typeface="Trebuchet MS"/>
                <a:sym typeface="Trebuchet MS"/>
              </a:defRPr>
            </a:lvl4pPr>
            <a:lvl5pPr lvl="4" marR="0" algn="ctr">
              <a:lnSpc>
                <a:spcPct val="100000"/>
              </a:lnSpc>
              <a:spcBef>
                <a:spcPts val="3937"/>
              </a:spcBef>
              <a:spcAft>
                <a:spcPts val="0"/>
              </a:spcAft>
              <a:buClr>
                <a:srgbClr val="5C6670"/>
              </a:buClr>
              <a:buSzPts val="1500"/>
              <a:buFont typeface="Trebuchet MS"/>
              <a:buNone/>
              <a:defRPr b="0" i="0" sz="1500" u="none" cap="none" strike="noStrike">
                <a:solidFill>
                  <a:srgbClr val="5C6670"/>
                </a:solidFill>
                <a:latin typeface="Trebuchet MS"/>
                <a:ea typeface="Trebuchet MS"/>
                <a:cs typeface="Trebuchet MS"/>
                <a:sym typeface="Trebuchet MS"/>
              </a:defRPr>
            </a:lvl5pPr>
            <a:lvl6pPr lvl="5" marR="0" algn="ctr">
              <a:lnSpc>
                <a:spcPct val="100000"/>
              </a:lnSpc>
              <a:spcBef>
                <a:spcPts val="3937"/>
              </a:spcBef>
              <a:spcAft>
                <a:spcPts val="0"/>
              </a:spcAft>
              <a:buClr>
                <a:srgbClr val="5C6670"/>
              </a:buClr>
              <a:buSzPts val="1500"/>
              <a:buFont typeface="Trebuchet MS"/>
              <a:buNone/>
              <a:defRPr b="0" i="0" sz="1500" u="none" cap="none" strike="noStrike">
                <a:solidFill>
                  <a:srgbClr val="5C6670"/>
                </a:solidFill>
                <a:latin typeface="Trebuchet MS"/>
                <a:ea typeface="Trebuchet MS"/>
                <a:cs typeface="Trebuchet MS"/>
                <a:sym typeface="Trebuchet MS"/>
              </a:defRPr>
            </a:lvl6pPr>
            <a:lvl7pPr lvl="6" marR="0" algn="ctr">
              <a:lnSpc>
                <a:spcPct val="100000"/>
              </a:lnSpc>
              <a:spcBef>
                <a:spcPts val="3937"/>
              </a:spcBef>
              <a:spcAft>
                <a:spcPts val="0"/>
              </a:spcAft>
              <a:buClr>
                <a:srgbClr val="5C6670"/>
              </a:buClr>
              <a:buSzPts val="1500"/>
              <a:buFont typeface="Trebuchet MS"/>
              <a:buNone/>
              <a:defRPr b="0" i="0" sz="1500" u="none" cap="none" strike="noStrike">
                <a:solidFill>
                  <a:srgbClr val="5C6670"/>
                </a:solidFill>
                <a:latin typeface="Trebuchet MS"/>
                <a:ea typeface="Trebuchet MS"/>
                <a:cs typeface="Trebuchet MS"/>
                <a:sym typeface="Trebuchet MS"/>
              </a:defRPr>
            </a:lvl7pPr>
            <a:lvl8pPr lvl="7" marR="0" algn="ctr">
              <a:lnSpc>
                <a:spcPct val="100000"/>
              </a:lnSpc>
              <a:spcBef>
                <a:spcPts val="3937"/>
              </a:spcBef>
              <a:spcAft>
                <a:spcPts val="0"/>
              </a:spcAft>
              <a:buClr>
                <a:srgbClr val="5C6670"/>
              </a:buClr>
              <a:buSzPts val="1500"/>
              <a:buFont typeface="Trebuchet MS"/>
              <a:buNone/>
              <a:defRPr b="0" i="0" sz="1500" u="none" cap="none" strike="noStrike">
                <a:solidFill>
                  <a:srgbClr val="5C6670"/>
                </a:solidFill>
                <a:latin typeface="Trebuchet MS"/>
                <a:ea typeface="Trebuchet MS"/>
                <a:cs typeface="Trebuchet MS"/>
                <a:sym typeface="Trebuchet MS"/>
              </a:defRPr>
            </a:lvl8pPr>
            <a:lvl9pPr lvl="8" marR="0" algn="ctr">
              <a:lnSpc>
                <a:spcPct val="100000"/>
              </a:lnSpc>
              <a:spcBef>
                <a:spcPts val="3937"/>
              </a:spcBef>
              <a:spcAft>
                <a:spcPts val="0"/>
              </a:spcAft>
              <a:buClr>
                <a:srgbClr val="5C6670"/>
              </a:buClr>
              <a:buSzPts val="1500"/>
              <a:buFont typeface="Trebuchet MS"/>
              <a:buNone/>
              <a:defRPr b="0" i="0" sz="1500" u="none" cap="none" strike="noStrike">
                <a:solidFill>
                  <a:srgbClr val="5C6670"/>
                </a:solidFill>
                <a:latin typeface="Trebuchet MS"/>
                <a:ea typeface="Trebuchet MS"/>
                <a:cs typeface="Trebuchet MS"/>
                <a:sym typeface="Trebuchet MS"/>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Title Slide">
    <p:spTree>
      <p:nvGrpSpPr>
        <p:cNvPr id="18" name="Shape 18"/>
        <p:cNvGrpSpPr/>
        <p:nvPr/>
      </p:nvGrpSpPr>
      <p:grpSpPr>
        <a:xfrm>
          <a:off x="0" y="0"/>
          <a:ext cx="0" cy="0"/>
          <a:chOff x="0" y="0"/>
          <a:chExt cx="0" cy="0"/>
        </a:xfrm>
      </p:grpSpPr>
      <p:sp>
        <p:nvSpPr>
          <p:cNvPr id="19" name="Google Shape;19;p4"/>
          <p:cNvSpPr txBox="1"/>
          <p:nvPr>
            <p:ph type="ctrTitle"/>
          </p:nvPr>
        </p:nvSpPr>
        <p:spPr>
          <a:xfrm>
            <a:off x="1040524" y="1505158"/>
            <a:ext cx="10110952" cy="990216"/>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6000"/>
              <a:buFont typeface="Trebuchet MS"/>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0" name="Google Shape;20;p4"/>
          <p:cNvSpPr txBox="1"/>
          <p:nvPr>
            <p:ph idx="1" type="subTitle"/>
          </p:nvPr>
        </p:nvSpPr>
        <p:spPr>
          <a:xfrm>
            <a:off x="1524000" y="2583430"/>
            <a:ext cx="9144000" cy="738734"/>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1000"/>
              </a:spcBef>
              <a:spcAft>
                <a:spcPts val="0"/>
              </a:spcAft>
              <a:buClr>
                <a:schemeClr val="dk1"/>
              </a:buClr>
              <a:buSzPts val="4950"/>
              <a:buFont typeface="Arial"/>
              <a:buNone/>
              <a:defRPr b="1" i="0" sz="4950" u="none" cap="none" strike="noStrike">
                <a:solidFill>
                  <a:schemeClr val="dk1"/>
                </a:solidFill>
                <a:latin typeface="Trebuchet MS"/>
                <a:ea typeface="Trebuchet MS"/>
                <a:cs typeface="Trebuchet MS"/>
                <a:sym typeface="Trebuchet MS"/>
              </a:defRPr>
            </a:lvl1pPr>
            <a:lvl2pPr lvl="1"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2pPr>
            <a:lvl3pPr lvl="2" marR="0" rtl="0" algn="ctr">
              <a:lnSpc>
                <a:spcPct val="90000"/>
              </a:lnSpc>
              <a:spcBef>
                <a:spcPts val="500"/>
              </a:spcBef>
              <a:spcAft>
                <a:spcPts val="0"/>
              </a:spcAft>
              <a:buClr>
                <a:schemeClr val="dk1"/>
              </a:buClr>
              <a:buSzPts val="1800"/>
              <a:buFont typeface="Arial"/>
              <a:buNone/>
              <a:defRPr b="0" i="0" sz="1800" u="none" cap="none" strike="noStrike">
                <a:solidFill>
                  <a:schemeClr val="dk1"/>
                </a:solidFill>
                <a:latin typeface="Calibri"/>
                <a:ea typeface="Calibri"/>
                <a:cs typeface="Calibri"/>
                <a:sym typeface="Calibri"/>
              </a:defRPr>
            </a:lvl3pPr>
            <a:lvl4pPr lvl="3"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4pPr>
            <a:lvl5pPr lvl="4"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5pPr>
            <a:lvl6pPr lvl="5"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6pPr>
            <a:lvl7pPr lvl="6"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7pPr>
            <a:lvl8pPr lvl="7"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8pPr>
            <a:lvl9pPr lvl="8" marR="0" rtl="0" algn="ctr">
              <a:lnSpc>
                <a:spcPct val="90000"/>
              </a:lnSpc>
              <a:spcBef>
                <a:spcPts val="500"/>
              </a:spcBef>
              <a:spcAft>
                <a:spcPts val="0"/>
              </a:spcAft>
              <a:buClr>
                <a:schemeClr val="dk1"/>
              </a:buClr>
              <a:buSzPts val="1600"/>
              <a:buFont typeface="Arial"/>
              <a:buNone/>
              <a:defRPr b="0" i="0" sz="1600" u="none" cap="none" strike="noStrike">
                <a:solidFill>
                  <a:schemeClr val="dk1"/>
                </a:solidFill>
                <a:latin typeface="Calibri"/>
                <a:ea typeface="Calibri"/>
                <a:cs typeface="Calibri"/>
                <a:sym typeface="Calibri"/>
              </a:defRPr>
            </a:lvl9pPr>
          </a:lstStyle>
          <a:p/>
        </p:txBody>
      </p:sp>
      <p:sp>
        <p:nvSpPr>
          <p:cNvPr id="21" name="Google Shape;21;p4"/>
          <p:cNvSpPr txBox="1"/>
          <p:nvPr>
            <p:ph idx="10" type="dt"/>
          </p:nvPr>
        </p:nvSpPr>
        <p:spPr>
          <a:xfrm>
            <a:off x="4724400" y="4917556"/>
            <a:ext cx="27432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solidFill>
                  <a:schemeClr val="dk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3" name="Google Shape;23;p4"/>
          <p:cNvSpPr txBox="1"/>
          <p:nvPr>
            <p:ph idx="2" type="body"/>
          </p:nvPr>
        </p:nvSpPr>
        <p:spPr>
          <a:xfrm>
            <a:off x="1913861" y="3680028"/>
            <a:ext cx="8364279" cy="914400"/>
          </a:xfrm>
          <a:prstGeom prst="rect">
            <a:avLst/>
          </a:prstGeom>
          <a:noFill/>
          <a:ln>
            <a:noFill/>
          </a:ln>
        </p:spPr>
        <p:txBody>
          <a:bodyPr anchorCtr="0" anchor="ctr" bIns="45700" lIns="91425" spcFirstLastPara="1" rIns="91425" wrap="square" tIns="45700">
            <a:noAutofit/>
          </a:bodyPr>
          <a:lstStyle>
            <a:lvl1pPr indent="-228600" lvl="0" marL="457200" marR="0" rtl="0" algn="ctr">
              <a:lnSpc>
                <a:spcPct val="90000"/>
              </a:lnSpc>
              <a:spcBef>
                <a:spcPts val="1000"/>
              </a:spcBef>
              <a:spcAft>
                <a:spcPts val="0"/>
              </a:spcAft>
              <a:buClr>
                <a:schemeClr val="dk1"/>
              </a:buClr>
              <a:buSzPts val="3300"/>
              <a:buFont typeface="Arial"/>
              <a:buNone/>
              <a:defRPr b="0" i="0" sz="3300" u="none" cap="none" strike="noStrike">
                <a:solidFill>
                  <a:schemeClr val="dk1"/>
                </a:solidFill>
                <a:latin typeface="Trebuchet MS"/>
                <a:ea typeface="Trebuchet MS"/>
                <a:cs typeface="Trebuchet MS"/>
                <a:sym typeface="Trebuchet MS"/>
              </a:defRPr>
            </a:lvl1pPr>
            <a:lvl2pPr indent="-228600" lvl="1" marL="9144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2pPr>
            <a:lvl3pPr indent="-228600" lvl="2" marL="13716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3pPr>
            <a:lvl4pPr indent="-228600" lvl="3" marL="18288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4pPr>
            <a:lvl5pPr indent="-228600" lvl="4" marL="2286000" marR="0" rtl="0" algn="ctr">
              <a:lnSpc>
                <a:spcPct val="90000"/>
              </a:lnSpc>
              <a:spcBef>
                <a:spcPts val="500"/>
              </a:spcBef>
              <a:spcAft>
                <a:spcPts val="0"/>
              </a:spcAft>
              <a:buClr>
                <a:schemeClr val="dk1"/>
              </a:buClr>
              <a:buSzPts val="2000"/>
              <a:buFont typeface="Arial"/>
              <a:buNone/>
              <a:defRPr b="0" i="0" sz="2000" u="none" cap="none" strike="noStrike">
                <a:solidFill>
                  <a:schemeClr val="dk1"/>
                </a:solidFill>
                <a:latin typeface="Trebuchet MS"/>
                <a:ea typeface="Trebuchet MS"/>
                <a:cs typeface="Trebuchet MS"/>
                <a:sym typeface="Trebuchet MS"/>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Text">
  <p:cSld name="Mission Text">
    <p:spTree>
      <p:nvGrpSpPr>
        <p:cNvPr id="24" name="Shape 24"/>
        <p:cNvGrpSpPr/>
        <p:nvPr/>
      </p:nvGrpSpPr>
      <p:grpSpPr>
        <a:xfrm>
          <a:off x="0" y="0"/>
          <a:ext cx="0" cy="0"/>
          <a:chOff x="0" y="0"/>
          <a:chExt cx="0" cy="0"/>
        </a:xfrm>
      </p:grpSpPr>
      <p:sp>
        <p:nvSpPr>
          <p:cNvPr id="25" name="Google Shape;25;p5"/>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26" name="Google Shape;26;p5"/>
          <p:cNvSpPr/>
          <p:nvPr/>
        </p:nvSpPr>
        <p:spPr>
          <a:xfrm>
            <a:off x="838199" y="1873473"/>
            <a:ext cx="10433703" cy="2308324"/>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a:p>
        </p:txBody>
      </p:sp>
      <p:sp>
        <p:nvSpPr>
          <p:cNvPr id="27" name="Google Shape;27;p5"/>
          <p:cNvSpPr/>
          <p:nvPr/>
        </p:nvSpPr>
        <p:spPr>
          <a:xfrm>
            <a:off x="878391" y="417891"/>
            <a:ext cx="10433703"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chemeClr val="dk2"/>
                </a:solidFill>
                <a:latin typeface="Trebuchet MS"/>
                <a:ea typeface="Trebuchet MS"/>
                <a:cs typeface="Trebuchet MS"/>
                <a:sym typeface="Trebuchet MS"/>
              </a:rPr>
              <a:t>Our Mission</a:t>
            </a:r>
            <a:endParaRPr sz="1800">
              <a:solidFill>
                <a:schemeClr val="dk2"/>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ission Photo">
  <p:cSld name="Mission Photo">
    <p:spTree>
      <p:nvGrpSpPr>
        <p:cNvPr id="28" name="Shape 28"/>
        <p:cNvGrpSpPr/>
        <p:nvPr/>
      </p:nvGrpSpPr>
      <p:grpSpPr>
        <a:xfrm>
          <a:off x="0" y="0"/>
          <a:ext cx="0" cy="0"/>
          <a:chOff x="0" y="0"/>
          <a:chExt cx="0" cy="0"/>
        </a:xfrm>
      </p:grpSpPr>
      <p:sp>
        <p:nvSpPr>
          <p:cNvPr id="29" name="Google Shape;29;p6"/>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0" name="Google Shape;30;p6"/>
          <p:cNvSpPr txBox="1"/>
          <p:nvPr/>
        </p:nvSpPr>
        <p:spPr>
          <a:xfrm>
            <a:off x="13628419" y="8737353"/>
            <a:ext cx="2172022" cy="394090"/>
          </a:xfrm>
          <a:prstGeom prst="rect">
            <a:avLst/>
          </a:prstGeom>
          <a:noFill/>
          <a:ln>
            <a:noFill/>
          </a:ln>
        </p:spPr>
        <p:txBody>
          <a:bodyPr anchorCtr="0" anchor="t" bIns="45700" lIns="91425" spcFirstLastPara="1" rIns="91425" wrap="square" tIns="45700">
            <a:noAutofit/>
          </a:bodyPr>
          <a:lstStyle/>
          <a:p>
            <a:pPr indent="0" lvl="0" marL="0" marR="0" rtl="0" algn="r">
              <a:spcBef>
                <a:spcPts val="0"/>
              </a:spcBef>
              <a:spcAft>
                <a:spcPts val="0"/>
              </a:spcAft>
              <a:buNone/>
            </a:pPr>
            <a:fld id="{00000000-1234-1234-1234-123412341234}" type="slidenum">
              <a:rPr b="1" lang="en-US" sz="1801">
                <a:solidFill>
                  <a:srgbClr val="000000"/>
                </a:solidFill>
                <a:latin typeface="Trebuchet MS"/>
                <a:ea typeface="Trebuchet MS"/>
                <a:cs typeface="Trebuchet MS"/>
                <a:sym typeface="Trebuchet MS"/>
              </a:rPr>
              <a:t>‹#›</a:t>
            </a:fld>
            <a:endParaRPr b="1" sz="1801">
              <a:solidFill>
                <a:srgbClr val="000000"/>
              </a:solidFill>
              <a:latin typeface="Trebuchet MS"/>
              <a:ea typeface="Trebuchet MS"/>
              <a:cs typeface="Trebuchet MS"/>
              <a:sym typeface="Trebuchet MS"/>
            </a:endParaRPr>
          </a:p>
        </p:txBody>
      </p:sp>
      <p:pic>
        <p:nvPicPr>
          <p:cNvPr descr="Father points out something on laptop to family, seated on couch, as wife, son and daughter look on." id="31" name="Google Shape;31;p6"/>
          <p:cNvPicPr preferRelativeResize="0"/>
          <p:nvPr/>
        </p:nvPicPr>
        <p:blipFill rotWithShape="1">
          <a:blip r:embed="rId2">
            <a:alphaModFix/>
          </a:blip>
          <a:srcRect b="4825" l="1682" r="0" t="12786"/>
          <a:stretch/>
        </p:blipFill>
        <p:spPr>
          <a:xfrm>
            <a:off x="0" y="-1"/>
            <a:ext cx="12192000" cy="6260123"/>
          </a:xfrm>
          <a:prstGeom prst="rect">
            <a:avLst/>
          </a:prstGeom>
          <a:noFill/>
          <a:ln>
            <a:noFill/>
          </a:ln>
        </p:spPr>
      </p:pic>
      <p:sp>
        <p:nvSpPr>
          <p:cNvPr id="32" name="Google Shape;32;p6"/>
          <p:cNvSpPr/>
          <p:nvPr/>
        </p:nvSpPr>
        <p:spPr>
          <a:xfrm>
            <a:off x="0" y="3445746"/>
            <a:ext cx="12216412" cy="2558649"/>
          </a:xfrm>
          <a:prstGeom prst="rect">
            <a:avLst/>
          </a:prstGeom>
          <a:solidFill>
            <a:srgbClr val="001970">
              <a:alpha val="80000"/>
            </a:srgbClr>
          </a:solidFill>
          <a:ln>
            <a:noFill/>
          </a:ln>
        </p:spPr>
        <p:txBody>
          <a:bodyPr anchorCtr="0" anchor="ctr" bIns="182875" lIns="130025" spcFirstLastPara="1" rIns="130025" wrap="square" tIns="65000">
            <a:noAutofit/>
          </a:bodyPr>
          <a:lstStyle/>
          <a:p>
            <a:pPr indent="0" lvl="0" marL="161925" marR="0" rtl="0" algn="l">
              <a:lnSpc>
                <a:spcPct val="100000"/>
              </a:lnSpc>
              <a:spcBef>
                <a:spcPts val="0"/>
              </a:spcBef>
              <a:spcAft>
                <a:spcPts val="0"/>
              </a:spcAft>
              <a:buClr>
                <a:srgbClr val="FFFFFF"/>
              </a:buClr>
              <a:buSzPts val="5400"/>
              <a:buFont typeface="Trebuchet MS"/>
              <a:buNone/>
            </a:pPr>
            <a:r>
              <a:rPr b="1" i="0" lang="en-US" sz="5400" u="none" cap="none" strike="noStrike">
                <a:solidFill>
                  <a:srgbClr val="FFFFFF"/>
                </a:solidFill>
                <a:latin typeface="Trebuchet MS"/>
                <a:ea typeface="Trebuchet MS"/>
                <a:cs typeface="Trebuchet MS"/>
                <a:sym typeface="Trebuchet MS"/>
              </a:rPr>
              <a:t>Our Mission: </a:t>
            </a:r>
            <a:endParaRPr b="0" i="0" sz="5400" u="none" cap="none" strike="noStrike">
              <a:solidFill>
                <a:srgbClr val="5C6670"/>
              </a:solidFill>
              <a:latin typeface="Trebuchet MS"/>
              <a:ea typeface="Trebuchet MS"/>
              <a:cs typeface="Trebuchet MS"/>
              <a:sym typeface="Trebuchet MS"/>
            </a:endParaRPr>
          </a:p>
          <a:p>
            <a:pPr indent="0" lvl="0" marL="161925" marR="0" rtl="0" algn="l">
              <a:lnSpc>
                <a:spcPct val="100000"/>
              </a:lnSpc>
              <a:spcBef>
                <a:spcPts val="0"/>
              </a:spcBef>
              <a:spcAft>
                <a:spcPts val="0"/>
              </a:spcAft>
              <a:buClr>
                <a:srgbClr val="FFFFFF"/>
              </a:buClr>
              <a:buSzPts val="3200"/>
              <a:buFont typeface="Trebuchet MS"/>
              <a:buNone/>
            </a:pPr>
            <a:r>
              <a:rPr b="0" i="0" lang="en-US" sz="3200" u="none" cap="none" strike="noStrike">
                <a:solidFill>
                  <a:srgbClr val="FFFFFF"/>
                </a:solidFill>
                <a:latin typeface="Trebuchet MS"/>
                <a:ea typeface="Trebuchet MS"/>
                <a:cs typeface="Trebuchet MS"/>
                <a:sym typeface="Trebuchet MS"/>
              </a:rPr>
              <a:t>Improving health care equity, access and outcomes for the people we serve while saving Coloradans money on health care and driving value for Colorado.</a:t>
            </a:r>
            <a:endParaRPr b="0" i="0" sz="3200" u="none" cap="none" strike="noStrike">
              <a:solidFill>
                <a:srgbClr val="FFFFFF"/>
              </a:solidFill>
              <a:latin typeface="Trebuchet MS"/>
              <a:ea typeface="Trebuchet MS"/>
              <a:cs typeface="Trebuchet MS"/>
              <a:sym typeface="Trebuchet MS"/>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What We Do">
  <p:cSld name="What We Do">
    <p:spTree>
      <p:nvGrpSpPr>
        <p:cNvPr id="33" name="Shape 33"/>
        <p:cNvGrpSpPr/>
        <p:nvPr/>
      </p:nvGrpSpPr>
      <p:grpSpPr>
        <a:xfrm>
          <a:off x="0" y="0"/>
          <a:ext cx="0" cy="0"/>
          <a:chOff x="0" y="0"/>
          <a:chExt cx="0" cy="0"/>
        </a:xfrm>
      </p:grpSpPr>
      <p:sp>
        <p:nvSpPr>
          <p:cNvPr id="34" name="Google Shape;34;p7"/>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
        <p:nvSpPr>
          <p:cNvPr id="35" name="Google Shape;35;p7"/>
          <p:cNvSpPr/>
          <p:nvPr/>
        </p:nvSpPr>
        <p:spPr>
          <a:xfrm>
            <a:off x="838199" y="1873473"/>
            <a:ext cx="10433703" cy="2862322"/>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chemeClr val="dk1"/>
              </a:buClr>
              <a:buSzPts val="3600"/>
              <a:buFont typeface="Trebuchet MS"/>
              <a:buNone/>
            </a:pPr>
            <a:r>
              <a:rPr lang="en-US" sz="3600">
                <a:solidFill>
                  <a:schemeClr val="dk1"/>
                </a:solidFill>
                <a:latin typeface="Trebuchet MS"/>
                <a:ea typeface="Trebuchet MS"/>
                <a:cs typeface="Trebuchet MS"/>
                <a:sym typeface="Trebuchet MS"/>
              </a:rPr>
              <a:t>The Department of Health Care Policy &amp; Financing administers Health First Colorado (Colorado’s Medicaid program), Child Health Plan </a:t>
            </a:r>
            <a:r>
              <a:rPr i="1" lang="en-US" sz="3600">
                <a:solidFill>
                  <a:schemeClr val="dk1"/>
                </a:solidFill>
                <a:latin typeface="Trebuchet MS"/>
                <a:ea typeface="Trebuchet MS"/>
                <a:cs typeface="Trebuchet MS"/>
                <a:sym typeface="Trebuchet MS"/>
              </a:rPr>
              <a:t>Plus </a:t>
            </a:r>
            <a:r>
              <a:rPr lang="en-US" sz="3600">
                <a:solidFill>
                  <a:schemeClr val="dk1"/>
                </a:solidFill>
                <a:latin typeface="Trebuchet MS"/>
                <a:ea typeface="Trebuchet MS"/>
                <a:cs typeface="Trebuchet MS"/>
                <a:sym typeface="Trebuchet MS"/>
              </a:rPr>
              <a:t>(CHP+) and other health care programs for Coloradans who qualify. </a:t>
            </a:r>
            <a:endParaRPr b="1" sz="3600">
              <a:solidFill>
                <a:schemeClr val="dk1"/>
              </a:solidFill>
              <a:latin typeface="Trebuchet MS"/>
              <a:ea typeface="Trebuchet MS"/>
              <a:cs typeface="Trebuchet MS"/>
              <a:sym typeface="Trebuchet MS"/>
            </a:endParaRPr>
          </a:p>
        </p:txBody>
      </p:sp>
      <p:sp>
        <p:nvSpPr>
          <p:cNvPr id="36" name="Google Shape;36;p7"/>
          <p:cNvSpPr/>
          <p:nvPr/>
        </p:nvSpPr>
        <p:spPr>
          <a:xfrm>
            <a:off x="838200" y="382212"/>
            <a:ext cx="10433702" cy="1015663"/>
          </a:xfrm>
          <a:prstGeom prst="rect">
            <a:avLst/>
          </a:prstGeom>
          <a:noFill/>
          <a:ln>
            <a:noFill/>
          </a:ln>
        </p:spPr>
        <p:txBody>
          <a:bodyPr anchorCtr="0" anchor="t" bIns="45700" lIns="91425" spcFirstLastPara="1" rIns="91425" wrap="square" tIns="45700">
            <a:noAutofit/>
          </a:bodyPr>
          <a:lstStyle/>
          <a:p>
            <a:pPr indent="0" lvl="0" marL="0" marR="0" rtl="0" algn="ctr">
              <a:spcBef>
                <a:spcPts val="0"/>
              </a:spcBef>
              <a:spcAft>
                <a:spcPts val="0"/>
              </a:spcAft>
              <a:buNone/>
            </a:pPr>
            <a:r>
              <a:rPr b="1" i="0" lang="en-US" sz="6000" u="none" cap="none" strike="noStrike">
                <a:solidFill>
                  <a:srgbClr val="232C68"/>
                </a:solidFill>
                <a:latin typeface="Trebuchet MS"/>
                <a:ea typeface="Trebuchet MS"/>
                <a:cs typeface="Trebuchet MS"/>
                <a:sym typeface="Trebuchet MS"/>
              </a:rPr>
              <a:t>What We Do</a:t>
            </a:r>
            <a:endParaRPr sz="1800">
              <a:solidFill>
                <a:schemeClr val="dk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p:cSld name="Comparison">
    <p:spTree>
      <p:nvGrpSpPr>
        <p:cNvPr id="37" name="Shape 37"/>
        <p:cNvGrpSpPr/>
        <p:nvPr/>
      </p:nvGrpSpPr>
      <p:grpSpPr>
        <a:xfrm>
          <a:off x="0" y="0"/>
          <a:ext cx="0" cy="0"/>
          <a:chOff x="0" y="0"/>
          <a:chExt cx="0" cy="0"/>
        </a:xfrm>
      </p:grpSpPr>
      <p:sp>
        <p:nvSpPr>
          <p:cNvPr id="38" name="Google Shape;38;p8"/>
          <p:cNvSpPr txBox="1"/>
          <p:nvPr>
            <p:ph type="title"/>
          </p:nvPr>
        </p:nvSpPr>
        <p:spPr>
          <a:xfrm>
            <a:off x="807546" y="1806137"/>
            <a:ext cx="4803226" cy="2970815"/>
          </a:xfrm>
          <a:prstGeom prst="rect">
            <a:avLst/>
          </a:prstGeom>
          <a:noFill/>
          <a:ln>
            <a:noFill/>
          </a:ln>
        </p:spPr>
        <p:txBody>
          <a:bodyPr anchorCtr="0" anchor="ctr" bIns="45700" lIns="91425" spcFirstLastPara="1" rIns="91425" wrap="square" tIns="45700">
            <a:noAutofit/>
          </a:bodyPr>
          <a:lstStyle>
            <a:lvl1pPr lvl="0" algn="l">
              <a:lnSpc>
                <a:spcPct val="90000"/>
              </a:lnSpc>
              <a:spcBef>
                <a:spcPts val="0"/>
              </a:spcBef>
              <a:spcAft>
                <a:spcPts val="0"/>
              </a:spcAft>
              <a:buClr>
                <a:schemeClr val="dk2"/>
              </a:buClr>
              <a:buSzPts val="7200"/>
              <a:buFont typeface="Trebuchet MS"/>
              <a:buNone/>
              <a:defRPr sz="7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9" name="Google Shape;39;p8"/>
          <p:cNvSpPr txBox="1"/>
          <p:nvPr>
            <p:ph idx="1" type="body"/>
          </p:nvPr>
        </p:nvSpPr>
        <p:spPr>
          <a:xfrm>
            <a:off x="6476562" y="1806136"/>
            <a:ext cx="4855778" cy="2970816"/>
          </a:xfrm>
          <a:prstGeom prst="rect">
            <a:avLst/>
          </a:prstGeom>
          <a:noFill/>
          <a:ln>
            <a:noFill/>
          </a:ln>
        </p:spPr>
        <p:txBody>
          <a:bodyPr anchorCtr="0" anchor="t" bIns="45700" lIns="91425" spcFirstLastPara="1" rIns="91425" wrap="square" tIns="45700">
            <a:noAutofit/>
          </a:bodyPr>
          <a:lstStyle>
            <a:lvl1pPr indent="-457200" lvl="0" marL="457200" marR="0" rtl="0" algn="l">
              <a:lnSpc>
                <a:spcPct val="90000"/>
              </a:lnSpc>
              <a:spcBef>
                <a:spcPts val="1000"/>
              </a:spcBef>
              <a:spcAft>
                <a:spcPts val="0"/>
              </a:spcAft>
              <a:buClr>
                <a:schemeClr val="dk1"/>
              </a:buClr>
              <a:buSzPts val="3600"/>
              <a:buFont typeface="Arial"/>
              <a:buChar char="•"/>
              <a:defRPr b="0" i="0" sz="3600" u="none" cap="none" strike="noStrike">
                <a:solidFill>
                  <a:schemeClr val="dk1"/>
                </a:solidFill>
                <a:latin typeface="Trebuchet MS"/>
                <a:ea typeface="Trebuchet MS"/>
                <a:cs typeface="Trebuchet MS"/>
                <a:sym typeface="Trebuchet MS"/>
              </a:defRPr>
            </a:lvl1pPr>
            <a:lvl2pPr indent="-370840" lvl="1" marL="914400" marR="0" rtl="0" algn="l">
              <a:lnSpc>
                <a:spcPct val="90000"/>
              </a:lnSpc>
              <a:spcBef>
                <a:spcPts val="500"/>
              </a:spcBef>
              <a:spcAft>
                <a:spcPts val="0"/>
              </a:spcAft>
              <a:buClr>
                <a:schemeClr val="dk1"/>
              </a:buClr>
              <a:buSzPts val="2240"/>
              <a:buFont typeface="Noto Sans Symbols"/>
              <a:buChar char="⮚"/>
              <a:defRPr b="0" i="0" sz="3200" u="none" cap="none" strike="noStrike">
                <a:solidFill>
                  <a:schemeClr val="dk1"/>
                </a:solidFill>
                <a:latin typeface="Trebuchet MS"/>
                <a:ea typeface="Trebuchet MS"/>
                <a:cs typeface="Trebuchet MS"/>
                <a:sym typeface="Trebuchet MS"/>
              </a:defRPr>
            </a:lvl2pPr>
            <a:lvl3pPr indent="-406400" lvl="2" marL="1371600" marR="0" rtl="0" algn="l">
              <a:lnSpc>
                <a:spcPct val="90000"/>
              </a:lnSpc>
              <a:spcBef>
                <a:spcPts val="500"/>
              </a:spcBef>
              <a:spcAft>
                <a:spcPts val="0"/>
              </a:spcAft>
              <a:buClr>
                <a:schemeClr val="dk1"/>
              </a:buClr>
              <a:buSzPts val="2800"/>
              <a:buFont typeface="Noto Sans Symbols"/>
              <a:buChar char="▪"/>
              <a:defRPr b="0" i="0" sz="2800" u="none" cap="none" strike="noStrike">
                <a:solidFill>
                  <a:schemeClr val="dk1"/>
                </a:solidFill>
                <a:latin typeface="Trebuchet MS"/>
                <a:ea typeface="Trebuchet MS"/>
                <a:cs typeface="Trebuchet MS"/>
                <a:sym typeface="Trebuchet MS"/>
              </a:defRPr>
            </a:lvl3pPr>
            <a:lvl4pPr indent="-381000" lvl="3" marL="18288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Trebuchet MS"/>
                <a:ea typeface="Trebuchet MS"/>
                <a:cs typeface="Trebuchet MS"/>
                <a:sym typeface="Trebuchet MS"/>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40" name="Google Shape;40;p8"/>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cxnSp>
        <p:nvCxnSpPr>
          <p:cNvPr id="41" name="Google Shape;41;p8"/>
          <p:cNvCxnSpPr/>
          <p:nvPr/>
        </p:nvCxnSpPr>
        <p:spPr>
          <a:xfrm>
            <a:off x="6096000" y="1327150"/>
            <a:ext cx="0" cy="4203700"/>
          </a:xfrm>
          <a:prstGeom prst="straightConnector1">
            <a:avLst/>
          </a:prstGeom>
          <a:noFill/>
          <a:ln cap="flat" cmpd="sng" w="38100">
            <a:solidFill>
              <a:schemeClr val="dk1"/>
            </a:solidFill>
            <a:prstDash val="solid"/>
            <a:miter lim="800000"/>
            <a:headEnd len="sm" w="sm" type="none"/>
            <a:tailEnd len="sm" w="sm" type="none"/>
          </a:ln>
        </p:spPr>
      </p:cxn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2" name="Shape 42"/>
        <p:cNvGrpSpPr/>
        <p:nvPr/>
      </p:nvGrpSpPr>
      <p:grpSpPr>
        <a:xfrm>
          <a:off x="0" y="0"/>
          <a:ext cx="0" cy="0"/>
          <a:chOff x="0" y="0"/>
          <a:chExt cx="0" cy="0"/>
        </a:xfrm>
      </p:grpSpPr>
      <p:sp>
        <p:nvSpPr>
          <p:cNvPr id="43" name="Google Shape;43;p9"/>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algn="ctr">
              <a:lnSpc>
                <a:spcPct val="90000"/>
              </a:lnSpc>
              <a:spcBef>
                <a:spcPts val="0"/>
              </a:spcBef>
              <a:spcAft>
                <a:spcPts val="0"/>
              </a:spcAft>
              <a:buClr>
                <a:schemeClr val="dk2"/>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4" name="Google Shape;44;p9"/>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estions Slide 1">
  <p:cSld name="Questions Slide 1">
    <p:spTree>
      <p:nvGrpSpPr>
        <p:cNvPr id="45" name="Shape 45"/>
        <p:cNvGrpSpPr/>
        <p:nvPr/>
      </p:nvGrpSpPr>
      <p:grpSpPr>
        <a:xfrm>
          <a:off x="0" y="0"/>
          <a:ext cx="0" cy="0"/>
          <a:chOff x="0" y="0"/>
          <a:chExt cx="0" cy="0"/>
        </a:xfrm>
      </p:grpSpPr>
      <p:sp>
        <p:nvSpPr>
          <p:cNvPr id="46" name="Google Shape;46;p10"/>
          <p:cNvSpPr txBox="1"/>
          <p:nvPr>
            <p:ph type="title"/>
          </p:nvPr>
        </p:nvSpPr>
        <p:spPr>
          <a:xfrm>
            <a:off x="6122788" y="2625328"/>
            <a:ext cx="5381431" cy="2313816"/>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2"/>
              </a:buClr>
              <a:buSzPts val="8086"/>
              <a:buFont typeface="Trebuchet MS"/>
              <a:buNone/>
              <a:defRPr sz="8086"/>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10"/>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pic>
        <p:nvPicPr>
          <p:cNvPr descr="Icon of two people with a word bubble between them containing a question mark." id="48" name="Google Shape;48;p10"/>
          <p:cNvPicPr preferRelativeResize="0"/>
          <p:nvPr/>
        </p:nvPicPr>
        <p:blipFill rotWithShape="1">
          <a:blip r:embed="rId2">
            <a:alphaModFix/>
          </a:blip>
          <a:srcRect b="0" l="0" r="0" t="0"/>
          <a:stretch/>
        </p:blipFill>
        <p:spPr>
          <a:xfrm>
            <a:off x="-952499" y="-298450"/>
            <a:ext cx="7429500" cy="7429500"/>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0.xml"/><Relationship Id="rId10" Type="http://schemas.openxmlformats.org/officeDocument/2006/relationships/slideLayout" Target="../slideLayouts/slideLayout9.xml"/><Relationship Id="rId13" Type="http://schemas.openxmlformats.org/officeDocument/2006/relationships/slideLayout" Target="../slideLayouts/slideLayout12.xml"/><Relationship Id="rId12" Type="http://schemas.openxmlformats.org/officeDocument/2006/relationships/slideLayout" Target="../slideLayouts/slideLayout11.xml"/><Relationship Id="rId1" Type="http://schemas.openxmlformats.org/officeDocument/2006/relationships/image" Target="../media/image1.png"/><Relationship Id="rId2" Type="http://schemas.openxmlformats.org/officeDocument/2006/relationships/slideLayout" Target="../slideLayouts/slideLayout1.xml"/><Relationship Id="rId3" Type="http://schemas.openxmlformats.org/officeDocument/2006/relationships/slideLayout" Target="../slideLayouts/slideLayout2.xml"/><Relationship Id="rId4" Type="http://schemas.openxmlformats.org/officeDocument/2006/relationships/slideLayout" Target="../slideLayouts/slideLayout3.xml"/><Relationship Id="rId9" Type="http://schemas.openxmlformats.org/officeDocument/2006/relationships/slideLayout" Target="../slideLayouts/slideLayout8.xml"/><Relationship Id="rId15" Type="http://schemas.openxmlformats.org/officeDocument/2006/relationships/theme" Target="../theme/theme2.xml"/><Relationship Id="rId14" Type="http://schemas.openxmlformats.org/officeDocument/2006/relationships/slideLayout" Target="../slideLayouts/slideLayout13.xml"/><Relationship Id="rId5" Type="http://schemas.openxmlformats.org/officeDocument/2006/relationships/slideLayout" Target="../slideLayouts/slideLayout4.xml"/><Relationship Id="rId6" Type="http://schemas.openxmlformats.org/officeDocument/2006/relationships/slideLayout" Target="../slideLayouts/slideLayout5.xml"/><Relationship Id="rId7" Type="http://schemas.openxmlformats.org/officeDocument/2006/relationships/slideLayout" Target="../slideLayouts/slideLayout6.xml"/><Relationship Id="rId8" Type="http://schemas.openxmlformats.org/officeDocument/2006/relationships/slideLayout" Target="../slideLayouts/slideLayout7.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3.xml"/><Relationship Id="rId10" Type="http://schemas.openxmlformats.org/officeDocument/2006/relationships/slideLayout" Target="../slideLayouts/slideLayout22.xml"/><Relationship Id="rId13" Type="http://schemas.openxmlformats.org/officeDocument/2006/relationships/slideLayout" Target="../slideLayouts/slideLayout25.xml"/><Relationship Id="rId12" Type="http://schemas.openxmlformats.org/officeDocument/2006/relationships/slideLayout" Target="../slideLayouts/slideLayout24.xml"/><Relationship Id="rId1" Type="http://schemas.openxmlformats.org/officeDocument/2006/relationships/image" Target="../media/image8.png"/><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5" Type="http://schemas.openxmlformats.org/officeDocument/2006/relationships/slideLayout" Target="../slideLayouts/slideLayout27.xml"/><Relationship Id="rId14" Type="http://schemas.openxmlformats.org/officeDocument/2006/relationships/slideLayout" Target="../slideLayouts/slideLayout26.xml"/><Relationship Id="rId16" Type="http://schemas.openxmlformats.org/officeDocument/2006/relationships/theme" Target="../theme/theme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 name="Shape 6"/>
        <p:cNvGrpSpPr/>
        <p:nvPr/>
      </p:nvGrpSpPr>
      <p:grpSpPr>
        <a:xfrm>
          <a:off x="0" y="0"/>
          <a:ext cx="0" cy="0"/>
          <a:chOff x="0" y="0"/>
          <a:chExt cx="0" cy="0"/>
        </a:xfrm>
      </p:grpSpPr>
      <p:sp>
        <p:nvSpPr>
          <p:cNvPr id="7" name="Google Shape;7;p1"/>
          <p:cNvSpPr txBox="1"/>
          <p:nvPr>
            <p:ph type="title"/>
          </p:nvPr>
        </p:nvSpPr>
        <p:spPr>
          <a:xfrm>
            <a:off x="183931" y="2193925"/>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dk2"/>
              </a:buClr>
              <a:buSzPts val="6000"/>
              <a:buFont typeface="Trebuchet MS"/>
              <a:buNone/>
              <a:defRPr b="1" i="0" sz="6000" u="none" cap="none" strike="noStrike">
                <a:solidFill>
                  <a:schemeClr val="dk2"/>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8" name="Google Shape;8;p1"/>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2000" u="none" cap="none" strike="noStrike">
                <a:solidFill>
                  <a:schemeClr val="dk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
          <p:cNvSpPr/>
          <p:nvPr/>
        </p:nvSpPr>
        <p:spPr>
          <a:xfrm>
            <a:off x="0" y="6256612"/>
            <a:ext cx="12192000" cy="609600"/>
          </a:xfrm>
          <a:prstGeom prst="rect">
            <a:avLst/>
          </a:prstGeom>
          <a:solidFill>
            <a:schemeClr val="dk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0" name="Google Shape;10;p1"/>
          <p:cNvSpPr txBox="1"/>
          <p:nvPr>
            <p:ph idx="12" type="sldNum"/>
          </p:nvPr>
        </p:nvSpPr>
        <p:spPr>
          <a:xfrm>
            <a:off x="9174126" y="6373686"/>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chemeClr val="lt1"/>
                </a:solidFill>
                <a:latin typeface="Trebuchet MS"/>
                <a:ea typeface="Trebuchet MS"/>
                <a:cs typeface="Trebuchet MS"/>
                <a:sym typeface="Trebuchet MS"/>
              </a:defRPr>
            </a:lvl1pPr>
            <a:lvl2pPr indent="0" lvl="1" marL="0" marR="0" rtl="0" algn="r">
              <a:spcBef>
                <a:spcPts val="0"/>
              </a:spcBef>
              <a:buNone/>
              <a:defRPr b="0" i="0" sz="1200" u="none" cap="none" strike="noStrike">
                <a:solidFill>
                  <a:schemeClr val="lt1"/>
                </a:solidFill>
                <a:latin typeface="Trebuchet MS"/>
                <a:ea typeface="Trebuchet MS"/>
                <a:cs typeface="Trebuchet MS"/>
                <a:sym typeface="Trebuchet MS"/>
              </a:defRPr>
            </a:lvl2pPr>
            <a:lvl3pPr indent="0" lvl="2" marL="0" marR="0" rtl="0" algn="r">
              <a:spcBef>
                <a:spcPts val="0"/>
              </a:spcBef>
              <a:buNone/>
              <a:defRPr b="0" i="0" sz="1200" u="none" cap="none" strike="noStrike">
                <a:solidFill>
                  <a:schemeClr val="lt1"/>
                </a:solidFill>
                <a:latin typeface="Trebuchet MS"/>
                <a:ea typeface="Trebuchet MS"/>
                <a:cs typeface="Trebuchet MS"/>
                <a:sym typeface="Trebuchet MS"/>
              </a:defRPr>
            </a:lvl3pPr>
            <a:lvl4pPr indent="0" lvl="3" marL="0" marR="0" rtl="0" algn="r">
              <a:spcBef>
                <a:spcPts val="0"/>
              </a:spcBef>
              <a:buNone/>
              <a:defRPr b="0" i="0" sz="1200" u="none" cap="none" strike="noStrike">
                <a:solidFill>
                  <a:schemeClr val="lt1"/>
                </a:solidFill>
                <a:latin typeface="Trebuchet MS"/>
                <a:ea typeface="Trebuchet MS"/>
                <a:cs typeface="Trebuchet MS"/>
                <a:sym typeface="Trebuchet MS"/>
              </a:defRPr>
            </a:lvl4pPr>
            <a:lvl5pPr indent="0" lvl="4" marL="0" marR="0" rtl="0" algn="r">
              <a:spcBef>
                <a:spcPts val="0"/>
              </a:spcBef>
              <a:buNone/>
              <a:defRPr b="0" i="0" sz="1200" u="none" cap="none" strike="noStrike">
                <a:solidFill>
                  <a:schemeClr val="lt1"/>
                </a:solidFill>
                <a:latin typeface="Trebuchet MS"/>
                <a:ea typeface="Trebuchet MS"/>
                <a:cs typeface="Trebuchet MS"/>
                <a:sym typeface="Trebuchet MS"/>
              </a:defRPr>
            </a:lvl5pPr>
            <a:lvl6pPr indent="0" lvl="5" marL="0" marR="0" rtl="0" algn="r">
              <a:spcBef>
                <a:spcPts val="0"/>
              </a:spcBef>
              <a:buNone/>
              <a:defRPr b="0" i="0" sz="1200" u="none" cap="none" strike="noStrike">
                <a:solidFill>
                  <a:schemeClr val="lt1"/>
                </a:solidFill>
                <a:latin typeface="Trebuchet MS"/>
                <a:ea typeface="Trebuchet MS"/>
                <a:cs typeface="Trebuchet MS"/>
                <a:sym typeface="Trebuchet MS"/>
              </a:defRPr>
            </a:lvl6pPr>
            <a:lvl7pPr indent="0" lvl="6" marL="0" marR="0" rtl="0" algn="r">
              <a:spcBef>
                <a:spcPts val="0"/>
              </a:spcBef>
              <a:buNone/>
              <a:defRPr b="0" i="0" sz="1200" u="none" cap="none" strike="noStrike">
                <a:solidFill>
                  <a:schemeClr val="lt1"/>
                </a:solidFill>
                <a:latin typeface="Trebuchet MS"/>
                <a:ea typeface="Trebuchet MS"/>
                <a:cs typeface="Trebuchet MS"/>
                <a:sym typeface="Trebuchet MS"/>
              </a:defRPr>
            </a:lvl7pPr>
            <a:lvl8pPr indent="0" lvl="7" marL="0" marR="0" rtl="0" algn="r">
              <a:spcBef>
                <a:spcPts val="0"/>
              </a:spcBef>
              <a:buNone/>
              <a:defRPr b="0" i="0" sz="1200" u="none" cap="none" strike="noStrike">
                <a:solidFill>
                  <a:schemeClr val="lt1"/>
                </a:solidFill>
                <a:latin typeface="Trebuchet MS"/>
                <a:ea typeface="Trebuchet MS"/>
                <a:cs typeface="Trebuchet MS"/>
                <a:sym typeface="Trebuchet MS"/>
              </a:defRPr>
            </a:lvl8pPr>
            <a:lvl9pPr indent="0" lvl="8" marL="0" marR="0" rtl="0" algn="r">
              <a:spcBef>
                <a:spcPts val="0"/>
              </a:spcBef>
              <a:buNone/>
              <a:defRPr b="0" i="0" sz="1200" u="none" cap="none" strike="noStrike">
                <a:solidFill>
                  <a:schemeClr val="lt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11" name="Google Shape;11;p1"/>
          <p:cNvPicPr preferRelativeResize="0"/>
          <p:nvPr/>
        </p:nvPicPr>
        <p:blipFill rotWithShape="1">
          <a:blip r:embed="rId1">
            <a:alphaModFix/>
          </a:blip>
          <a:srcRect b="0" l="0" r="0" t="0"/>
          <a:stretch/>
        </p:blipFill>
        <p:spPr>
          <a:xfrm>
            <a:off x="274320" y="6364224"/>
            <a:ext cx="2268059" cy="384048"/>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48" r:id="rId2"/>
    <p:sldLayoutId id="2147483649" r:id="rId3"/>
    <p:sldLayoutId id="2147483650" r:id="rId4"/>
    <p:sldLayoutId id="2147483651" r:id="rId5"/>
    <p:sldLayoutId id="2147483652" r:id="rId6"/>
    <p:sldLayoutId id="2147483653" r:id="rId7"/>
    <p:sldLayoutId id="2147483654" r:id="rId8"/>
    <p:sldLayoutId id="2147483655" r:id="rId9"/>
    <p:sldLayoutId id="2147483656" r:id="rId10"/>
    <p:sldLayoutId id="2147483657" r:id="rId11"/>
    <p:sldLayoutId id="2147483658" r:id="rId12"/>
    <p:sldLayoutId id="2147483659" r:id="rId13"/>
    <p:sldLayoutId id="2147483660" r:id="rId14"/>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4" name="Shape 64"/>
        <p:cNvGrpSpPr/>
        <p:nvPr/>
      </p:nvGrpSpPr>
      <p:grpSpPr>
        <a:xfrm>
          <a:off x="0" y="0"/>
          <a:ext cx="0" cy="0"/>
          <a:chOff x="0" y="0"/>
          <a:chExt cx="0" cy="0"/>
        </a:xfrm>
      </p:grpSpPr>
      <p:sp>
        <p:nvSpPr>
          <p:cNvPr id="65" name="Google Shape;65;p15"/>
          <p:cNvSpPr txBox="1"/>
          <p:nvPr>
            <p:ph type="title"/>
          </p:nvPr>
        </p:nvSpPr>
        <p:spPr>
          <a:xfrm>
            <a:off x="183931" y="2168288"/>
            <a:ext cx="11824138" cy="1325563"/>
          </a:xfrm>
          <a:prstGeom prst="rect">
            <a:avLst/>
          </a:prstGeom>
          <a:noFill/>
          <a:ln>
            <a:noFill/>
          </a:ln>
        </p:spPr>
        <p:txBody>
          <a:bodyPr anchorCtr="0" anchor="ctr" bIns="45700" lIns="91425" spcFirstLastPara="1" rIns="91425" wrap="square" tIns="45700">
            <a:noAutofit/>
          </a:bodyPr>
          <a:lstStyle>
            <a:lvl1pPr lvl="0" marR="0" rtl="0" algn="ctr">
              <a:lnSpc>
                <a:spcPct val="90000"/>
              </a:lnSpc>
              <a:spcBef>
                <a:spcPts val="0"/>
              </a:spcBef>
              <a:spcAft>
                <a:spcPts val="0"/>
              </a:spcAft>
              <a:buClr>
                <a:schemeClr val="lt1"/>
              </a:buClr>
              <a:buSzPts val="6000"/>
              <a:buFont typeface="Trebuchet MS"/>
              <a:buNone/>
              <a:defRPr b="1" i="0" sz="6000" u="none" cap="none" strike="noStrike">
                <a:solidFill>
                  <a:schemeClr val="lt1"/>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66" name="Google Shape;66;p15"/>
          <p:cNvSpPr txBox="1"/>
          <p:nvPr>
            <p:ph idx="10" type="dt"/>
          </p:nvPr>
        </p:nvSpPr>
        <p:spPr>
          <a:xfrm>
            <a:off x="4724400" y="4907535"/>
            <a:ext cx="27432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sz="2000">
                <a:solidFill>
                  <a:schemeClr val="lt1"/>
                </a:solidFill>
                <a:latin typeface="Trebuchet MS"/>
                <a:ea typeface="Trebuchet MS"/>
                <a:cs typeface="Trebuchet MS"/>
                <a:sym typeface="Trebuchet MS"/>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
        <p:nvSpPr>
          <p:cNvPr id="67" name="Google Shape;67;p15"/>
          <p:cNvSpPr/>
          <p:nvPr/>
        </p:nvSpPr>
        <p:spPr>
          <a:xfrm>
            <a:off x="0" y="6256612"/>
            <a:ext cx="12192000" cy="609600"/>
          </a:xfrm>
          <a:prstGeom prst="rect">
            <a:avLst/>
          </a:prstGeom>
          <a:solidFill>
            <a:schemeClr val="l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Calibri"/>
              <a:ea typeface="Calibri"/>
              <a:cs typeface="Calibri"/>
              <a:sym typeface="Calibri"/>
            </a:endParaRPr>
          </a:p>
        </p:txBody>
      </p:sp>
      <p:sp>
        <p:nvSpPr>
          <p:cNvPr id="68" name="Google Shape;68;p15"/>
          <p:cNvSpPr txBox="1"/>
          <p:nvPr>
            <p:ph idx="12" type="sldNum"/>
          </p:nvPr>
        </p:nvSpPr>
        <p:spPr>
          <a:xfrm>
            <a:off x="9174126" y="6370754"/>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sz="1200">
                <a:solidFill>
                  <a:schemeClr val="dk1"/>
                </a:solidFill>
                <a:latin typeface="Trebuchet MS"/>
                <a:ea typeface="Trebuchet MS"/>
                <a:cs typeface="Trebuchet MS"/>
                <a:sym typeface="Trebuchet MS"/>
              </a:defRPr>
            </a:lvl1pPr>
            <a:lvl2pPr indent="0" lvl="1" marL="0" marR="0" rtl="0" algn="r">
              <a:spcBef>
                <a:spcPts val="0"/>
              </a:spcBef>
              <a:buNone/>
              <a:defRPr sz="1200">
                <a:solidFill>
                  <a:schemeClr val="dk1"/>
                </a:solidFill>
                <a:latin typeface="Trebuchet MS"/>
                <a:ea typeface="Trebuchet MS"/>
                <a:cs typeface="Trebuchet MS"/>
                <a:sym typeface="Trebuchet MS"/>
              </a:defRPr>
            </a:lvl2pPr>
            <a:lvl3pPr indent="0" lvl="2" marL="0" marR="0" rtl="0" algn="r">
              <a:spcBef>
                <a:spcPts val="0"/>
              </a:spcBef>
              <a:buNone/>
              <a:defRPr sz="1200">
                <a:solidFill>
                  <a:schemeClr val="dk1"/>
                </a:solidFill>
                <a:latin typeface="Trebuchet MS"/>
                <a:ea typeface="Trebuchet MS"/>
                <a:cs typeface="Trebuchet MS"/>
                <a:sym typeface="Trebuchet MS"/>
              </a:defRPr>
            </a:lvl3pPr>
            <a:lvl4pPr indent="0" lvl="3" marL="0" marR="0" rtl="0" algn="r">
              <a:spcBef>
                <a:spcPts val="0"/>
              </a:spcBef>
              <a:buNone/>
              <a:defRPr sz="1200">
                <a:solidFill>
                  <a:schemeClr val="dk1"/>
                </a:solidFill>
                <a:latin typeface="Trebuchet MS"/>
                <a:ea typeface="Trebuchet MS"/>
                <a:cs typeface="Trebuchet MS"/>
                <a:sym typeface="Trebuchet MS"/>
              </a:defRPr>
            </a:lvl4pPr>
            <a:lvl5pPr indent="0" lvl="4" marL="0" marR="0" rtl="0" algn="r">
              <a:spcBef>
                <a:spcPts val="0"/>
              </a:spcBef>
              <a:buNone/>
              <a:defRPr sz="1200">
                <a:solidFill>
                  <a:schemeClr val="dk1"/>
                </a:solidFill>
                <a:latin typeface="Trebuchet MS"/>
                <a:ea typeface="Trebuchet MS"/>
                <a:cs typeface="Trebuchet MS"/>
                <a:sym typeface="Trebuchet MS"/>
              </a:defRPr>
            </a:lvl5pPr>
            <a:lvl6pPr indent="0" lvl="5" marL="0" marR="0" rtl="0" algn="r">
              <a:spcBef>
                <a:spcPts val="0"/>
              </a:spcBef>
              <a:buNone/>
              <a:defRPr sz="1200">
                <a:solidFill>
                  <a:schemeClr val="dk1"/>
                </a:solidFill>
                <a:latin typeface="Trebuchet MS"/>
                <a:ea typeface="Trebuchet MS"/>
                <a:cs typeface="Trebuchet MS"/>
                <a:sym typeface="Trebuchet MS"/>
              </a:defRPr>
            </a:lvl6pPr>
            <a:lvl7pPr indent="0" lvl="6" marL="0" marR="0" rtl="0" algn="r">
              <a:spcBef>
                <a:spcPts val="0"/>
              </a:spcBef>
              <a:buNone/>
              <a:defRPr sz="1200">
                <a:solidFill>
                  <a:schemeClr val="dk1"/>
                </a:solidFill>
                <a:latin typeface="Trebuchet MS"/>
                <a:ea typeface="Trebuchet MS"/>
                <a:cs typeface="Trebuchet MS"/>
                <a:sym typeface="Trebuchet MS"/>
              </a:defRPr>
            </a:lvl7pPr>
            <a:lvl8pPr indent="0" lvl="7" marL="0" marR="0" rtl="0" algn="r">
              <a:spcBef>
                <a:spcPts val="0"/>
              </a:spcBef>
              <a:buNone/>
              <a:defRPr sz="1200">
                <a:solidFill>
                  <a:schemeClr val="dk1"/>
                </a:solidFill>
                <a:latin typeface="Trebuchet MS"/>
                <a:ea typeface="Trebuchet MS"/>
                <a:cs typeface="Trebuchet MS"/>
                <a:sym typeface="Trebuchet MS"/>
              </a:defRPr>
            </a:lvl8pPr>
            <a:lvl9pPr indent="0" lvl="8" marL="0" marR="0" rtl="0" algn="r">
              <a:spcBef>
                <a:spcPts val="0"/>
              </a:spcBef>
              <a:buNone/>
              <a:defRPr sz="1200">
                <a:solidFill>
                  <a:schemeClr val="dk1"/>
                </a:solidFill>
                <a:latin typeface="Trebuchet MS"/>
                <a:ea typeface="Trebuchet MS"/>
                <a:cs typeface="Trebuchet MS"/>
                <a:sym typeface="Trebuchet MS"/>
              </a:defRPr>
            </a:lvl9pPr>
          </a:lstStyle>
          <a:p>
            <a:pPr indent="0" lvl="0" marL="0" rtl="0" algn="r">
              <a:spcBef>
                <a:spcPts val="0"/>
              </a:spcBef>
              <a:spcAft>
                <a:spcPts val="0"/>
              </a:spcAft>
              <a:buNone/>
            </a:pPr>
            <a:fld id="{00000000-1234-1234-1234-123412341234}" type="slidenum">
              <a:rPr lang="en-US"/>
              <a:t>‹#›</a:t>
            </a:fld>
            <a:endParaRPr/>
          </a:p>
        </p:txBody>
      </p:sp>
      <p:pic>
        <p:nvPicPr>
          <p:cNvPr descr="Colorado Department of Health Care Policy &amp; Financing" id="69" name="Google Shape;69;p15"/>
          <p:cNvPicPr preferRelativeResize="0"/>
          <p:nvPr/>
        </p:nvPicPr>
        <p:blipFill rotWithShape="1">
          <a:blip r:embed="rId1">
            <a:alphaModFix/>
          </a:blip>
          <a:srcRect b="0" l="0" r="0" t="0"/>
          <a:stretch/>
        </p:blipFill>
        <p:spPr>
          <a:xfrm>
            <a:off x="274674" y="6363571"/>
            <a:ext cx="2214118" cy="379490"/>
          </a:xfrm>
          <a:prstGeom prst="rect">
            <a:avLst/>
          </a:prstGeom>
          <a:noFill/>
          <a:ln>
            <a:noFill/>
          </a:ln>
        </p:spPr>
      </p:pic>
    </p:spTree>
  </p:cSld>
  <p:clrMap accent1="accent1" accent2="accent2" accent3="accent3" accent4="accent4" accent5="accent5" accent6="accent6" bg1="lt1" bg2="dk2" tx1="dk1" tx2="lt2" folHlink="folHlink" hlink="hlink"/>
  <p:sldLayoutIdLst>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 id="2147483670" r:id="rId11"/>
    <p:sldLayoutId id="2147483671" r:id="rId12"/>
    <p:sldLayoutId id="2147483672" r:id="rId13"/>
    <p:sldLayoutId id="2147483673" r:id="rId14"/>
    <p:sldLayoutId id="2147483674" r:id="rId15"/>
  </p:sldLayoutIdLst>
  <p:hf dt="0" ftr="0" hdr="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7.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8.xml"/><Relationship Id="rId3" Type="http://schemas.openxmlformats.org/officeDocument/2006/relationships/comments" Target="../comments/commen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 Id="rId3" Type="http://schemas.openxmlformats.org/officeDocument/2006/relationships/hyperlink" Target="https://hcpf.colorado.gov/rural-health-transformation-program" TargetMode="External"/><Relationship Id="rId4" Type="http://schemas.openxmlformats.org/officeDocument/2006/relationships/hyperlink" Target="mailto:hcpf_rhtp@state.co.u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31.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4.xml"/><Relationship Id="rId3" Type="http://schemas.openxmlformats.org/officeDocument/2006/relationships/hyperlink" Target="https://hcpf.colorado.gov/rural-health-transformation-program"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5.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6.xml"/><Relationship Id="rId3" Type="http://schemas.openxmlformats.org/officeDocument/2006/relationships/hyperlink" Target="https://lp.constantcontactpages.com/sl/KXa7PZ5" TargetMode="External"/><Relationship Id="rId4" Type="http://schemas.openxmlformats.org/officeDocument/2006/relationships/hyperlink" Target="https://hcpf.colorado.gov/rural-health-transformation-program" TargetMode="External"/><Relationship Id="rId5" Type="http://schemas.openxmlformats.org/officeDocument/2006/relationships/hyperlink" Target="mailto:hcpf_rhtp@state.co.us"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6.xml"/><Relationship Id="rId2" Type="http://schemas.openxmlformats.org/officeDocument/2006/relationships/notesSlide" Target="../notesSlides/notesSlide38.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3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7.xml"/><Relationship Id="rId2" Type="http://schemas.openxmlformats.org/officeDocument/2006/relationships/notesSlide" Target="../notesSlides/notesSlide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40.xml"/><Relationship Id="rId3" Type="http://schemas.openxmlformats.org/officeDocument/2006/relationships/hyperlink" Target="https://data.hrsa.gov/topics/rural-health/rural-health-eligibility"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3.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5.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8.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9.xml"/><Relationship Id="rId3" Type="http://schemas.openxmlformats.org/officeDocument/2006/relationships/hyperlink" Target="https://www.ecfr.gov/current/title-2/subtitle-A/chapter-II/part-200/subpart-C/section-200.216"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0.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3.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4.xml"/><Relationship Id="rId3" Type="http://schemas.openxmlformats.org/officeDocument/2006/relationships/comments" Target="../comments/commen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5.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6.xml"/><Relationship Id="rId3" Type="http://schemas.openxmlformats.org/officeDocument/2006/relationships/comments" Target="../comments/comment3.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7.xml"/><Relationship Id="rId3" Type="http://schemas.openxmlformats.org/officeDocument/2006/relationships/comments" Target="../comments/commen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hyperlink" Target="https://hcpf.colorado.gov/sites/hcpf/files/RHTP%20CMS%20Funding%20Restrictions.pdf"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126" name="Shape 126"/>
        <p:cNvGrpSpPr/>
        <p:nvPr/>
      </p:nvGrpSpPr>
      <p:grpSpPr>
        <a:xfrm>
          <a:off x="0" y="0"/>
          <a:ext cx="0" cy="0"/>
          <a:chOff x="0" y="0"/>
          <a:chExt cx="0" cy="0"/>
        </a:xfrm>
      </p:grpSpPr>
      <p:sp>
        <p:nvSpPr>
          <p:cNvPr id="127" name="Google Shape;127;p30"/>
          <p:cNvSpPr txBox="1"/>
          <p:nvPr>
            <p:ph type="ctrTitle"/>
          </p:nvPr>
        </p:nvSpPr>
        <p:spPr>
          <a:xfrm>
            <a:off x="471875" y="293475"/>
            <a:ext cx="11104800" cy="23877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SzPts val="1400"/>
              <a:buNone/>
            </a:pPr>
            <a:r>
              <a:rPr lang="en-US"/>
              <a:t>Rural Health Transformati</a:t>
            </a:r>
            <a:r>
              <a:rPr lang="en-US"/>
              <a:t>on</a:t>
            </a:r>
            <a:r>
              <a:rPr lang="en-US"/>
              <a:t> Program Webinar</a:t>
            </a:r>
            <a:endParaRPr/>
          </a:p>
        </p:txBody>
      </p:sp>
      <p:sp>
        <p:nvSpPr>
          <p:cNvPr id="128" name="Google Shape;128;p30"/>
          <p:cNvSpPr txBox="1"/>
          <p:nvPr>
            <p:ph idx="1" type="subTitle"/>
          </p:nvPr>
        </p:nvSpPr>
        <p:spPr>
          <a:xfrm>
            <a:off x="1524001" y="2830257"/>
            <a:ext cx="9144000" cy="983700"/>
          </a:xfrm>
          <a:prstGeom prst="rect">
            <a:avLst/>
          </a:prstGeom>
          <a:noFill/>
          <a:ln>
            <a:noFill/>
          </a:ln>
        </p:spPr>
        <p:txBody>
          <a:bodyPr anchorCtr="0" anchor="t" bIns="45700" lIns="91425" spcFirstLastPara="1" rIns="91425" wrap="square" tIns="45700">
            <a:noAutofit/>
          </a:bodyPr>
          <a:lstStyle/>
          <a:p>
            <a:pPr indent="0" lvl="0" marL="0" rtl="0" algn="ctr">
              <a:lnSpc>
                <a:spcPct val="100000"/>
              </a:lnSpc>
              <a:spcBef>
                <a:spcPts val="0"/>
              </a:spcBef>
              <a:spcAft>
                <a:spcPts val="0"/>
              </a:spcAft>
              <a:buClr>
                <a:schemeClr val="lt1"/>
              </a:buClr>
              <a:buSzPts val="3200"/>
              <a:buFont typeface="Trebuchet MS"/>
              <a:buNone/>
            </a:pPr>
            <a:r>
              <a:rPr b="1" lang="en-US"/>
              <a:t>December 2, 2025</a:t>
            </a:r>
            <a:endParaRPr b="1"/>
          </a:p>
        </p:txBody>
      </p:sp>
      <p:sp>
        <p:nvSpPr>
          <p:cNvPr id="129" name="Google Shape;129;p30"/>
          <p:cNvSpPr txBox="1"/>
          <p:nvPr/>
        </p:nvSpPr>
        <p:spPr>
          <a:xfrm>
            <a:off x="3157250" y="4692425"/>
            <a:ext cx="5500800" cy="9234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800"/>
              <a:buFont typeface="Arial"/>
              <a:buNone/>
            </a:pPr>
            <a:r>
              <a:rPr lang="en-US" sz="1800">
                <a:solidFill>
                  <a:schemeClr val="lt1"/>
                </a:solidFill>
                <a:latin typeface="Trebuchet MS"/>
                <a:ea typeface="Trebuchet MS"/>
                <a:cs typeface="Trebuchet MS"/>
                <a:sym typeface="Trebuchet MS"/>
              </a:rPr>
              <a:t>Presented by:</a:t>
            </a:r>
            <a:endParaRPr sz="18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800"/>
              <a:buFont typeface="Arial"/>
              <a:buNone/>
            </a:pPr>
            <a:r>
              <a:rPr lang="en-US" sz="1800">
                <a:solidFill>
                  <a:schemeClr val="lt1"/>
                </a:solidFill>
                <a:latin typeface="Trebuchet MS"/>
                <a:ea typeface="Trebuchet MS"/>
                <a:cs typeface="Trebuchet MS"/>
                <a:sym typeface="Trebuchet MS"/>
              </a:rPr>
              <a:t>Colorado Rural Health Center</a:t>
            </a:r>
            <a:endParaRPr sz="1800">
              <a:solidFill>
                <a:schemeClr val="lt1"/>
              </a:solidFill>
              <a:latin typeface="Trebuchet MS"/>
              <a:ea typeface="Trebuchet MS"/>
              <a:cs typeface="Trebuchet MS"/>
              <a:sym typeface="Trebuchet MS"/>
            </a:endParaRPr>
          </a:p>
          <a:p>
            <a:pPr indent="0" lvl="0" marL="0" marR="0" rtl="0" algn="ctr">
              <a:lnSpc>
                <a:spcPct val="100000"/>
              </a:lnSpc>
              <a:spcBef>
                <a:spcPts val="0"/>
              </a:spcBef>
              <a:spcAft>
                <a:spcPts val="0"/>
              </a:spcAft>
              <a:buClr>
                <a:srgbClr val="000000"/>
              </a:buClr>
              <a:buSzPts val="1800"/>
              <a:buFont typeface="Arial"/>
              <a:buNone/>
            </a:pPr>
            <a:r>
              <a:rPr b="0" i="0" lang="en-US" sz="1800" u="none" cap="none" strike="noStrike">
                <a:solidFill>
                  <a:schemeClr val="lt1"/>
                </a:solidFill>
                <a:latin typeface="Trebuchet MS"/>
                <a:ea typeface="Trebuchet MS"/>
                <a:cs typeface="Trebuchet MS"/>
                <a:sym typeface="Trebuchet MS"/>
              </a:rPr>
              <a:t>Department of Health Care Policy &amp; Financing</a:t>
            </a:r>
            <a:endParaRPr b="0" i="0" sz="1400" u="none" cap="none" strike="noStrike">
              <a:solidFill>
                <a:schemeClr val="lt1"/>
              </a:solidFill>
              <a:latin typeface="Arial"/>
              <a:ea typeface="Arial"/>
              <a:cs typeface="Arial"/>
              <a:sym typeface="Arial"/>
            </a:endParaRPr>
          </a:p>
        </p:txBody>
      </p:sp>
      <p:sp>
        <p:nvSpPr>
          <p:cNvPr id="130" name="Google Shape;130;p30"/>
          <p:cNvSpPr txBox="1"/>
          <p:nvPr/>
        </p:nvSpPr>
        <p:spPr>
          <a:xfrm>
            <a:off x="5683550" y="3324125"/>
            <a:ext cx="6040200" cy="400200"/>
          </a:xfrm>
          <a:prstGeom prst="rect">
            <a:avLst/>
          </a:prstGeom>
          <a:noFill/>
          <a:ln>
            <a:noFill/>
          </a:ln>
        </p:spPr>
        <p:txBody>
          <a:bodyPr anchorCtr="0" anchor="b"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p39"/>
          <p:cNvSpPr txBox="1"/>
          <p:nvPr>
            <p:ph type="ctrTitle"/>
          </p:nvPr>
        </p:nvSpPr>
        <p:spPr>
          <a:xfrm>
            <a:off x="408375" y="1461875"/>
            <a:ext cx="11104800" cy="23877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400"/>
              <a:buNone/>
            </a:pPr>
            <a:r>
              <a:rPr lang="en-US"/>
              <a:t>Colorado’s Application</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40"/>
          <p:cNvSpPr txBox="1"/>
          <p:nvPr>
            <p:ph type="title"/>
          </p:nvPr>
        </p:nvSpPr>
        <p:spPr>
          <a:xfrm>
            <a:off x="392950" y="0"/>
            <a:ext cx="6302100" cy="6870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900"/>
              <a:t>Colorado’s P</a:t>
            </a:r>
            <a:r>
              <a:rPr lang="en-US" sz="3900"/>
              <a:t>riorities</a:t>
            </a:r>
            <a:endParaRPr sz="3900"/>
          </a:p>
        </p:txBody>
      </p:sp>
      <p:sp>
        <p:nvSpPr>
          <p:cNvPr id="204" name="Google Shape;204;p40"/>
          <p:cNvSpPr txBox="1"/>
          <p:nvPr>
            <p:ph idx="1" type="body"/>
          </p:nvPr>
        </p:nvSpPr>
        <p:spPr>
          <a:xfrm>
            <a:off x="203675" y="998875"/>
            <a:ext cx="6064800" cy="5235300"/>
          </a:xfrm>
          <a:prstGeom prst="rect">
            <a:avLst/>
          </a:prstGeom>
        </p:spPr>
        <p:txBody>
          <a:bodyPr anchorCtr="0" anchor="t" bIns="45700" lIns="91425" spcFirstLastPara="1" rIns="91425" wrap="square" tIns="45700">
            <a:noAutofit/>
          </a:bodyPr>
          <a:lstStyle/>
          <a:p>
            <a:pPr indent="-374650" lvl="0" marL="457200" rtl="0" algn="l">
              <a:lnSpc>
                <a:spcPct val="100000"/>
              </a:lnSpc>
              <a:spcBef>
                <a:spcPts val="0"/>
              </a:spcBef>
              <a:spcAft>
                <a:spcPts val="0"/>
              </a:spcAft>
              <a:buSzPts val="2300"/>
              <a:buFont typeface="Trebuchet MS"/>
              <a:buChar char="•"/>
            </a:pPr>
            <a:r>
              <a:rPr lang="en-US" sz="2300"/>
              <a:t>Chronic disease management and prevention.</a:t>
            </a:r>
            <a:endParaRPr sz="2300"/>
          </a:p>
          <a:p>
            <a:pPr indent="-374650" lvl="0" marL="457200" rtl="0" algn="l">
              <a:lnSpc>
                <a:spcPct val="100000"/>
              </a:lnSpc>
              <a:spcBef>
                <a:spcPts val="1000"/>
              </a:spcBef>
              <a:spcAft>
                <a:spcPts val="0"/>
              </a:spcAft>
              <a:buSzPts val="2300"/>
              <a:buFont typeface="Trebuchet MS"/>
              <a:buChar char="•"/>
            </a:pPr>
            <a:r>
              <a:rPr lang="en-US" sz="2300"/>
              <a:t>Technology-driven solutions</a:t>
            </a:r>
            <a:endParaRPr sz="2300"/>
          </a:p>
          <a:p>
            <a:pPr indent="-374650" lvl="0" marL="457200" rtl="0" algn="l">
              <a:lnSpc>
                <a:spcPct val="100000"/>
              </a:lnSpc>
              <a:spcBef>
                <a:spcPts val="1000"/>
              </a:spcBef>
              <a:spcAft>
                <a:spcPts val="0"/>
              </a:spcAft>
              <a:buSzPts val="2300"/>
              <a:buFont typeface="Trebuchet MS"/>
              <a:buChar char="•"/>
            </a:pPr>
            <a:r>
              <a:rPr lang="en-US" sz="2300"/>
              <a:t>Assisting rural communities to right size their health care delivery systems</a:t>
            </a:r>
            <a:endParaRPr sz="2300"/>
          </a:p>
          <a:p>
            <a:pPr indent="-374650" lvl="0" marL="457200" rtl="0" algn="l">
              <a:lnSpc>
                <a:spcPct val="100000"/>
              </a:lnSpc>
              <a:spcBef>
                <a:spcPts val="1000"/>
              </a:spcBef>
              <a:spcAft>
                <a:spcPts val="0"/>
              </a:spcAft>
              <a:buSzPts val="2300"/>
              <a:buFont typeface="Trebuchet MS"/>
              <a:buChar char="•"/>
            </a:pPr>
            <a:r>
              <a:rPr lang="en-US" sz="2300"/>
              <a:t>Developing innovative models of care including value-based and alternative payment</a:t>
            </a:r>
            <a:endParaRPr sz="2300"/>
          </a:p>
          <a:p>
            <a:pPr indent="-374650" lvl="0" marL="457200" rtl="0" algn="l">
              <a:lnSpc>
                <a:spcPct val="100000"/>
              </a:lnSpc>
              <a:spcBef>
                <a:spcPts val="1000"/>
              </a:spcBef>
              <a:spcAft>
                <a:spcPts val="0"/>
              </a:spcAft>
              <a:buSzPts val="2300"/>
              <a:buFont typeface="Trebuchet MS"/>
              <a:buChar char="•"/>
            </a:pPr>
            <a:r>
              <a:rPr lang="en-US" sz="2300"/>
              <a:t>Initiating, fostering, and strengthening local and regional strategic partnerships</a:t>
            </a:r>
            <a:endParaRPr sz="2300"/>
          </a:p>
          <a:p>
            <a:pPr indent="-374650" lvl="0" marL="457200" rtl="0" algn="l">
              <a:lnSpc>
                <a:spcPct val="100000"/>
              </a:lnSpc>
              <a:spcBef>
                <a:spcPts val="1000"/>
              </a:spcBef>
              <a:spcAft>
                <a:spcPts val="1000"/>
              </a:spcAft>
              <a:buSzPts val="2300"/>
              <a:buFont typeface="Trebuchet MS"/>
              <a:buChar char="•"/>
            </a:pPr>
            <a:r>
              <a:rPr lang="en-US" sz="2300"/>
              <a:t>Workforce recruitment and retention</a:t>
            </a:r>
            <a:endParaRPr sz="2300"/>
          </a:p>
        </p:txBody>
      </p:sp>
      <p:sp>
        <p:nvSpPr>
          <p:cNvPr id="205" name="Google Shape;205;p40"/>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206" name="Google Shape;206;p40"/>
          <p:cNvSpPr/>
          <p:nvPr/>
        </p:nvSpPr>
        <p:spPr>
          <a:xfrm>
            <a:off x="6424925" y="293250"/>
            <a:ext cx="5678100" cy="5940900"/>
          </a:xfrm>
          <a:prstGeom prst="roundRect">
            <a:avLst>
              <a:gd fmla="val 16667" name="adj"/>
            </a:avLst>
          </a:prstGeom>
          <a:solidFill>
            <a:schemeClr val="accent5"/>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l">
              <a:lnSpc>
                <a:spcPct val="90000"/>
              </a:lnSpc>
              <a:spcBef>
                <a:spcPts val="1000"/>
              </a:spcBef>
              <a:spcAft>
                <a:spcPts val="0"/>
              </a:spcAft>
              <a:buClr>
                <a:schemeClr val="dk1"/>
              </a:buClr>
              <a:buSzPts val="1100"/>
              <a:buFont typeface="Arial"/>
              <a:buNone/>
            </a:pPr>
            <a:r>
              <a:rPr b="1" lang="en-US" sz="2500">
                <a:solidFill>
                  <a:schemeClr val="lt1"/>
                </a:solidFill>
                <a:latin typeface="Trebuchet MS"/>
                <a:ea typeface="Trebuchet MS"/>
                <a:cs typeface="Trebuchet MS"/>
                <a:sym typeface="Trebuchet MS"/>
              </a:rPr>
              <a:t>Focused Stakeholder Engagement</a:t>
            </a:r>
            <a:endParaRPr b="1" sz="2500">
              <a:solidFill>
                <a:schemeClr val="lt1"/>
              </a:solidFill>
              <a:latin typeface="Trebuchet MS"/>
              <a:ea typeface="Trebuchet MS"/>
              <a:cs typeface="Trebuchet MS"/>
              <a:sym typeface="Trebuchet MS"/>
            </a:endParaRPr>
          </a:p>
          <a:p>
            <a:pPr indent="0" lvl="0" marL="0" rtl="0" algn="l">
              <a:lnSpc>
                <a:spcPct val="115000"/>
              </a:lnSpc>
              <a:spcBef>
                <a:spcPts val="1000"/>
              </a:spcBef>
              <a:spcAft>
                <a:spcPts val="0"/>
              </a:spcAft>
              <a:buClr>
                <a:schemeClr val="dk1"/>
              </a:buClr>
              <a:buSzPts val="1100"/>
              <a:buFont typeface="Arial"/>
              <a:buNone/>
            </a:pPr>
            <a:r>
              <a:rPr lang="en-US" sz="2000">
                <a:solidFill>
                  <a:schemeClr val="lt1"/>
                </a:solidFill>
                <a:latin typeface="Trebuchet MS"/>
                <a:ea typeface="Trebuchet MS"/>
                <a:cs typeface="Trebuchet MS"/>
                <a:sym typeface="Trebuchet MS"/>
              </a:rPr>
              <a:t>Rural Health Care providers actively participated in discussions that shaped our application. </a:t>
            </a:r>
            <a:r>
              <a:rPr b="1" lang="en-US" sz="2000">
                <a:solidFill>
                  <a:schemeClr val="lt1"/>
                </a:solidFill>
                <a:latin typeface="Trebuchet MS"/>
                <a:ea typeface="Trebuchet MS"/>
                <a:cs typeface="Trebuchet MS"/>
                <a:sym typeface="Trebuchet MS"/>
              </a:rPr>
              <a:t>&gt;50</a:t>
            </a:r>
            <a:r>
              <a:rPr b="1" lang="en-US" sz="2000">
                <a:solidFill>
                  <a:schemeClr val="lt1"/>
                </a:solidFill>
                <a:latin typeface="Trebuchet MS"/>
                <a:ea typeface="Trebuchet MS"/>
                <a:cs typeface="Trebuchet MS"/>
                <a:sym typeface="Trebuchet MS"/>
              </a:rPr>
              <a:t> rural health care providers were consulted in its development.</a:t>
            </a:r>
            <a:br>
              <a:rPr b="1" lang="en-US" sz="2000">
                <a:solidFill>
                  <a:schemeClr val="lt1"/>
                </a:solidFill>
                <a:latin typeface="Trebuchet MS"/>
                <a:ea typeface="Trebuchet MS"/>
                <a:cs typeface="Trebuchet MS"/>
                <a:sym typeface="Trebuchet MS"/>
              </a:rPr>
            </a:br>
            <a:endParaRPr b="1" sz="2000">
              <a:solidFill>
                <a:schemeClr val="lt1"/>
              </a:solidFill>
              <a:latin typeface="Trebuchet MS"/>
              <a:ea typeface="Trebuchet MS"/>
              <a:cs typeface="Trebuchet MS"/>
              <a:sym typeface="Trebuchet MS"/>
            </a:endParaRPr>
          </a:p>
          <a:p>
            <a:pPr indent="0" lvl="0" marL="0" rtl="0" algn="l">
              <a:lnSpc>
                <a:spcPct val="115000"/>
              </a:lnSpc>
              <a:spcBef>
                <a:spcPts val="1000"/>
              </a:spcBef>
              <a:spcAft>
                <a:spcPts val="0"/>
              </a:spcAft>
              <a:buClr>
                <a:schemeClr val="dk1"/>
              </a:buClr>
              <a:buSzPts val="1100"/>
              <a:buFont typeface="Arial"/>
              <a:buNone/>
            </a:pPr>
            <a:r>
              <a:rPr lang="en-US" sz="2000">
                <a:solidFill>
                  <a:schemeClr val="lt1"/>
                </a:solidFill>
                <a:latin typeface="Trebuchet MS"/>
                <a:ea typeface="Trebuchet MS"/>
                <a:cs typeface="Trebuchet MS"/>
                <a:sym typeface="Trebuchet MS"/>
              </a:rPr>
              <a:t>HCPF and CRHC held formal stakeholder sessions in </a:t>
            </a:r>
            <a:r>
              <a:rPr b="1" lang="en-US" sz="2000">
                <a:solidFill>
                  <a:schemeClr val="lt1"/>
                </a:solidFill>
                <a:latin typeface="Trebuchet MS"/>
                <a:ea typeface="Trebuchet MS"/>
                <a:cs typeface="Trebuchet MS"/>
                <a:sym typeface="Trebuchet MS"/>
              </a:rPr>
              <a:t>September and October</a:t>
            </a:r>
            <a:r>
              <a:rPr lang="en-US" sz="2000">
                <a:solidFill>
                  <a:schemeClr val="lt1"/>
                </a:solidFill>
                <a:latin typeface="Trebuchet MS"/>
                <a:ea typeface="Trebuchet MS"/>
                <a:cs typeface="Trebuchet MS"/>
                <a:sym typeface="Trebuchet MS"/>
              </a:rPr>
              <a:t> to outline CMS’s strategic goals, permissible uses, options, and restrictions. We spoke with</a:t>
            </a:r>
            <a:r>
              <a:rPr lang="en-US" sz="2000">
                <a:solidFill>
                  <a:schemeClr val="lt1"/>
                </a:solidFill>
                <a:latin typeface="Trebuchet MS"/>
                <a:ea typeface="Trebuchet MS"/>
                <a:cs typeface="Trebuchet MS"/>
                <a:sym typeface="Trebuchet MS"/>
              </a:rPr>
              <a:t> over </a:t>
            </a:r>
            <a:r>
              <a:rPr b="1" lang="en-US" sz="2000">
                <a:solidFill>
                  <a:schemeClr val="lt1"/>
                </a:solidFill>
                <a:latin typeface="Trebuchet MS"/>
                <a:ea typeface="Trebuchet MS"/>
                <a:cs typeface="Trebuchet MS"/>
                <a:sym typeface="Trebuchet MS"/>
              </a:rPr>
              <a:t>200</a:t>
            </a:r>
            <a:r>
              <a:rPr b="1" lang="en-US" sz="2000">
                <a:solidFill>
                  <a:schemeClr val="lt1"/>
                </a:solidFill>
                <a:latin typeface="Trebuchet MS"/>
                <a:ea typeface="Trebuchet MS"/>
                <a:cs typeface="Trebuchet MS"/>
                <a:sym typeface="Trebuchet MS"/>
              </a:rPr>
              <a:t> stakeholder attendees at three separate sessions.</a:t>
            </a:r>
            <a:endParaRPr>
              <a:solidFill>
                <a:schemeClr val="lt1"/>
              </a:solidFill>
            </a:endParaRPr>
          </a:p>
          <a:p>
            <a:pPr indent="0" lvl="0" marL="0" rtl="0" algn="ctr">
              <a:spcBef>
                <a:spcPts val="1000"/>
              </a:spcBef>
              <a:spcAft>
                <a:spcPts val="0"/>
              </a:spcAft>
              <a:buNone/>
            </a:pPr>
            <a:r>
              <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1" name="Shape 211"/>
        <p:cNvGrpSpPr/>
        <p:nvPr/>
      </p:nvGrpSpPr>
      <p:grpSpPr>
        <a:xfrm>
          <a:off x="0" y="0"/>
          <a:ext cx="0" cy="0"/>
          <a:chOff x="0" y="0"/>
          <a:chExt cx="0" cy="0"/>
        </a:xfrm>
      </p:grpSpPr>
      <p:sp>
        <p:nvSpPr>
          <p:cNvPr id="212" name="Google Shape;212;p41"/>
          <p:cNvSpPr txBox="1"/>
          <p:nvPr>
            <p:ph type="title"/>
          </p:nvPr>
        </p:nvSpPr>
        <p:spPr>
          <a:xfrm>
            <a:off x="419450" y="437975"/>
            <a:ext cx="10934400" cy="463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Goals, Initiatives, and Primary </a:t>
            </a:r>
            <a:r>
              <a:rPr lang="en-US" sz="3200"/>
              <a:t>Activities</a:t>
            </a:r>
            <a:endParaRPr sz="3200"/>
          </a:p>
        </p:txBody>
      </p:sp>
      <p:sp>
        <p:nvSpPr>
          <p:cNvPr id="213" name="Google Shape;213;p41"/>
          <p:cNvSpPr txBox="1"/>
          <p:nvPr>
            <p:ph idx="1" type="body"/>
          </p:nvPr>
        </p:nvSpPr>
        <p:spPr>
          <a:xfrm>
            <a:off x="230100" y="901775"/>
            <a:ext cx="11731800" cy="633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1900">
                <a:solidFill>
                  <a:srgbClr val="222222"/>
                </a:solidFill>
                <a:highlight>
                  <a:srgbClr val="FFFFFF"/>
                </a:highlight>
              </a:rPr>
              <a:t>Colorado’s RHTP application is organized around CMS’ 5 Strategic Goals, and outlines 10 key initiatives with corresponding performance measures, implementation timelines, and funding needs.</a:t>
            </a:r>
            <a:endParaRPr sz="1900">
              <a:solidFill>
                <a:srgbClr val="222222"/>
              </a:solidFill>
              <a:highlight>
                <a:srgbClr val="FFFFFF"/>
              </a:highlight>
            </a:endParaRPr>
          </a:p>
        </p:txBody>
      </p:sp>
      <p:sp>
        <p:nvSpPr>
          <p:cNvPr id="214" name="Google Shape;214;p41"/>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215" name="Google Shape;215;p41"/>
          <p:cNvGraphicFramePr/>
          <p:nvPr/>
        </p:nvGraphicFramePr>
        <p:xfrm>
          <a:off x="357575" y="1535787"/>
          <a:ext cx="3000000" cy="3000000"/>
        </p:xfrm>
        <a:graphic>
          <a:graphicData uri="http://schemas.openxmlformats.org/drawingml/2006/table">
            <a:tbl>
              <a:tblPr bandRow="1">
                <a:noFill/>
                <a:tableStyleId>{2EB38510-F263-4509-98DA-9FE6DE5FB62C}</a:tableStyleId>
              </a:tblPr>
              <a:tblGrid>
                <a:gridCol w="2837600"/>
                <a:gridCol w="3520625"/>
                <a:gridCol w="1812975"/>
                <a:gridCol w="3179100"/>
              </a:tblGrid>
              <a:tr h="547900">
                <a:tc>
                  <a:txBody>
                    <a:bodyPr/>
                    <a:lstStyle/>
                    <a:p>
                      <a:pPr indent="0" lvl="0" marL="0" rtl="0" algn="l">
                        <a:spcBef>
                          <a:spcPts val="0"/>
                        </a:spcBef>
                        <a:spcAft>
                          <a:spcPts val="0"/>
                        </a:spcAft>
                        <a:buNone/>
                      </a:pPr>
                      <a:r>
                        <a:rPr b="1" lang="en-US" sz="1500">
                          <a:solidFill>
                            <a:schemeClr val="lt1"/>
                          </a:solidFill>
                          <a:latin typeface="Trebuchet MS"/>
                          <a:ea typeface="Trebuchet MS"/>
                          <a:cs typeface="Trebuchet MS"/>
                          <a:sym typeface="Trebuchet MS"/>
                        </a:rPr>
                        <a:t>CMS </a:t>
                      </a:r>
                      <a:r>
                        <a:rPr b="1" lang="en-US" sz="1500">
                          <a:solidFill>
                            <a:schemeClr val="lt1"/>
                          </a:solidFill>
                          <a:latin typeface="Trebuchet MS"/>
                          <a:ea typeface="Trebuchet MS"/>
                          <a:cs typeface="Trebuchet MS"/>
                          <a:sym typeface="Trebuchet MS"/>
                        </a:rPr>
                        <a:t>Strategic Goal Alignment</a:t>
                      </a:r>
                      <a:endParaRPr b="1" sz="1500">
                        <a:solidFill>
                          <a:schemeClr val="lt1"/>
                        </a:solidFill>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solidFill>
                      <a:srgbClr val="011971"/>
                    </a:solidFill>
                  </a:tcPr>
                </a:tc>
                <a:tc>
                  <a:txBody>
                    <a:bodyPr/>
                    <a:lstStyle/>
                    <a:p>
                      <a:pPr indent="0" lvl="0" marL="0" rtl="0" algn="l">
                        <a:spcBef>
                          <a:spcPts val="0"/>
                        </a:spcBef>
                        <a:spcAft>
                          <a:spcPts val="0"/>
                        </a:spcAft>
                        <a:buNone/>
                      </a:pPr>
                      <a:r>
                        <a:rPr b="1" lang="en-US" sz="1500">
                          <a:solidFill>
                            <a:schemeClr val="lt1"/>
                          </a:solidFill>
                          <a:latin typeface="Trebuchet MS"/>
                          <a:ea typeface="Trebuchet MS"/>
                          <a:cs typeface="Trebuchet MS"/>
                          <a:sym typeface="Trebuchet MS"/>
                        </a:rPr>
                        <a:t>Colorado Initiative(s)</a:t>
                      </a:r>
                      <a:endParaRPr b="1" sz="1500">
                        <a:solidFill>
                          <a:schemeClr val="lt1"/>
                        </a:solidFill>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11971"/>
                    </a:solidFill>
                  </a:tcPr>
                </a:tc>
                <a:tc>
                  <a:txBody>
                    <a:bodyPr/>
                    <a:lstStyle/>
                    <a:p>
                      <a:pPr indent="0" lvl="0" marL="0" rtl="0" algn="l">
                        <a:spcBef>
                          <a:spcPts val="0"/>
                        </a:spcBef>
                        <a:spcAft>
                          <a:spcPts val="0"/>
                        </a:spcAft>
                        <a:buNone/>
                      </a:pPr>
                      <a:r>
                        <a:rPr b="1" lang="en-US" sz="1500">
                          <a:solidFill>
                            <a:schemeClr val="lt1"/>
                          </a:solidFill>
                          <a:latin typeface="Trebuchet MS"/>
                          <a:ea typeface="Trebuchet MS"/>
                          <a:cs typeface="Trebuchet MS"/>
                          <a:sym typeface="Trebuchet MS"/>
                        </a:rPr>
                        <a:t>Permissible</a:t>
                      </a:r>
                      <a:r>
                        <a:rPr b="1" lang="en-US" sz="1500">
                          <a:solidFill>
                            <a:schemeClr val="lt1"/>
                          </a:solidFill>
                          <a:latin typeface="Trebuchet MS"/>
                          <a:ea typeface="Trebuchet MS"/>
                          <a:cs typeface="Trebuchet MS"/>
                          <a:sym typeface="Trebuchet MS"/>
                        </a:rPr>
                        <a:t> Use of Funds</a:t>
                      </a:r>
                      <a:endParaRPr b="1" sz="1500">
                        <a:solidFill>
                          <a:schemeClr val="lt1"/>
                        </a:solidFill>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11971"/>
                    </a:solidFill>
                  </a:tcPr>
                </a:tc>
                <a:tc>
                  <a:txBody>
                    <a:bodyPr/>
                    <a:lstStyle/>
                    <a:p>
                      <a:pPr indent="0" lvl="0" marL="0" rtl="0" algn="l">
                        <a:spcBef>
                          <a:spcPts val="0"/>
                        </a:spcBef>
                        <a:spcAft>
                          <a:spcPts val="0"/>
                        </a:spcAft>
                        <a:buNone/>
                      </a:pPr>
                      <a:r>
                        <a:rPr b="1" lang="en-US" sz="1500">
                          <a:solidFill>
                            <a:schemeClr val="lt1"/>
                          </a:solidFill>
                          <a:latin typeface="Trebuchet MS"/>
                          <a:ea typeface="Trebuchet MS"/>
                          <a:cs typeface="Trebuchet MS"/>
                          <a:sym typeface="Trebuchet MS"/>
                        </a:rPr>
                        <a:t>Primary Activities / Outputs</a:t>
                      </a:r>
                      <a:endParaRPr b="1" sz="1500">
                        <a:solidFill>
                          <a:schemeClr val="lt1"/>
                        </a:solidFill>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solidFill>
                      <a:srgbClr val="011971"/>
                    </a:solidFill>
                  </a:tcPr>
                </a:tc>
              </a:tr>
              <a:tr h="727600">
                <a:tc>
                  <a:txBody>
                    <a:bodyPr/>
                    <a:lstStyle/>
                    <a:p>
                      <a:pPr indent="0" lvl="0" marL="0" rtl="0" algn="l">
                        <a:spcBef>
                          <a:spcPts val="0"/>
                        </a:spcBef>
                        <a:spcAft>
                          <a:spcPts val="0"/>
                        </a:spcAft>
                        <a:buNone/>
                      </a:pPr>
                      <a:r>
                        <a:rPr lang="en-US" sz="1500">
                          <a:latin typeface="Trebuchet MS"/>
                          <a:ea typeface="Trebuchet MS"/>
                          <a:cs typeface="Trebuchet MS"/>
                          <a:sym typeface="Trebuchet MS"/>
                        </a:rPr>
                        <a:t>Make Rural America Healthy Again</a:t>
                      </a:r>
                      <a:endParaRPr sz="15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1 – Transform Rural Care</a:t>
                      </a:r>
                      <a:endParaRPr sz="1500">
                        <a:latin typeface="Trebuchet MS"/>
                        <a:ea typeface="Trebuchet MS"/>
                        <a:cs typeface="Trebuchet MS"/>
                        <a:sym typeface="Trebuchet MS"/>
                      </a:endParaRPr>
                    </a:p>
                    <a:p>
                      <a:pPr indent="0" lvl="0" marL="0" rtl="0" algn="l">
                        <a:spcBef>
                          <a:spcPts val="0"/>
                        </a:spcBef>
                        <a:spcAft>
                          <a:spcPts val="0"/>
                        </a:spcAft>
                        <a:buNone/>
                      </a:pPr>
                      <a:r>
                        <a:rPr lang="en-US" sz="1500">
                          <a:latin typeface="Trebuchet MS"/>
                          <a:ea typeface="Trebuchet MS"/>
                          <a:cs typeface="Trebuchet MS"/>
                          <a:sym typeface="Trebuchet MS"/>
                        </a:rPr>
                        <a:t>2 – Build Data Infrastructure</a:t>
                      </a:r>
                      <a:endParaRPr sz="1500">
                        <a:latin typeface="Trebuchet MS"/>
                        <a:ea typeface="Trebuchet MS"/>
                        <a:cs typeface="Trebuchet MS"/>
                        <a:sym typeface="Trebuchet MS"/>
                      </a:endParaRPr>
                    </a:p>
                    <a:p>
                      <a:pPr indent="0" lvl="0" marL="0" rtl="0" algn="l">
                        <a:spcBef>
                          <a:spcPts val="0"/>
                        </a:spcBef>
                        <a:spcAft>
                          <a:spcPts val="0"/>
                        </a:spcAft>
                        <a:buNone/>
                      </a:pPr>
                      <a:r>
                        <a:rPr lang="en-US" sz="1500">
                          <a:latin typeface="Trebuchet MS"/>
                          <a:ea typeface="Trebuchet MS"/>
                          <a:cs typeface="Trebuchet MS"/>
                          <a:sym typeface="Trebuchet MS"/>
                        </a:rPr>
                        <a:t>7 – Expand Preventive Care</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Prevention &amp; Chronic Disease</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Chronic disease prevention, screenings, data tracking, community-based outreach.</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tcPr>
                </a:tc>
              </a:tr>
              <a:tr h="1211600">
                <a:tc>
                  <a:txBody>
                    <a:bodyPr/>
                    <a:lstStyle/>
                    <a:p>
                      <a:pPr indent="0" lvl="0" marL="0" rtl="0" algn="l">
                        <a:spcBef>
                          <a:spcPts val="0"/>
                        </a:spcBef>
                        <a:spcAft>
                          <a:spcPts val="0"/>
                        </a:spcAft>
                        <a:buNone/>
                      </a:pPr>
                      <a:r>
                        <a:rPr lang="en-US" sz="1500">
                          <a:latin typeface="Trebuchet MS"/>
                          <a:ea typeface="Trebuchet MS"/>
                          <a:cs typeface="Trebuchet MS"/>
                          <a:sym typeface="Trebuchet MS"/>
                        </a:rPr>
                        <a:t>Sustainable Access</a:t>
                      </a:r>
                      <a:endParaRPr sz="15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solidFill>
                      <a:srgbClr val="EFEFEF"/>
                    </a:solidFill>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3 – Build &amp; Connect Rural Health Networks</a:t>
                      </a:r>
                      <a:endParaRPr sz="1500">
                        <a:latin typeface="Trebuchet MS"/>
                        <a:ea typeface="Trebuchet MS"/>
                        <a:cs typeface="Trebuchet MS"/>
                        <a:sym typeface="Trebuchet MS"/>
                      </a:endParaRPr>
                    </a:p>
                    <a:p>
                      <a:pPr indent="0" lvl="0" marL="0" rtl="0" algn="l">
                        <a:spcBef>
                          <a:spcPts val="0"/>
                        </a:spcBef>
                        <a:spcAft>
                          <a:spcPts val="0"/>
                        </a:spcAft>
                        <a:buNone/>
                      </a:pPr>
                      <a:r>
                        <a:rPr lang="en-US" sz="1500">
                          <a:latin typeface="Trebuchet MS"/>
                          <a:ea typeface="Trebuchet MS"/>
                          <a:cs typeface="Trebuchet MS"/>
                          <a:sym typeface="Trebuchet MS"/>
                        </a:rPr>
                        <a:t>4 – Strengthen Rural Care Delivery Systems</a:t>
                      </a:r>
                      <a:endParaRPr sz="1500">
                        <a:latin typeface="Trebuchet MS"/>
                        <a:ea typeface="Trebuchet MS"/>
                        <a:cs typeface="Trebuchet MS"/>
                        <a:sym typeface="Trebuchet MS"/>
                      </a:endParaRPr>
                    </a:p>
                    <a:p>
                      <a:pPr indent="0" lvl="0" marL="0" rtl="0" algn="l">
                        <a:spcBef>
                          <a:spcPts val="0"/>
                        </a:spcBef>
                        <a:spcAft>
                          <a:spcPts val="0"/>
                        </a:spcAft>
                        <a:buNone/>
                      </a:pPr>
                      <a:r>
                        <a:rPr lang="en-US" sz="1500">
                          <a:latin typeface="Trebuchet MS"/>
                          <a:ea typeface="Trebuchet MS"/>
                          <a:cs typeface="Trebuchet MS"/>
                          <a:sym typeface="Trebuchet MS"/>
                        </a:rPr>
                        <a:t>5 – Sustain Hospital Operations</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Access &amp; Hospital Stabilization</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EMS network support, hospital grants, regulatory readiness, rural referral networks.</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solidFill>
                      <a:srgbClr val="EFEFEF"/>
                    </a:solidFill>
                  </a:tcPr>
                </a:tc>
              </a:tr>
              <a:tr h="727600">
                <a:tc>
                  <a:txBody>
                    <a:bodyPr/>
                    <a:lstStyle/>
                    <a:p>
                      <a:pPr indent="0" lvl="0" marL="0" rtl="0" algn="l">
                        <a:spcBef>
                          <a:spcPts val="0"/>
                        </a:spcBef>
                        <a:spcAft>
                          <a:spcPts val="0"/>
                        </a:spcAft>
                        <a:buNone/>
                      </a:pPr>
                      <a:r>
                        <a:rPr lang="en-US" sz="1500">
                          <a:latin typeface="Trebuchet MS"/>
                          <a:ea typeface="Trebuchet MS"/>
                          <a:cs typeface="Trebuchet MS"/>
                          <a:sym typeface="Trebuchet MS"/>
                        </a:rPr>
                        <a:t>Workforce Development</a:t>
                      </a:r>
                      <a:endParaRPr sz="15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6 – Strengthen &amp; Expand Workforce</a:t>
                      </a:r>
                      <a:endParaRPr sz="1500">
                        <a:latin typeface="Trebuchet MS"/>
                        <a:ea typeface="Trebuchet MS"/>
                        <a:cs typeface="Trebuchet MS"/>
                        <a:sym typeface="Trebuchet MS"/>
                      </a:endParaRPr>
                    </a:p>
                    <a:p>
                      <a:pPr indent="0" lvl="0" marL="0" rtl="0" algn="l">
                        <a:spcBef>
                          <a:spcPts val="0"/>
                        </a:spcBef>
                        <a:spcAft>
                          <a:spcPts val="0"/>
                        </a:spcAft>
                        <a:buNone/>
                      </a:pPr>
                      <a:r>
                        <a:rPr lang="en-US" sz="1500">
                          <a:latin typeface="Trebuchet MS"/>
                          <a:ea typeface="Trebuchet MS"/>
                          <a:cs typeface="Trebuchet MS"/>
                          <a:sym typeface="Trebuchet MS"/>
                        </a:rPr>
                        <a:t>8 – State &amp; Local Coordination</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Workforce Development</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Credentialing, health worker programs, clinical training, recruitment, and retention.</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tcPr>
                </a:tc>
              </a:tr>
              <a:tr h="727600">
                <a:tc>
                  <a:txBody>
                    <a:bodyPr/>
                    <a:lstStyle/>
                    <a:p>
                      <a:pPr indent="0" lvl="0" marL="0" rtl="0" algn="l">
                        <a:spcBef>
                          <a:spcPts val="0"/>
                        </a:spcBef>
                        <a:spcAft>
                          <a:spcPts val="0"/>
                        </a:spcAft>
                        <a:buNone/>
                      </a:pPr>
                      <a:r>
                        <a:rPr lang="en-US" sz="1500">
                          <a:latin typeface="Trebuchet MS"/>
                          <a:ea typeface="Trebuchet MS"/>
                          <a:cs typeface="Trebuchet MS"/>
                          <a:sym typeface="Trebuchet MS"/>
                        </a:rPr>
                        <a:t>Innovative Care</a:t>
                      </a:r>
                      <a:endParaRPr sz="15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solidFill>
                      <a:srgbClr val="EFEFEF"/>
                    </a:solidFill>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9 – Design &amp; Pilot Rural VBC Model(s)</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Innovation &amp; Value-Based Care</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Design, contract, and evaluate APMs; shared savings and bundled-payment pilots.</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solidFill>
                      <a:srgbClr val="EFEFEF"/>
                    </a:solidFill>
                  </a:tcPr>
                </a:tc>
              </a:tr>
              <a:tr h="727600">
                <a:tc>
                  <a:txBody>
                    <a:bodyPr/>
                    <a:lstStyle/>
                    <a:p>
                      <a:pPr indent="0" lvl="0" marL="0" rtl="0" algn="l">
                        <a:spcBef>
                          <a:spcPts val="0"/>
                        </a:spcBef>
                        <a:spcAft>
                          <a:spcPts val="0"/>
                        </a:spcAft>
                        <a:buNone/>
                      </a:pPr>
                      <a:r>
                        <a:rPr lang="en-US" sz="1500">
                          <a:latin typeface="Trebuchet MS"/>
                          <a:ea typeface="Trebuchet MS"/>
                          <a:cs typeface="Trebuchet MS"/>
                          <a:sym typeface="Trebuchet MS"/>
                        </a:rPr>
                        <a:t>Tech Innovation</a:t>
                      </a:r>
                      <a:endParaRPr sz="15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10 – Expand Rural Telehealth &amp; Technology Integration</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Technology &amp; Telehealth</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rPr lang="en-US" sz="1500">
                          <a:latin typeface="Trebuchet MS"/>
                          <a:ea typeface="Trebuchet MS"/>
                          <a:cs typeface="Trebuchet MS"/>
                          <a:sym typeface="Trebuchet MS"/>
                        </a:rPr>
                        <a:t>Telehealth hardware grants, HIE integration, cybersecurity training, data dashboards.</a:t>
                      </a:r>
                      <a:endParaRPr sz="15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42"/>
          <p:cNvSpPr txBox="1"/>
          <p:nvPr>
            <p:ph type="title"/>
          </p:nvPr>
        </p:nvSpPr>
        <p:spPr>
          <a:xfrm>
            <a:off x="802275" y="323079"/>
            <a:ext cx="10515600" cy="55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Make Rural America Healthy Again</a:t>
            </a:r>
            <a:endParaRPr sz="3200"/>
          </a:p>
        </p:txBody>
      </p:sp>
      <p:sp>
        <p:nvSpPr>
          <p:cNvPr id="222" name="Google Shape;222;p42"/>
          <p:cNvSpPr txBox="1"/>
          <p:nvPr>
            <p:ph idx="1" type="body"/>
          </p:nvPr>
        </p:nvSpPr>
        <p:spPr>
          <a:xfrm>
            <a:off x="536200" y="1067600"/>
            <a:ext cx="11288700" cy="5001300"/>
          </a:xfrm>
          <a:prstGeom prst="rect">
            <a:avLst/>
          </a:prstGeom>
          <a:solidFill>
            <a:srgbClr val="F3F3F3"/>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t>Initiative </a:t>
            </a:r>
            <a:r>
              <a:rPr b="1" lang="en-US" sz="1800"/>
              <a:t>1 – Transform Rural </a:t>
            </a:r>
            <a:r>
              <a:rPr b="1" lang="en-US" sz="1800"/>
              <a:t>Care</a:t>
            </a:r>
            <a:r>
              <a:rPr b="1" lang="en-US" sz="1800"/>
              <a:t> </a:t>
            </a:r>
            <a:r>
              <a:rPr b="1" lang="en-US" sz="1800"/>
              <a:t>(page 23):</a:t>
            </a:r>
            <a:r>
              <a:rPr lang="en-US" sz="1700"/>
              <a:t> This initiative supports educational, disease prevention, and care coordination services for cardiovascular disease, hypertension, obesity, and other high priority chronic conditions.</a:t>
            </a:r>
            <a:endParaRPr sz="1700"/>
          </a:p>
          <a:p>
            <a:pPr indent="0" lvl="0" marL="0" rtl="0" algn="l">
              <a:lnSpc>
                <a:spcPct val="100000"/>
              </a:lnSpc>
              <a:spcBef>
                <a:spcPts val="0"/>
              </a:spcBef>
              <a:spcAft>
                <a:spcPts val="0"/>
              </a:spcAft>
              <a:buClr>
                <a:schemeClr val="dk1"/>
              </a:buClr>
              <a:buSzPts val="1100"/>
              <a:buFont typeface="Arial"/>
              <a:buNone/>
            </a:pPr>
            <a:r>
              <a:t/>
            </a:r>
            <a:endParaRPr i="1" sz="1700">
              <a:solidFill>
                <a:schemeClr val="dk2"/>
              </a:solidFill>
            </a:endParaRPr>
          </a:p>
          <a:p>
            <a:pPr indent="0" lvl="0" marL="0" rtl="0" algn="l">
              <a:lnSpc>
                <a:spcPct val="100000"/>
              </a:lnSpc>
              <a:spcBef>
                <a:spcPts val="0"/>
              </a:spcBef>
              <a:spcAft>
                <a:spcPts val="0"/>
              </a:spcAft>
              <a:buClr>
                <a:schemeClr val="dk1"/>
              </a:buClr>
              <a:buSzPts val="1100"/>
              <a:buFont typeface="Arial"/>
              <a:buNone/>
            </a:pPr>
            <a:r>
              <a:rPr i="1" lang="en-US" sz="1700">
                <a:solidFill>
                  <a:schemeClr val="dk2"/>
                </a:solidFill>
              </a:rPr>
              <a:t>Potential activities </a:t>
            </a:r>
            <a:r>
              <a:rPr i="1" lang="en-US" sz="1700" u="sng">
                <a:solidFill>
                  <a:schemeClr val="dk2"/>
                </a:solidFill>
              </a:rPr>
              <a:t>could </a:t>
            </a:r>
            <a:r>
              <a:rPr i="1" lang="en-US" sz="1700">
                <a:solidFill>
                  <a:schemeClr val="dk2"/>
                </a:solidFill>
              </a:rPr>
              <a:t>include:</a:t>
            </a:r>
            <a:endParaRPr i="1" sz="1700">
              <a:solidFill>
                <a:schemeClr val="dk2"/>
              </a:solidFill>
            </a:endParaRPr>
          </a:p>
          <a:p>
            <a:pPr indent="-336550" lvl="0" marL="457200" rtl="0" algn="l">
              <a:lnSpc>
                <a:spcPct val="100000"/>
              </a:lnSpc>
              <a:spcBef>
                <a:spcPts val="0"/>
              </a:spcBef>
              <a:spcAft>
                <a:spcPts val="0"/>
              </a:spcAft>
              <a:buSzPts val="1700"/>
              <a:buChar char="•"/>
            </a:pPr>
            <a:r>
              <a:rPr lang="en-US" sz="1700"/>
              <a:t>implementing pilot rural value-based care models; </a:t>
            </a:r>
            <a:endParaRPr sz="1700"/>
          </a:p>
          <a:p>
            <a:pPr indent="-336550" lvl="0" marL="457200" rtl="0" algn="l">
              <a:lnSpc>
                <a:spcPct val="100000"/>
              </a:lnSpc>
              <a:spcBef>
                <a:spcPts val="600"/>
              </a:spcBef>
              <a:spcAft>
                <a:spcPts val="0"/>
              </a:spcAft>
              <a:buSzPts val="1700"/>
              <a:buChar char="•"/>
            </a:pPr>
            <a:r>
              <a:rPr lang="en-US" sz="1700"/>
              <a:t>coordinating a statewide rural-training network and implementing prevention programs </a:t>
            </a:r>
            <a:r>
              <a:rPr lang="en-US" sz="1700"/>
              <a:t>(such as, but not limited to, diabetes prevention, diabetes self-management education and support, self-measured blood pressure, family healthy weight, and nutrition or food as medicine);</a:t>
            </a:r>
            <a:endParaRPr sz="1700"/>
          </a:p>
          <a:p>
            <a:pPr indent="-336550" lvl="0" marL="457200" rtl="0" algn="l">
              <a:lnSpc>
                <a:spcPct val="100000"/>
              </a:lnSpc>
              <a:spcBef>
                <a:spcPts val="600"/>
              </a:spcBef>
              <a:spcAft>
                <a:spcPts val="0"/>
              </a:spcAft>
              <a:buSzPts val="1700"/>
              <a:buChar char="•"/>
            </a:pPr>
            <a:r>
              <a:rPr lang="en-US" sz="1700"/>
              <a:t>funding regional collaborations that strengthen shared services, staffing, and sustainability for wellness and prevention programs; </a:t>
            </a:r>
            <a:endParaRPr sz="1700"/>
          </a:p>
          <a:p>
            <a:pPr indent="-336550" lvl="0" marL="457200" rtl="0" algn="l">
              <a:lnSpc>
                <a:spcPct val="100000"/>
              </a:lnSpc>
              <a:spcBef>
                <a:spcPts val="600"/>
              </a:spcBef>
              <a:spcAft>
                <a:spcPts val="0"/>
              </a:spcAft>
              <a:buSzPts val="1700"/>
              <a:buChar char="•"/>
            </a:pPr>
            <a:r>
              <a:rPr lang="en-US" sz="1700"/>
              <a:t>supporting care coordination, including behavioral health and nutrition, and referral systems that link clinical providers with community-based prevention programs and social support resources; and</a:t>
            </a:r>
            <a:endParaRPr sz="1700"/>
          </a:p>
          <a:p>
            <a:pPr indent="-336550" lvl="0" marL="457200" rtl="0" algn="l">
              <a:lnSpc>
                <a:spcPct val="100000"/>
              </a:lnSpc>
              <a:spcBef>
                <a:spcPts val="600"/>
              </a:spcBef>
              <a:spcAft>
                <a:spcPts val="0"/>
              </a:spcAft>
              <a:buSzPts val="1700"/>
              <a:buChar char="•"/>
            </a:pPr>
            <a:r>
              <a:rPr lang="en-US" sz="1700"/>
              <a:t>exploring ways that SNAP waivers and well as nutrition incentive programs can help rural Medicaid patients access healthy foods, nutrition counseling, and food as medicine as preventive health measures. </a:t>
            </a:r>
            <a:endParaRPr sz="3800"/>
          </a:p>
        </p:txBody>
      </p:sp>
      <p:sp>
        <p:nvSpPr>
          <p:cNvPr id="223" name="Google Shape;223;p42"/>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8" name="Shape 228"/>
        <p:cNvGrpSpPr/>
        <p:nvPr/>
      </p:nvGrpSpPr>
      <p:grpSpPr>
        <a:xfrm>
          <a:off x="0" y="0"/>
          <a:ext cx="0" cy="0"/>
          <a:chOff x="0" y="0"/>
          <a:chExt cx="0" cy="0"/>
        </a:xfrm>
      </p:grpSpPr>
      <p:sp>
        <p:nvSpPr>
          <p:cNvPr id="229" name="Google Shape;229;p43"/>
          <p:cNvSpPr txBox="1"/>
          <p:nvPr>
            <p:ph type="title"/>
          </p:nvPr>
        </p:nvSpPr>
        <p:spPr>
          <a:xfrm>
            <a:off x="828700" y="157929"/>
            <a:ext cx="10515600" cy="55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Make Rural America Healthy Again</a:t>
            </a:r>
            <a:endParaRPr sz="3200"/>
          </a:p>
        </p:txBody>
      </p:sp>
      <p:sp>
        <p:nvSpPr>
          <p:cNvPr id="230" name="Google Shape;230;p43"/>
          <p:cNvSpPr txBox="1"/>
          <p:nvPr>
            <p:ph idx="1" type="body"/>
          </p:nvPr>
        </p:nvSpPr>
        <p:spPr>
          <a:xfrm>
            <a:off x="320900" y="846725"/>
            <a:ext cx="11459400" cy="2543100"/>
          </a:xfrm>
          <a:prstGeom prst="rect">
            <a:avLst/>
          </a:prstGeom>
          <a:solidFill>
            <a:srgbClr val="F3F3F3"/>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t>Initiative 2 – Build Data Infrastructure (page 27): </a:t>
            </a:r>
            <a:r>
              <a:rPr lang="en-US" sz="1700"/>
              <a:t>This initiative strengthens data systems, performance monitoring, and evaluation to ensure chronic disease prevention and management programs are effective and sustainable. </a:t>
            </a:r>
            <a:endParaRPr sz="1700"/>
          </a:p>
          <a:p>
            <a:pPr indent="0" lvl="0" marL="0" rtl="0" algn="l">
              <a:lnSpc>
                <a:spcPct val="100000"/>
              </a:lnSpc>
              <a:spcBef>
                <a:spcPts val="0"/>
              </a:spcBef>
              <a:spcAft>
                <a:spcPts val="0"/>
              </a:spcAft>
              <a:buClr>
                <a:schemeClr val="dk1"/>
              </a:buClr>
              <a:buSzPts val="1100"/>
              <a:buFont typeface="Arial"/>
              <a:buNone/>
            </a:pPr>
            <a:r>
              <a:t/>
            </a:r>
            <a:endParaRPr sz="1700"/>
          </a:p>
          <a:p>
            <a:pPr indent="0" lvl="0" marL="0" rtl="0" algn="l">
              <a:lnSpc>
                <a:spcPct val="100000"/>
              </a:lnSpc>
              <a:spcBef>
                <a:spcPts val="0"/>
              </a:spcBef>
              <a:spcAft>
                <a:spcPts val="0"/>
              </a:spcAft>
              <a:buClr>
                <a:schemeClr val="dk1"/>
              </a:buClr>
              <a:buSzPts val="1100"/>
              <a:buFont typeface="Arial"/>
              <a:buNone/>
            </a:pPr>
            <a:r>
              <a:rPr i="1" lang="en-US" sz="1700">
                <a:solidFill>
                  <a:schemeClr val="dk2"/>
                </a:solidFill>
              </a:rPr>
              <a:t>Potential activities could include:</a:t>
            </a:r>
            <a:endParaRPr i="1" sz="1700"/>
          </a:p>
          <a:p>
            <a:pPr indent="-336550" lvl="0" marL="457200" rtl="0" algn="l">
              <a:lnSpc>
                <a:spcPct val="100000"/>
              </a:lnSpc>
              <a:spcBef>
                <a:spcPts val="0"/>
              </a:spcBef>
              <a:spcAft>
                <a:spcPts val="0"/>
              </a:spcAft>
              <a:buSzPts val="1700"/>
              <a:buChar char="•"/>
            </a:pPr>
            <a:r>
              <a:rPr lang="en-US" sz="1700"/>
              <a:t>designing and managing chronic disease dashboards to integrate Medicaid, public health, and program data; </a:t>
            </a:r>
            <a:endParaRPr sz="1700"/>
          </a:p>
          <a:p>
            <a:pPr indent="-336550" lvl="0" marL="457200" rtl="0" algn="l">
              <a:lnSpc>
                <a:spcPct val="100000"/>
              </a:lnSpc>
              <a:spcBef>
                <a:spcPts val="0"/>
              </a:spcBef>
              <a:spcAft>
                <a:spcPts val="0"/>
              </a:spcAft>
              <a:buSzPts val="1700"/>
              <a:buChar char="•"/>
            </a:pPr>
            <a:r>
              <a:rPr lang="en-US" sz="1700"/>
              <a:t>aligning Community Resource Inventories (CRI) and digital referral infrastructure for rural COSHIE hubs;</a:t>
            </a:r>
            <a:endParaRPr sz="1700"/>
          </a:p>
          <a:p>
            <a:pPr indent="-336550" lvl="0" marL="457200" rtl="0" algn="l">
              <a:lnSpc>
                <a:spcPct val="100000"/>
              </a:lnSpc>
              <a:spcBef>
                <a:spcPts val="0"/>
              </a:spcBef>
              <a:spcAft>
                <a:spcPts val="0"/>
              </a:spcAft>
              <a:buSzPts val="1700"/>
              <a:buChar char="•"/>
            </a:pPr>
            <a:r>
              <a:rPr lang="en-US" sz="1700"/>
              <a:t>providing </a:t>
            </a:r>
            <a:r>
              <a:rPr lang="en-US" sz="1700"/>
              <a:t>technical</a:t>
            </a:r>
            <a:r>
              <a:rPr lang="en-US" sz="1700"/>
              <a:t> support for interoperability; and</a:t>
            </a:r>
            <a:endParaRPr sz="1700"/>
          </a:p>
          <a:p>
            <a:pPr indent="-336550" lvl="0" marL="457200" rtl="0" algn="l">
              <a:lnSpc>
                <a:spcPct val="100000"/>
              </a:lnSpc>
              <a:spcBef>
                <a:spcPts val="0"/>
              </a:spcBef>
              <a:spcAft>
                <a:spcPts val="0"/>
              </a:spcAft>
              <a:buSzPts val="1700"/>
              <a:buChar char="•"/>
            </a:pPr>
            <a:r>
              <a:rPr lang="en-US" sz="1700"/>
              <a:t>implementing a performance monitoring and evaluation framework.</a:t>
            </a:r>
            <a:endParaRPr sz="1700"/>
          </a:p>
          <a:p>
            <a:pPr indent="0" lvl="0" marL="0" rtl="0" algn="l">
              <a:lnSpc>
                <a:spcPct val="100000"/>
              </a:lnSpc>
              <a:spcBef>
                <a:spcPts val="0"/>
              </a:spcBef>
              <a:spcAft>
                <a:spcPts val="0"/>
              </a:spcAft>
              <a:buClr>
                <a:schemeClr val="dk1"/>
              </a:buClr>
              <a:buSzPts val="1100"/>
              <a:buFont typeface="Arial"/>
              <a:buNone/>
            </a:pPr>
            <a:r>
              <a:t/>
            </a:r>
            <a:endParaRPr sz="1800"/>
          </a:p>
          <a:p>
            <a:pPr indent="0" lvl="0" marL="0" rtl="0" algn="l">
              <a:lnSpc>
                <a:spcPct val="100000"/>
              </a:lnSpc>
              <a:spcBef>
                <a:spcPts val="0"/>
              </a:spcBef>
              <a:spcAft>
                <a:spcPts val="0"/>
              </a:spcAft>
              <a:buNone/>
            </a:pPr>
            <a:r>
              <a:t/>
            </a:r>
            <a:endParaRPr sz="3800"/>
          </a:p>
        </p:txBody>
      </p:sp>
      <p:sp>
        <p:nvSpPr>
          <p:cNvPr id="231" name="Google Shape;231;p4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232" name="Google Shape;232;p43"/>
          <p:cNvSpPr txBox="1"/>
          <p:nvPr>
            <p:ph idx="1" type="body"/>
          </p:nvPr>
        </p:nvSpPr>
        <p:spPr>
          <a:xfrm>
            <a:off x="320900" y="3520925"/>
            <a:ext cx="11459400" cy="2643000"/>
          </a:xfrm>
          <a:prstGeom prst="rect">
            <a:avLst/>
          </a:prstGeom>
          <a:solidFill>
            <a:srgbClr val="F3F3F3"/>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t>Initiative 7 – </a:t>
            </a:r>
            <a:r>
              <a:rPr b="1" lang="en-US" sz="1800"/>
              <a:t>Expand Preventive Care</a:t>
            </a:r>
            <a:r>
              <a:rPr b="1" lang="en-US" sz="1800"/>
              <a:t> (page 35): </a:t>
            </a:r>
            <a:r>
              <a:rPr lang="en-US" sz="1700"/>
              <a:t>This initiative will expand clinical workforce capacity to deliver preventive services and procedures in rural and frontier communities by equipping rural clinicians with advanced procedural skills.</a:t>
            </a:r>
            <a:endParaRPr sz="1700"/>
          </a:p>
          <a:p>
            <a:pPr indent="0" lvl="0" marL="0" rtl="0" algn="l">
              <a:lnSpc>
                <a:spcPct val="100000"/>
              </a:lnSpc>
              <a:spcBef>
                <a:spcPts val="0"/>
              </a:spcBef>
              <a:spcAft>
                <a:spcPts val="0"/>
              </a:spcAft>
              <a:buClr>
                <a:schemeClr val="dk1"/>
              </a:buClr>
              <a:buSzPts val="1100"/>
              <a:buFont typeface="Arial"/>
              <a:buNone/>
            </a:pPr>
            <a:r>
              <a:t/>
            </a:r>
            <a:endParaRPr sz="1700"/>
          </a:p>
          <a:p>
            <a:pPr indent="0" lvl="0" marL="0" rtl="0" algn="l">
              <a:lnSpc>
                <a:spcPct val="100000"/>
              </a:lnSpc>
              <a:spcBef>
                <a:spcPts val="0"/>
              </a:spcBef>
              <a:spcAft>
                <a:spcPts val="0"/>
              </a:spcAft>
              <a:buClr>
                <a:schemeClr val="dk1"/>
              </a:buClr>
              <a:buSzPts val="1100"/>
              <a:buFont typeface="Arial"/>
              <a:buNone/>
            </a:pPr>
            <a:r>
              <a:rPr i="1" lang="en-US" sz="1700">
                <a:solidFill>
                  <a:schemeClr val="dk2"/>
                </a:solidFill>
              </a:rPr>
              <a:t>Potential activities could include:</a:t>
            </a:r>
            <a:endParaRPr i="1" sz="1700"/>
          </a:p>
          <a:p>
            <a:pPr indent="-336550" lvl="0" marL="457200" rtl="0" algn="l">
              <a:lnSpc>
                <a:spcPct val="100000"/>
              </a:lnSpc>
              <a:spcBef>
                <a:spcPts val="0"/>
              </a:spcBef>
              <a:spcAft>
                <a:spcPts val="0"/>
              </a:spcAft>
              <a:buSzPts val="1700"/>
              <a:buChar char="•"/>
            </a:pPr>
            <a:r>
              <a:rPr lang="en-US" sz="1700"/>
              <a:t>training rural providers to expand skills in the area of chronic diseases; </a:t>
            </a:r>
            <a:endParaRPr sz="1700"/>
          </a:p>
          <a:p>
            <a:pPr indent="-336550" lvl="0" marL="457200" rtl="0" algn="l">
              <a:lnSpc>
                <a:spcPct val="100000"/>
              </a:lnSpc>
              <a:spcBef>
                <a:spcPts val="0"/>
              </a:spcBef>
              <a:spcAft>
                <a:spcPts val="0"/>
              </a:spcAft>
              <a:buSzPts val="1700"/>
              <a:buChar char="•"/>
            </a:pPr>
            <a:r>
              <a:rPr lang="en-US" sz="1700"/>
              <a:t>supporting curriculum development in partnership with rural hospitals, academic institutions, and professional associations; </a:t>
            </a:r>
            <a:endParaRPr sz="1700"/>
          </a:p>
          <a:p>
            <a:pPr indent="-336550" lvl="0" marL="457200" rtl="0" algn="l">
              <a:lnSpc>
                <a:spcPct val="100000"/>
              </a:lnSpc>
              <a:spcBef>
                <a:spcPts val="0"/>
              </a:spcBef>
              <a:spcAft>
                <a:spcPts val="0"/>
              </a:spcAft>
              <a:buSzPts val="1700"/>
              <a:buChar char="•"/>
            </a:pPr>
            <a:r>
              <a:rPr lang="en-US" sz="1700"/>
              <a:t>providing continuing education scholarships for rural clinicians and care team members to participate in accredited chronic disease, wellness, and preventive care training. </a:t>
            </a:r>
            <a:endParaRPr sz="1700"/>
          </a:p>
          <a:p>
            <a:pPr indent="-336550" lvl="0" marL="457200" rtl="0" algn="l">
              <a:lnSpc>
                <a:spcPct val="100000"/>
              </a:lnSpc>
              <a:spcBef>
                <a:spcPts val="0"/>
              </a:spcBef>
              <a:spcAft>
                <a:spcPts val="0"/>
              </a:spcAft>
              <a:buSzPts val="1700"/>
              <a:buChar char="•"/>
            </a:pPr>
            <a:r>
              <a:t/>
            </a:r>
            <a:endParaRPr sz="1700"/>
          </a:p>
          <a:p>
            <a:pPr indent="-336550" lvl="0" marL="457200" rtl="0" algn="l">
              <a:lnSpc>
                <a:spcPct val="100000"/>
              </a:lnSpc>
              <a:spcBef>
                <a:spcPts val="0"/>
              </a:spcBef>
              <a:spcAft>
                <a:spcPts val="0"/>
              </a:spcAft>
              <a:buSzPts val="1700"/>
              <a:buChar char="•"/>
            </a:pPr>
            <a:r>
              <a:rPr lang="en-US" sz="1700"/>
              <a:t>.</a:t>
            </a:r>
            <a:endParaRPr sz="1700"/>
          </a:p>
          <a:p>
            <a:pPr indent="0" lvl="0" marL="0" rtl="0" algn="l">
              <a:lnSpc>
                <a:spcPct val="100000"/>
              </a:lnSpc>
              <a:spcBef>
                <a:spcPts val="0"/>
              </a:spcBef>
              <a:spcAft>
                <a:spcPts val="0"/>
              </a:spcAft>
              <a:buClr>
                <a:schemeClr val="dk1"/>
              </a:buClr>
              <a:buSzPts val="1100"/>
              <a:buFont typeface="Arial"/>
              <a:buNone/>
            </a:pPr>
            <a:r>
              <a:t/>
            </a:r>
            <a:endParaRPr sz="1800"/>
          </a:p>
          <a:p>
            <a:pPr indent="0" lvl="0" marL="0" rtl="0" algn="l">
              <a:lnSpc>
                <a:spcPct val="100000"/>
              </a:lnSpc>
              <a:spcBef>
                <a:spcPts val="0"/>
              </a:spcBef>
              <a:spcAft>
                <a:spcPts val="0"/>
              </a:spcAft>
              <a:buNone/>
            </a:pPr>
            <a:r>
              <a:t/>
            </a:r>
            <a:endParaRPr sz="3800"/>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7" name="Shape 237"/>
        <p:cNvGrpSpPr/>
        <p:nvPr/>
      </p:nvGrpSpPr>
      <p:grpSpPr>
        <a:xfrm>
          <a:off x="0" y="0"/>
          <a:ext cx="0" cy="0"/>
          <a:chOff x="0" y="0"/>
          <a:chExt cx="0" cy="0"/>
        </a:xfrm>
      </p:grpSpPr>
      <p:sp>
        <p:nvSpPr>
          <p:cNvPr id="238" name="Google Shape;238;p44"/>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239" name="Google Shape;239;p44"/>
          <p:cNvGraphicFramePr/>
          <p:nvPr/>
        </p:nvGraphicFramePr>
        <p:xfrm>
          <a:off x="362374" y="970684"/>
          <a:ext cx="3000000" cy="3000000"/>
        </p:xfrm>
        <a:graphic>
          <a:graphicData uri="http://schemas.openxmlformats.org/drawingml/2006/table">
            <a:tbl>
              <a:tblPr>
                <a:noFill/>
                <a:tableStyleId>{41599676-3DE3-4F17-AAB2-E98E66AA65B4}</a:tableStyleId>
              </a:tblPr>
              <a:tblGrid>
                <a:gridCol w="4963550"/>
                <a:gridCol w="406600"/>
                <a:gridCol w="843100"/>
                <a:gridCol w="1092700"/>
                <a:gridCol w="1092700"/>
                <a:gridCol w="1023325"/>
                <a:gridCol w="1022650"/>
                <a:gridCol w="1022650"/>
              </a:tblGrid>
              <a:tr h="436975">
                <a:tc gridSpan="8">
                  <a:txBody>
                    <a:bodyPr/>
                    <a:lstStyle/>
                    <a:p>
                      <a:pPr indent="0" lvl="0" marL="0" rtl="0" algn="l">
                        <a:spcBef>
                          <a:spcPts val="0"/>
                        </a:spcBef>
                        <a:spcAft>
                          <a:spcPts val="0"/>
                        </a:spcAft>
                        <a:buNone/>
                      </a:pPr>
                      <a:r>
                        <a:rPr b="1" lang="en-US" sz="1800">
                          <a:solidFill>
                            <a:srgbClr val="FFFFFF"/>
                          </a:solidFill>
                          <a:latin typeface="Trebuchet MS"/>
                          <a:ea typeface="Trebuchet MS"/>
                          <a:cs typeface="Trebuchet MS"/>
                          <a:sym typeface="Trebuchet MS"/>
                        </a:rPr>
                        <a:t> </a:t>
                      </a:r>
                      <a:r>
                        <a:rPr b="1" lang="en-US" sz="2400">
                          <a:solidFill>
                            <a:schemeClr val="dk1"/>
                          </a:solidFill>
                          <a:latin typeface="Trebuchet MS"/>
                          <a:ea typeface="Trebuchet MS"/>
                          <a:cs typeface="Trebuchet MS"/>
                          <a:sym typeface="Trebuchet MS"/>
                        </a:rPr>
                        <a:t>Goal 1: </a:t>
                      </a:r>
                      <a:r>
                        <a:rPr b="1" lang="en-US" sz="2600">
                          <a:solidFill>
                            <a:schemeClr val="dk1"/>
                          </a:solidFill>
                          <a:latin typeface="Trebuchet MS"/>
                          <a:ea typeface="Trebuchet MS"/>
                          <a:cs typeface="Trebuchet MS"/>
                          <a:sym typeface="Trebuchet MS"/>
                        </a:rPr>
                        <a:t>Make Rural America Healthy Again</a:t>
                      </a:r>
                      <a:endParaRPr sz="2600">
                        <a:solidFill>
                          <a:schemeClr val="dk1"/>
                        </a:solidFill>
                        <a:latin typeface="Trebuchet MS"/>
                        <a:ea typeface="Trebuchet MS"/>
                        <a:cs typeface="Trebuchet MS"/>
                        <a:sym typeface="Trebuchet MS"/>
                      </a:endParaRPr>
                    </a:p>
                  </a:txBody>
                  <a:tcPr marT="8725" marB="0" marR="8725" marL="87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C2C2C2"/>
                    </a:solidFill>
                  </a:tcPr>
                </a:tc>
                <a:tc hMerge="1"/>
                <a:tc hMerge="1"/>
                <a:tc hMerge="1"/>
                <a:tc hMerge="1"/>
                <a:tc hMerge="1"/>
                <a:tc hMerge="1"/>
                <a:tc hMerge="1"/>
              </a:tr>
              <a:tr h="436975">
                <a:tc>
                  <a:txBody>
                    <a:bodyPr/>
                    <a:lstStyle/>
                    <a:p>
                      <a:pPr indent="0" lvl="0" marL="0" marR="0" rtl="0" algn="ctr">
                        <a:spcBef>
                          <a:spcPts val="0"/>
                        </a:spcBef>
                        <a:spcAft>
                          <a:spcPts val="0"/>
                        </a:spcAft>
                        <a:buClr>
                          <a:srgbClr val="3F3F3F"/>
                        </a:buClr>
                        <a:buSzPts val="1700"/>
                        <a:buFont typeface="Roboto"/>
                        <a:buNone/>
                      </a:pPr>
                      <a:r>
                        <a:rPr i="0" lang="en-US" sz="1800" u="none" cap="none" strike="noStrike">
                          <a:solidFill>
                            <a:srgbClr val="3F3F3F"/>
                          </a:solidFill>
                          <a:latin typeface="Trebuchet MS"/>
                          <a:ea typeface="Trebuchet MS"/>
                          <a:cs typeface="Trebuchet MS"/>
                          <a:sym typeface="Trebuchet MS"/>
                        </a:rPr>
                        <a:t> </a:t>
                      </a:r>
                      <a:endParaRPr i="0" sz="1800" u="none" cap="none" strike="noStrike">
                        <a:latin typeface="Trebuchet MS"/>
                        <a:ea typeface="Trebuchet MS"/>
                        <a:cs typeface="Trebuchet MS"/>
                        <a:sym typeface="Trebuchet MS"/>
                      </a:endParaRPr>
                    </a:p>
                  </a:txBody>
                  <a:tcPr marT="8725" marB="0" marR="8725" marL="87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34162"/>
                    </a:solidFill>
                  </a:tcPr>
                </a:tc>
                <a:tc gridSpan="7">
                  <a:txBody>
                    <a:bodyPr/>
                    <a:lstStyle/>
                    <a:p>
                      <a:pPr indent="0" lvl="0" marL="0" marR="0" rtl="0" algn="ctr">
                        <a:spcBef>
                          <a:spcPts val="0"/>
                        </a:spcBef>
                        <a:spcAft>
                          <a:spcPts val="0"/>
                        </a:spcAft>
                        <a:buClr>
                          <a:srgbClr val="FFFFFF"/>
                        </a:buClr>
                        <a:buSzPts val="1700"/>
                        <a:buFont typeface="Roboto"/>
                        <a:buNone/>
                      </a:pPr>
                      <a:r>
                        <a:rPr b="1" lang="en-US" sz="1800">
                          <a:solidFill>
                            <a:srgbClr val="FFFFFF"/>
                          </a:solidFill>
                          <a:latin typeface="Trebuchet MS"/>
                          <a:ea typeface="Trebuchet MS"/>
                          <a:cs typeface="Trebuchet MS"/>
                          <a:sym typeface="Trebuchet MS"/>
                        </a:rPr>
                        <a:t>Implementation</a:t>
                      </a:r>
                      <a:r>
                        <a:rPr b="1" i="0" lang="en-US" sz="1800" u="none" cap="none" strike="noStrike">
                          <a:solidFill>
                            <a:srgbClr val="FFFFFF"/>
                          </a:solidFill>
                          <a:latin typeface="Trebuchet MS"/>
                          <a:ea typeface="Trebuchet MS"/>
                          <a:cs typeface="Trebuchet MS"/>
                          <a:sym typeface="Trebuchet MS"/>
                        </a:rPr>
                        <a:t> Milestones and Timeline</a:t>
                      </a:r>
                      <a:endParaRPr i="0" sz="1800" u="none" cap="none" strike="noStrike">
                        <a:latin typeface="Trebuchet MS"/>
                        <a:ea typeface="Trebuchet MS"/>
                        <a:cs typeface="Trebuchet MS"/>
                        <a:sym typeface="Trebuchet MS"/>
                      </a:endParaRPr>
                    </a:p>
                  </a:txBody>
                  <a:tcPr marT="41925" marB="41925" marR="83850" marL="83850">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34162"/>
                    </a:solidFill>
                  </a:tcPr>
                </a:tc>
                <a:tc hMerge="1"/>
                <a:tc hMerge="1"/>
                <a:tc hMerge="1"/>
                <a:tc hMerge="1"/>
                <a:tc hMerge="1"/>
                <a:tc hMerge="1"/>
              </a:tr>
              <a:tr h="320075">
                <a:tc>
                  <a:txBody>
                    <a:bodyPr/>
                    <a:lstStyle/>
                    <a:p>
                      <a:pPr indent="0" lvl="0" marL="0" marR="0" rtl="0" algn="r">
                        <a:spcBef>
                          <a:spcPts val="0"/>
                        </a:spcBef>
                        <a:spcAft>
                          <a:spcPts val="0"/>
                        </a:spcAft>
                        <a:buClr>
                          <a:srgbClr val="FFFFFF"/>
                        </a:buClr>
                        <a:buSzPts val="1700"/>
                        <a:buFont typeface="Roboto"/>
                        <a:buNone/>
                      </a:pPr>
                      <a:r>
                        <a:rPr b="1" i="0" lang="en-US" sz="1800" u="none" cap="none" strike="noStrike">
                          <a:solidFill>
                            <a:srgbClr val="FFFFFF"/>
                          </a:solidFill>
                          <a:latin typeface="Trebuchet MS"/>
                          <a:ea typeface="Trebuchet MS"/>
                          <a:cs typeface="Trebuchet MS"/>
                          <a:sym typeface="Trebuchet MS"/>
                        </a:rPr>
                        <a:t>Federal Fiscal Year</a:t>
                      </a:r>
                      <a:endParaRPr i="0" sz="1800" u="none" cap="none" strike="noStrike">
                        <a:latin typeface="Trebuchet MS"/>
                        <a:ea typeface="Trebuchet MS"/>
                        <a:cs typeface="Trebuchet MS"/>
                        <a:sym typeface="Trebuchet MS"/>
                      </a:endParaRPr>
                    </a:p>
                  </a:txBody>
                  <a:tcPr marT="8725" marB="0" marR="8725" marL="87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gridSpan="2">
                  <a:txBody>
                    <a:bodyPr/>
                    <a:lstStyle/>
                    <a:p>
                      <a:pPr indent="0" lvl="0" marL="0" marR="0" rtl="0" algn="ctr">
                        <a:spcBef>
                          <a:spcPts val="0"/>
                        </a:spcBef>
                        <a:spcAft>
                          <a:spcPts val="0"/>
                        </a:spcAft>
                        <a:buClr>
                          <a:srgbClr val="FFFFFF"/>
                        </a:buClr>
                        <a:buSzPts val="1700"/>
                        <a:buFont typeface="Roboto"/>
                        <a:buNone/>
                      </a:pPr>
                      <a:r>
                        <a:rPr b="1" i="0" lang="en-US" sz="1800" u="none" cap="none" strike="noStrike">
                          <a:solidFill>
                            <a:srgbClr val="FFFFFF"/>
                          </a:solidFill>
                          <a:latin typeface="Trebuchet MS"/>
                          <a:ea typeface="Trebuchet MS"/>
                          <a:cs typeface="Trebuchet MS"/>
                          <a:sym typeface="Trebuchet MS"/>
                        </a:rPr>
                        <a:t>FFY26</a:t>
                      </a:r>
                      <a:endParaRPr i="0" sz="1800" u="none" cap="none" strike="noStrike">
                        <a:latin typeface="Trebuchet MS"/>
                        <a:ea typeface="Trebuchet MS"/>
                        <a:cs typeface="Trebuchet MS"/>
                        <a:sym typeface="Trebuchet MS"/>
                      </a:endParaRPr>
                    </a:p>
                  </a:txBody>
                  <a:tcPr marT="8725" marB="0" marR="8725" marL="87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hMerge="1"/>
                <a:tc>
                  <a:txBody>
                    <a:bodyPr/>
                    <a:lstStyle/>
                    <a:p>
                      <a:pPr indent="0" lvl="0" marL="0" marR="0" rtl="0" algn="ctr">
                        <a:spcBef>
                          <a:spcPts val="0"/>
                        </a:spcBef>
                        <a:spcAft>
                          <a:spcPts val="0"/>
                        </a:spcAft>
                        <a:buClr>
                          <a:srgbClr val="FFFFFF"/>
                        </a:buClr>
                        <a:buSzPts val="1700"/>
                        <a:buFont typeface="Roboto"/>
                        <a:buNone/>
                      </a:pPr>
                      <a:r>
                        <a:rPr b="1" i="0" lang="en-US" sz="1800" u="none" cap="none" strike="noStrike">
                          <a:solidFill>
                            <a:srgbClr val="FFFFFF"/>
                          </a:solidFill>
                          <a:latin typeface="Trebuchet MS"/>
                          <a:ea typeface="Trebuchet MS"/>
                          <a:cs typeface="Trebuchet MS"/>
                          <a:sym typeface="Trebuchet MS"/>
                        </a:rPr>
                        <a:t>FFY27</a:t>
                      </a:r>
                      <a:endParaRPr i="0" sz="1800" u="none" cap="none" strike="noStrike">
                        <a:latin typeface="Trebuchet MS"/>
                        <a:ea typeface="Trebuchet MS"/>
                        <a:cs typeface="Trebuchet MS"/>
                        <a:sym typeface="Trebuchet MS"/>
                      </a:endParaRPr>
                    </a:p>
                  </a:txBody>
                  <a:tcPr marT="8725" marB="0" marR="8725" marL="87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cap="none" strike="noStrike">
                          <a:solidFill>
                            <a:srgbClr val="FFFFFF"/>
                          </a:solidFill>
                          <a:latin typeface="Trebuchet MS"/>
                          <a:ea typeface="Trebuchet MS"/>
                          <a:cs typeface="Trebuchet MS"/>
                          <a:sym typeface="Trebuchet MS"/>
                        </a:rPr>
                        <a:t>FFY28</a:t>
                      </a:r>
                      <a:endParaRPr i="0" sz="1800" u="none" cap="none" strike="noStrike">
                        <a:latin typeface="Trebuchet MS"/>
                        <a:ea typeface="Trebuchet MS"/>
                        <a:cs typeface="Trebuchet MS"/>
                        <a:sym typeface="Trebuchet MS"/>
                      </a:endParaRPr>
                    </a:p>
                  </a:txBody>
                  <a:tcPr marT="8725" marB="0" marR="8725" marL="87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cap="none" strike="noStrike">
                          <a:solidFill>
                            <a:srgbClr val="FFFFFF"/>
                          </a:solidFill>
                          <a:latin typeface="Trebuchet MS"/>
                          <a:ea typeface="Trebuchet MS"/>
                          <a:cs typeface="Trebuchet MS"/>
                          <a:sym typeface="Trebuchet MS"/>
                        </a:rPr>
                        <a:t>FFY29</a:t>
                      </a:r>
                      <a:endParaRPr i="0" sz="1800" u="none" cap="none" strike="noStrike">
                        <a:latin typeface="Trebuchet MS"/>
                        <a:ea typeface="Trebuchet MS"/>
                        <a:cs typeface="Trebuchet MS"/>
                        <a:sym typeface="Trebuchet MS"/>
                      </a:endParaRPr>
                    </a:p>
                  </a:txBody>
                  <a:tcPr marT="8725" marB="0" marR="8725" marL="87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700" u="none" cap="none" strike="noStrike">
                          <a:solidFill>
                            <a:srgbClr val="FFFFFF"/>
                          </a:solidFill>
                          <a:latin typeface="Trebuchet MS"/>
                          <a:ea typeface="Trebuchet MS"/>
                          <a:cs typeface="Trebuchet MS"/>
                          <a:sym typeface="Trebuchet MS"/>
                        </a:rPr>
                        <a:t>FFY30</a:t>
                      </a:r>
                      <a:endParaRPr i="0" sz="1700" u="none" cap="none" strike="noStrike">
                        <a:latin typeface="Trebuchet MS"/>
                        <a:ea typeface="Trebuchet MS"/>
                        <a:cs typeface="Trebuchet MS"/>
                        <a:sym typeface="Trebuchet MS"/>
                      </a:endParaRPr>
                    </a:p>
                  </a:txBody>
                  <a:tcPr marT="8725" marB="0" marR="8725" marL="87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700" u="none" cap="none" strike="noStrike">
                          <a:solidFill>
                            <a:srgbClr val="FFFFFF"/>
                          </a:solidFill>
                          <a:latin typeface="Roboto"/>
                          <a:ea typeface="Roboto"/>
                          <a:cs typeface="Roboto"/>
                          <a:sym typeface="Roboto"/>
                        </a:rPr>
                        <a:t>FFY31</a:t>
                      </a:r>
                      <a:endParaRPr b="0" i="0" sz="1700" u="none" cap="none" strike="noStrike">
                        <a:latin typeface="Arial"/>
                        <a:ea typeface="Arial"/>
                        <a:cs typeface="Arial"/>
                        <a:sym typeface="Arial"/>
                      </a:endParaRPr>
                    </a:p>
                  </a:txBody>
                  <a:tcPr marT="8725" marB="0" marR="8725" marL="8725"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r>
              <a:tr h="878000">
                <a:tc gridSpan="2">
                  <a:txBody>
                    <a:bodyPr/>
                    <a:lstStyle/>
                    <a:p>
                      <a:pPr indent="0" lvl="0" marL="91440" marR="0" rtl="0" algn="l">
                        <a:spcBef>
                          <a:spcPts val="0"/>
                        </a:spcBef>
                        <a:spcAft>
                          <a:spcPts val="0"/>
                        </a:spcAft>
                        <a:buClr>
                          <a:srgbClr val="000000"/>
                        </a:buClr>
                        <a:buSzPts val="1500"/>
                        <a:buFont typeface="Roboto"/>
                        <a:buNone/>
                      </a:pPr>
                      <a:r>
                        <a:rPr b="1" i="0" lang="en-US" sz="1600" u="none" cap="none" strike="noStrike">
                          <a:solidFill>
                            <a:srgbClr val="000000"/>
                          </a:solidFill>
                          <a:latin typeface="Trebuchet MS"/>
                          <a:ea typeface="Trebuchet MS"/>
                          <a:cs typeface="Trebuchet MS"/>
                          <a:sym typeface="Trebuchet MS"/>
                        </a:rPr>
                        <a:t>Metric 1: Number of rural/frontier-based chronic disease programs (SMBP, DPP, DSMES, FHW, etc.) seeded or supported.</a:t>
                      </a:r>
                      <a:endParaRPr b="1" i="0" sz="1600" u="none" cap="none" strike="noStrike">
                        <a:latin typeface="Trebuchet MS"/>
                        <a:ea typeface="Trebuchet MS"/>
                        <a:cs typeface="Trebuchet MS"/>
                        <a:sym typeface="Trebuchet MS"/>
                      </a:endParaRPr>
                    </a:p>
                  </a:txBody>
                  <a:tcPr marT="8725" marB="0" marR="8725" marL="8725" anchor="b">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hMerge="1"/>
                <a:tc gridSpan="3">
                  <a:txBody>
                    <a:bodyPr/>
                    <a:lstStyle/>
                    <a:p>
                      <a:pPr indent="0" lvl="0" marL="0" rtl="0" algn="ctr">
                        <a:spcBef>
                          <a:spcPts val="0"/>
                        </a:spcBef>
                        <a:spcAft>
                          <a:spcPts val="0"/>
                        </a:spcAft>
                        <a:buClr>
                          <a:srgbClr val="FFFFFF"/>
                        </a:buClr>
                        <a:buSzPts val="1500"/>
                        <a:buFont typeface="Roboto"/>
                        <a:buNone/>
                      </a:pPr>
                      <a:r>
                        <a:rPr b="1" lang="en-US" sz="1600">
                          <a:solidFill>
                            <a:schemeClr val="dk1"/>
                          </a:solidFill>
                          <a:latin typeface="Trebuchet MS"/>
                          <a:ea typeface="Trebuchet MS"/>
                          <a:cs typeface="Trebuchet MS"/>
                          <a:sym typeface="Trebuchet MS"/>
                        </a:rPr>
                        <a:t>Training and program seeding statewide; early visible outcomes</a:t>
                      </a:r>
                      <a:endParaRPr sz="1900">
                        <a:solidFill>
                          <a:schemeClr val="dk1"/>
                        </a:solidFill>
                        <a:latin typeface="Trebuchet MS"/>
                        <a:ea typeface="Trebuchet MS"/>
                        <a:cs typeface="Trebuchet MS"/>
                        <a:sym typeface="Trebuchet MS"/>
                      </a:endParaRPr>
                    </a:p>
                  </a:txBody>
                  <a:tcPr marT="41925" marB="41925" marR="83850" marL="8385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B7B7B7"/>
                    </a:solidFill>
                  </a:tcPr>
                </a:tc>
                <a:tc hMerge="1"/>
                <a:tc hMerge="1"/>
                <a:tc>
                  <a:txBody>
                    <a:bodyPr/>
                    <a:lstStyle/>
                    <a:p>
                      <a:pPr indent="0" lvl="0" marL="0" marR="0" rtl="0" algn="ctr">
                        <a:spcBef>
                          <a:spcPts val="0"/>
                        </a:spcBef>
                        <a:spcAft>
                          <a:spcPts val="0"/>
                        </a:spcAft>
                        <a:buClr>
                          <a:srgbClr val="3F3F3F"/>
                        </a:buClr>
                        <a:buSzPts val="1100"/>
                        <a:buFont typeface="Roboto"/>
                        <a:buNone/>
                      </a:pPr>
                      <a:r>
                        <a:rPr i="0" lang="en-US" sz="1200" u="none" strike="noStrike">
                          <a:solidFill>
                            <a:srgbClr val="3F3F3F"/>
                          </a:solidFill>
                          <a:latin typeface="Trebuchet MS"/>
                          <a:ea typeface="Trebuchet MS"/>
                          <a:cs typeface="Trebuchet MS"/>
                          <a:sym typeface="Trebuchet MS"/>
                        </a:rPr>
                        <a:t> </a:t>
                      </a:r>
                      <a:endParaRPr i="0" sz="1800" u="none" strike="noStrike">
                        <a:latin typeface="Trebuchet MS"/>
                        <a:ea typeface="Trebuchet MS"/>
                        <a:cs typeface="Trebuchet MS"/>
                        <a:sym typeface="Trebuchet MS"/>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100"/>
                        <a:buFont typeface="Roboto"/>
                        <a:buNone/>
                      </a:pPr>
                      <a:r>
                        <a:rPr i="0" lang="en-US" sz="1100" u="none" strike="noStrike">
                          <a:solidFill>
                            <a:srgbClr val="3F3F3F"/>
                          </a:solidFill>
                          <a:latin typeface="Trebuchet MS"/>
                          <a:ea typeface="Trebuchet MS"/>
                          <a:cs typeface="Trebuchet MS"/>
                          <a:sym typeface="Trebuchet MS"/>
                        </a:rPr>
                        <a:t> </a:t>
                      </a:r>
                      <a:endParaRPr i="0" sz="1700" u="none" strike="noStrike">
                        <a:latin typeface="Trebuchet MS"/>
                        <a:ea typeface="Trebuchet MS"/>
                        <a:cs typeface="Trebuchet MS"/>
                        <a:sym typeface="Trebuchet MS"/>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100"/>
                        <a:buFont typeface="Roboto"/>
                        <a:buNone/>
                      </a:pPr>
                      <a:r>
                        <a:rPr b="0" i="0" lang="en-US" sz="1100" u="none" strike="noStrike">
                          <a:solidFill>
                            <a:srgbClr val="3F3F3F"/>
                          </a:solidFill>
                          <a:latin typeface="Roboto"/>
                          <a:ea typeface="Roboto"/>
                          <a:cs typeface="Roboto"/>
                          <a:sym typeface="Roboto"/>
                        </a:rPr>
                        <a:t> </a:t>
                      </a:r>
                      <a:endParaRPr b="0" i="0" sz="1700" u="none" strike="noStrike">
                        <a:latin typeface="Arial"/>
                        <a:ea typeface="Arial"/>
                        <a:cs typeface="Arial"/>
                        <a:sym typeface="Arial"/>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761325">
                <a:tc gridSpan="2">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2: Number of people served through rural/frontier chronic disease programs.</a:t>
                      </a:r>
                      <a:endParaRPr b="1" i="0" sz="1600" u="none" strike="noStrike">
                        <a:latin typeface="Trebuchet MS"/>
                        <a:ea typeface="Trebuchet MS"/>
                        <a:cs typeface="Trebuchet MS"/>
                        <a:sym typeface="Trebuchet MS"/>
                      </a:endParaRPr>
                    </a:p>
                  </a:txBody>
                  <a:tcPr marT="8725" marB="0" marR="8725" marL="8725" anchor="b">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hMerge="1"/>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chemeClr val="dk1"/>
                          </a:solidFill>
                          <a:latin typeface="Trebuchet MS"/>
                          <a:ea typeface="Trebuchet MS"/>
                          <a:cs typeface="Trebuchet MS"/>
                          <a:sym typeface="Trebuchet MS"/>
                        </a:rPr>
                        <a:t> </a:t>
                      </a:r>
                      <a:endParaRPr i="0" sz="1600" u="none" strike="noStrike">
                        <a:solidFill>
                          <a:schemeClr val="dk1"/>
                        </a:solidFill>
                        <a:latin typeface="Trebuchet MS"/>
                        <a:ea typeface="Trebuchet MS"/>
                        <a:cs typeface="Trebuchet MS"/>
                        <a:sym typeface="Trebuchet MS"/>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5">
                  <a:txBody>
                    <a:bodyPr/>
                    <a:lstStyle/>
                    <a:p>
                      <a:pPr indent="0" lvl="0" marL="0" marR="0" rtl="0" algn="ctr">
                        <a:spcBef>
                          <a:spcPts val="0"/>
                        </a:spcBef>
                        <a:spcAft>
                          <a:spcPts val="0"/>
                        </a:spcAft>
                        <a:buClr>
                          <a:srgbClr val="FFFFFF"/>
                        </a:buClr>
                        <a:buSzPts val="1500"/>
                        <a:buFont typeface="Roboto"/>
                        <a:buNone/>
                      </a:pPr>
                      <a:r>
                        <a:rPr b="1" lang="en-US" sz="1600">
                          <a:solidFill>
                            <a:schemeClr val="dk1"/>
                          </a:solidFill>
                          <a:latin typeface="Trebuchet MS"/>
                          <a:ea typeface="Trebuchet MS"/>
                          <a:cs typeface="Trebuchet MS"/>
                          <a:sym typeface="Trebuchet MS"/>
                        </a:rPr>
                        <a:t>Participation tracking and CAP reporting; continuous growth</a:t>
                      </a:r>
                      <a:endParaRPr i="0" sz="1600" u="none" strike="noStrike">
                        <a:solidFill>
                          <a:schemeClr val="dk1"/>
                        </a:solidFill>
                        <a:latin typeface="Trebuchet MS"/>
                        <a:ea typeface="Trebuchet MS"/>
                        <a:cs typeface="Trebuchet MS"/>
                        <a:sym typeface="Trebuchet MS"/>
                      </a:endParaRPr>
                    </a:p>
                  </a:txBody>
                  <a:tcPr marT="41925" marB="41925" marR="83850" marL="8385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2C2C2"/>
                    </a:solidFill>
                  </a:tcPr>
                </a:tc>
                <a:tc hMerge="1"/>
                <a:tc hMerge="1"/>
                <a:tc hMerge="1"/>
                <a:tc hMerge="1"/>
              </a:tr>
              <a:tr h="919825">
                <a:tc gridSpan="2">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3: Number of clinics referring to chronic disease prevention and/or management programs.</a:t>
                      </a:r>
                      <a:endParaRPr b="1" i="0" sz="1600" u="none" strike="noStrike">
                        <a:latin typeface="Trebuchet MS"/>
                        <a:ea typeface="Trebuchet MS"/>
                        <a:cs typeface="Trebuchet MS"/>
                        <a:sym typeface="Trebuchet MS"/>
                      </a:endParaRPr>
                    </a:p>
                  </a:txBody>
                  <a:tcPr marT="8725" marB="0" marR="8725" marL="8725" anchor="b">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hMerge="1"/>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chemeClr val="dk1"/>
                          </a:solidFill>
                          <a:latin typeface="Trebuchet MS"/>
                          <a:ea typeface="Trebuchet MS"/>
                          <a:cs typeface="Trebuchet MS"/>
                          <a:sym typeface="Trebuchet MS"/>
                        </a:rPr>
                        <a:t> </a:t>
                      </a:r>
                      <a:endParaRPr i="0" sz="1600" u="none" strike="noStrike">
                        <a:solidFill>
                          <a:schemeClr val="dk1"/>
                        </a:solidFill>
                        <a:latin typeface="Trebuchet MS"/>
                        <a:ea typeface="Trebuchet MS"/>
                        <a:cs typeface="Trebuchet MS"/>
                        <a:sym typeface="Trebuchet MS"/>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4">
                  <a:txBody>
                    <a:bodyPr/>
                    <a:lstStyle/>
                    <a:p>
                      <a:pPr indent="0" lvl="0" marL="0" marR="0" rtl="0" algn="ctr">
                        <a:spcBef>
                          <a:spcPts val="0"/>
                        </a:spcBef>
                        <a:spcAft>
                          <a:spcPts val="0"/>
                        </a:spcAft>
                        <a:buClr>
                          <a:srgbClr val="FFFFFF"/>
                        </a:buClr>
                        <a:buSzPts val="1500"/>
                        <a:buFont typeface="Roboto"/>
                        <a:buNone/>
                      </a:pPr>
                      <a:r>
                        <a:rPr b="1" i="0" lang="en-US" sz="1600" u="none" strike="noStrike">
                          <a:solidFill>
                            <a:schemeClr val="dk1"/>
                          </a:solidFill>
                          <a:latin typeface="Trebuchet MS"/>
                          <a:ea typeface="Trebuchet MS"/>
                          <a:cs typeface="Trebuchet MS"/>
                          <a:sym typeface="Trebuchet MS"/>
                        </a:rPr>
                        <a:t>Referral networks and Community Resource Inventories (CRI) development; midterm evaluation</a:t>
                      </a:r>
                      <a:endParaRPr i="0" sz="1600" u="none" strike="noStrike">
                        <a:solidFill>
                          <a:schemeClr val="dk1"/>
                        </a:solidFill>
                        <a:latin typeface="Trebuchet MS"/>
                        <a:ea typeface="Trebuchet MS"/>
                        <a:cs typeface="Trebuchet MS"/>
                        <a:sym typeface="Trebuchet MS"/>
                      </a:endParaRPr>
                    </a:p>
                  </a:txBody>
                  <a:tcPr marT="41925" marB="41925" marR="83850" marL="8385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2C2C2"/>
                    </a:solidFill>
                  </a:tcPr>
                </a:tc>
                <a:tc hMerge="1"/>
                <a:tc hMerge="1"/>
                <a:tc hMerge="1"/>
                <a:tc>
                  <a:txBody>
                    <a:bodyPr/>
                    <a:lstStyle/>
                    <a:p>
                      <a:pPr indent="0" lvl="0" marL="0" marR="0" rtl="0" algn="ctr">
                        <a:spcBef>
                          <a:spcPts val="0"/>
                        </a:spcBef>
                        <a:spcAft>
                          <a:spcPts val="0"/>
                        </a:spcAft>
                        <a:buClr>
                          <a:srgbClr val="3F3F3F"/>
                        </a:buClr>
                        <a:buSzPts val="1100"/>
                        <a:buFont typeface="Roboto"/>
                        <a:buNone/>
                      </a:pPr>
                      <a:r>
                        <a:rPr b="0" i="0" lang="en-US" sz="1100" u="none" strike="noStrike">
                          <a:solidFill>
                            <a:srgbClr val="3F3F3F"/>
                          </a:solidFill>
                          <a:latin typeface="Roboto"/>
                          <a:ea typeface="Roboto"/>
                          <a:cs typeface="Roboto"/>
                          <a:sym typeface="Roboto"/>
                        </a:rPr>
                        <a:t> </a:t>
                      </a:r>
                      <a:endParaRPr b="0" i="0" sz="1700" u="none" strike="noStrike">
                        <a:latin typeface="Arial"/>
                        <a:ea typeface="Arial"/>
                        <a:cs typeface="Arial"/>
                        <a:sym typeface="Arial"/>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46625">
                <a:tc gridSpan="2">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4: Number of programs engaging in COSHIE/HIE data sharing.</a:t>
                      </a:r>
                      <a:endParaRPr b="1" i="0" sz="1600" u="none" strike="noStrike">
                        <a:latin typeface="Trebuchet MS"/>
                        <a:ea typeface="Trebuchet MS"/>
                        <a:cs typeface="Trebuchet MS"/>
                        <a:sym typeface="Trebuchet MS"/>
                      </a:endParaRPr>
                    </a:p>
                  </a:txBody>
                  <a:tcPr marT="8725" marB="0" marR="8725" marL="8725" anchor="b">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hMerge="1"/>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chemeClr val="dk1"/>
                          </a:solidFill>
                          <a:latin typeface="Trebuchet MS"/>
                          <a:ea typeface="Trebuchet MS"/>
                          <a:cs typeface="Trebuchet MS"/>
                          <a:sym typeface="Trebuchet MS"/>
                        </a:rPr>
                        <a:t> </a:t>
                      </a:r>
                      <a:endParaRPr i="0" sz="1600" u="none" strike="noStrike">
                        <a:solidFill>
                          <a:schemeClr val="dk1"/>
                        </a:solidFill>
                        <a:latin typeface="Trebuchet MS"/>
                        <a:ea typeface="Trebuchet MS"/>
                        <a:cs typeface="Trebuchet MS"/>
                        <a:sym typeface="Trebuchet MS"/>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3">
                  <a:txBody>
                    <a:bodyPr/>
                    <a:lstStyle/>
                    <a:p>
                      <a:pPr indent="0" lvl="0" marL="0" marR="0" rtl="0" algn="ctr">
                        <a:spcBef>
                          <a:spcPts val="0"/>
                        </a:spcBef>
                        <a:spcAft>
                          <a:spcPts val="0"/>
                        </a:spcAft>
                        <a:buClr>
                          <a:srgbClr val="FFFFFF"/>
                        </a:buClr>
                        <a:buSzPts val="1500"/>
                        <a:buFont typeface="Roboto"/>
                        <a:buNone/>
                      </a:pPr>
                      <a:r>
                        <a:rPr b="1" i="0" lang="en-US" sz="1600" u="none" strike="noStrike">
                          <a:solidFill>
                            <a:schemeClr val="dk1"/>
                          </a:solidFill>
                          <a:latin typeface="Trebuchet MS"/>
                          <a:ea typeface="Trebuchet MS"/>
                          <a:cs typeface="Trebuchet MS"/>
                          <a:sym typeface="Trebuchet MS"/>
                        </a:rPr>
                        <a:t>Data-sharing expansion and technology support</a:t>
                      </a:r>
                      <a:endParaRPr i="0" sz="1600" u="none" strike="noStrike">
                        <a:solidFill>
                          <a:schemeClr val="dk1"/>
                        </a:solidFill>
                        <a:latin typeface="Trebuchet MS"/>
                        <a:ea typeface="Trebuchet MS"/>
                        <a:cs typeface="Trebuchet MS"/>
                        <a:sym typeface="Trebuchet MS"/>
                      </a:endParaRPr>
                    </a:p>
                  </a:txBody>
                  <a:tcPr marT="41925" marB="41925" marR="83850" marL="8385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2C2C2"/>
                    </a:solidFill>
                  </a:tcPr>
                </a:tc>
                <a:tc hMerge="1"/>
                <a:tc hMerge="1"/>
                <a:tc>
                  <a:txBody>
                    <a:bodyPr/>
                    <a:lstStyle/>
                    <a:p>
                      <a:pPr indent="0" lvl="0" marL="0" marR="0" rtl="0" algn="ctr">
                        <a:spcBef>
                          <a:spcPts val="0"/>
                        </a:spcBef>
                        <a:spcAft>
                          <a:spcPts val="0"/>
                        </a:spcAft>
                        <a:buClr>
                          <a:srgbClr val="3F3F3F"/>
                        </a:buClr>
                        <a:buSzPts val="1100"/>
                        <a:buFont typeface="Roboto"/>
                        <a:buNone/>
                      </a:pPr>
                      <a:r>
                        <a:rPr i="0" lang="en-US" sz="1100" u="none" strike="noStrike">
                          <a:solidFill>
                            <a:srgbClr val="3F3F3F"/>
                          </a:solidFill>
                          <a:latin typeface="Trebuchet MS"/>
                          <a:ea typeface="Trebuchet MS"/>
                          <a:cs typeface="Trebuchet MS"/>
                          <a:sym typeface="Trebuchet MS"/>
                        </a:rPr>
                        <a:t> </a:t>
                      </a:r>
                      <a:endParaRPr i="0" sz="1700" u="none" strike="noStrike">
                        <a:latin typeface="Trebuchet MS"/>
                        <a:ea typeface="Trebuchet MS"/>
                        <a:cs typeface="Trebuchet MS"/>
                        <a:sym typeface="Trebuchet MS"/>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100"/>
                        <a:buFont typeface="Roboto"/>
                        <a:buNone/>
                      </a:pPr>
                      <a:r>
                        <a:rPr b="0" i="0" lang="en-US" sz="1100" u="none" strike="noStrike">
                          <a:solidFill>
                            <a:srgbClr val="3F3F3F"/>
                          </a:solidFill>
                          <a:latin typeface="Roboto"/>
                          <a:ea typeface="Roboto"/>
                          <a:cs typeface="Roboto"/>
                          <a:sym typeface="Roboto"/>
                        </a:rPr>
                        <a:t> </a:t>
                      </a:r>
                      <a:endParaRPr b="0" i="0" sz="1700" u="none" strike="noStrike">
                        <a:latin typeface="Arial"/>
                        <a:ea typeface="Arial"/>
                        <a:cs typeface="Arial"/>
                        <a:sym typeface="Arial"/>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797100">
                <a:tc gridSpan="2">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5: Number of clinics implementing evidence-based policies for chronic disease management.</a:t>
                      </a:r>
                      <a:endParaRPr b="1" i="0" sz="1600" u="none" strike="noStrike">
                        <a:latin typeface="Trebuchet MS"/>
                        <a:ea typeface="Trebuchet MS"/>
                        <a:cs typeface="Trebuchet MS"/>
                        <a:sym typeface="Trebuchet MS"/>
                      </a:endParaRPr>
                    </a:p>
                  </a:txBody>
                  <a:tcPr marT="8725" marB="0" marR="8725" marL="8725" anchor="b">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hMerge="1"/>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chemeClr val="dk1"/>
                          </a:solidFill>
                          <a:latin typeface="Trebuchet MS"/>
                          <a:ea typeface="Trebuchet MS"/>
                          <a:cs typeface="Trebuchet MS"/>
                          <a:sym typeface="Trebuchet MS"/>
                        </a:rPr>
                        <a:t> </a:t>
                      </a:r>
                      <a:endParaRPr i="0" sz="1600" u="none" strike="noStrike">
                        <a:solidFill>
                          <a:schemeClr val="dk1"/>
                        </a:solidFill>
                        <a:latin typeface="Trebuchet MS"/>
                        <a:ea typeface="Trebuchet MS"/>
                        <a:cs typeface="Trebuchet MS"/>
                        <a:sym typeface="Trebuchet MS"/>
                      </a:endParaRPr>
                    </a:p>
                  </a:txBody>
                  <a:tcPr marT="8725" marB="0" marR="8725" marL="872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5">
                  <a:txBody>
                    <a:bodyPr/>
                    <a:lstStyle/>
                    <a:p>
                      <a:pPr indent="0" lvl="0" marL="0" marR="0" rtl="0" algn="ctr">
                        <a:spcBef>
                          <a:spcPts val="0"/>
                        </a:spcBef>
                        <a:spcAft>
                          <a:spcPts val="0"/>
                        </a:spcAft>
                        <a:buClr>
                          <a:srgbClr val="FFFFFF"/>
                        </a:buClr>
                        <a:buSzPts val="1500"/>
                        <a:buFont typeface="Roboto"/>
                        <a:buNone/>
                      </a:pPr>
                      <a:r>
                        <a:rPr b="1" i="0" lang="en-US" sz="1600" u="none" strike="noStrike">
                          <a:solidFill>
                            <a:schemeClr val="dk1"/>
                          </a:solidFill>
                          <a:latin typeface="Trebuchet MS"/>
                          <a:ea typeface="Trebuchet MS"/>
                          <a:cs typeface="Trebuchet MS"/>
                          <a:sym typeface="Trebuchet MS"/>
                        </a:rPr>
                        <a:t>Policy adoption grants and TA; institutionalized by FFY31</a:t>
                      </a:r>
                      <a:endParaRPr i="0" sz="1600" u="none" strike="noStrike">
                        <a:solidFill>
                          <a:schemeClr val="dk1"/>
                        </a:solidFill>
                        <a:latin typeface="Trebuchet MS"/>
                        <a:ea typeface="Trebuchet MS"/>
                        <a:cs typeface="Trebuchet MS"/>
                        <a:sym typeface="Trebuchet MS"/>
                      </a:endParaRPr>
                    </a:p>
                  </a:txBody>
                  <a:tcPr marT="41925" marB="41925" marR="83850" marL="8385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C2C2C2"/>
                    </a:solidFill>
                  </a:tcPr>
                </a:tc>
                <a:tc hMerge="1"/>
                <a:tc hMerge="1"/>
                <a:tc hMerge="1"/>
                <a:tc hMerge="1"/>
              </a:tr>
            </a:tbl>
          </a:graphicData>
        </a:graphic>
      </p:graphicFrame>
      <p:sp>
        <p:nvSpPr>
          <p:cNvPr id="240" name="Google Shape;240;p44"/>
          <p:cNvSpPr txBox="1"/>
          <p:nvPr>
            <p:ph type="title"/>
          </p:nvPr>
        </p:nvSpPr>
        <p:spPr>
          <a:xfrm>
            <a:off x="419450" y="437975"/>
            <a:ext cx="10934400" cy="463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The Plan - First Goal (1 of </a:t>
            </a:r>
            <a:r>
              <a:rPr lang="en-US" sz="3200"/>
              <a:t>5</a:t>
            </a:r>
            <a:r>
              <a:rPr lang="en-US" sz="3200"/>
              <a:t>)</a:t>
            </a:r>
            <a:endParaRPr sz="3200"/>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5" name="Shape 245"/>
        <p:cNvGrpSpPr/>
        <p:nvPr/>
      </p:nvGrpSpPr>
      <p:grpSpPr>
        <a:xfrm>
          <a:off x="0" y="0"/>
          <a:ext cx="0" cy="0"/>
          <a:chOff x="0" y="0"/>
          <a:chExt cx="0" cy="0"/>
        </a:xfrm>
      </p:grpSpPr>
      <p:sp>
        <p:nvSpPr>
          <p:cNvPr id="246" name="Google Shape;246;p45"/>
          <p:cNvSpPr txBox="1"/>
          <p:nvPr>
            <p:ph type="title"/>
          </p:nvPr>
        </p:nvSpPr>
        <p:spPr>
          <a:xfrm>
            <a:off x="847700" y="150729"/>
            <a:ext cx="10515600" cy="55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Sustainable Access</a:t>
            </a:r>
            <a:endParaRPr sz="3200"/>
          </a:p>
        </p:txBody>
      </p:sp>
      <p:sp>
        <p:nvSpPr>
          <p:cNvPr id="247" name="Google Shape;247;p45"/>
          <p:cNvSpPr txBox="1"/>
          <p:nvPr>
            <p:ph idx="1" type="body"/>
          </p:nvPr>
        </p:nvSpPr>
        <p:spPr>
          <a:xfrm>
            <a:off x="457875" y="768350"/>
            <a:ext cx="11395800" cy="2194500"/>
          </a:xfrm>
          <a:prstGeom prst="rect">
            <a:avLst/>
          </a:prstGeom>
          <a:solidFill>
            <a:srgbClr val="D1E6F7"/>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t>Initiative 3 – </a:t>
            </a:r>
            <a:r>
              <a:rPr b="1" lang="en-US" sz="1800"/>
              <a:t>Build and Connect Colorado’s Rural Health Networks</a:t>
            </a:r>
            <a:r>
              <a:rPr b="1" lang="en-US" sz="1800"/>
              <a:t> (page 29):</a:t>
            </a:r>
            <a:r>
              <a:rPr lang="en-US" sz="1700"/>
              <a:t> </a:t>
            </a:r>
            <a:r>
              <a:rPr lang="en-US" sz="1700"/>
              <a:t>This initiative will strengthen coordination, collaboration, and sustainability across Colorado’s rural health system by building regional health networks and developing a centralized data tracking system to connect hospitals, clinics, local public health agencies, and community partners to improve access, quality, and long-term system resilience.</a:t>
            </a:r>
            <a:r>
              <a:rPr lang="en-US" sz="1700"/>
              <a:t> </a:t>
            </a:r>
            <a:endParaRPr sz="1700"/>
          </a:p>
          <a:p>
            <a:pPr indent="0" lvl="0" marL="0" rtl="0" algn="l">
              <a:lnSpc>
                <a:spcPct val="100000"/>
              </a:lnSpc>
              <a:spcBef>
                <a:spcPts val="0"/>
              </a:spcBef>
              <a:spcAft>
                <a:spcPts val="0"/>
              </a:spcAft>
              <a:buClr>
                <a:schemeClr val="dk1"/>
              </a:buClr>
              <a:buSzPts val="1100"/>
              <a:buFont typeface="Arial"/>
              <a:buNone/>
            </a:pPr>
            <a:r>
              <a:t/>
            </a:r>
            <a:endParaRPr sz="1700"/>
          </a:p>
          <a:p>
            <a:pPr indent="0" lvl="0" marL="0" rtl="0" algn="l">
              <a:lnSpc>
                <a:spcPct val="100000"/>
              </a:lnSpc>
              <a:spcBef>
                <a:spcPts val="0"/>
              </a:spcBef>
              <a:spcAft>
                <a:spcPts val="0"/>
              </a:spcAft>
              <a:buClr>
                <a:schemeClr val="dk1"/>
              </a:buClr>
              <a:buSzPts val="1100"/>
              <a:buFont typeface="Arial"/>
              <a:buNone/>
            </a:pPr>
            <a:r>
              <a:rPr i="1" lang="en-US" sz="1700">
                <a:solidFill>
                  <a:schemeClr val="dk2"/>
                </a:solidFill>
              </a:rPr>
              <a:t>Potential activities could include:</a:t>
            </a:r>
            <a:endParaRPr i="1" sz="1700">
              <a:solidFill>
                <a:schemeClr val="dk2"/>
              </a:solidFill>
            </a:endParaRPr>
          </a:p>
          <a:p>
            <a:pPr indent="-336550" lvl="0" marL="457200" rtl="0" algn="l">
              <a:lnSpc>
                <a:spcPct val="100000"/>
              </a:lnSpc>
              <a:spcBef>
                <a:spcPts val="0"/>
              </a:spcBef>
              <a:spcAft>
                <a:spcPts val="0"/>
              </a:spcAft>
              <a:buSzPts val="1700"/>
              <a:buChar char="•"/>
            </a:pPr>
            <a:r>
              <a:rPr lang="en-US" sz="1700"/>
              <a:t>building regional health networks and developing rural or regional health-data dashboards; and</a:t>
            </a:r>
            <a:endParaRPr sz="1700"/>
          </a:p>
          <a:p>
            <a:pPr indent="-336550" lvl="0" marL="457200" rtl="0" algn="l">
              <a:lnSpc>
                <a:spcPct val="100000"/>
              </a:lnSpc>
              <a:spcBef>
                <a:spcPts val="0"/>
              </a:spcBef>
              <a:spcAft>
                <a:spcPts val="0"/>
              </a:spcAft>
              <a:buSzPts val="1700"/>
              <a:buChar char="•"/>
            </a:pPr>
            <a:r>
              <a:rPr lang="en-US" sz="1700"/>
              <a:t>supporting Tribal participation in creating their own rural health networks.</a:t>
            </a:r>
            <a:endParaRPr sz="1700"/>
          </a:p>
          <a:p>
            <a:pPr indent="0" lvl="0" marL="0" rtl="0" algn="l">
              <a:lnSpc>
                <a:spcPct val="100000"/>
              </a:lnSpc>
              <a:spcBef>
                <a:spcPts val="0"/>
              </a:spcBef>
              <a:spcAft>
                <a:spcPts val="0"/>
              </a:spcAft>
              <a:buNone/>
            </a:pPr>
            <a:r>
              <a:t/>
            </a:r>
            <a:endParaRPr sz="1700"/>
          </a:p>
        </p:txBody>
      </p:sp>
      <p:sp>
        <p:nvSpPr>
          <p:cNvPr id="248" name="Google Shape;248;p45"/>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249" name="Google Shape;249;p45"/>
          <p:cNvSpPr txBox="1"/>
          <p:nvPr>
            <p:ph idx="1" type="body"/>
          </p:nvPr>
        </p:nvSpPr>
        <p:spPr>
          <a:xfrm>
            <a:off x="457875" y="3086613"/>
            <a:ext cx="11395800" cy="3098700"/>
          </a:xfrm>
          <a:prstGeom prst="rect">
            <a:avLst/>
          </a:prstGeom>
          <a:solidFill>
            <a:srgbClr val="D1E6F7"/>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t>Initiative 4 – </a:t>
            </a:r>
            <a:r>
              <a:rPr b="1" lang="en-US" sz="1800"/>
              <a:t>Strengthen Rural Care Delivery Systems</a:t>
            </a:r>
            <a:r>
              <a:rPr b="1" lang="en-US" sz="1800"/>
              <a:t> (page 30):</a:t>
            </a:r>
            <a:r>
              <a:rPr lang="en-US" sz="1700"/>
              <a:t> </a:t>
            </a:r>
            <a:r>
              <a:rPr lang="en-US" sz="1700"/>
              <a:t>This initiative will strengthen, modernize, and transform rural-care delivery systems across Colorado by improving EMS coverage, expanding care coordination, and supporting clinical integration among hospitals, clinics, and local health partners</a:t>
            </a:r>
            <a:r>
              <a:rPr lang="en-US" sz="1700"/>
              <a:t>. </a:t>
            </a:r>
            <a:endParaRPr sz="1700"/>
          </a:p>
          <a:p>
            <a:pPr indent="0" lvl="0" marL="0" rtl="0" algn="l">
              <a:lnSpc>
                <a:spcPct val="100000"/>
              </a:lnSpc>
              <a:spcBef>
                <a:spcPts val="0"/>
              </a:spcBef>
              <a:spcAft>
                <a:spcPts val="0"/>
              </a:spcAft>
              <a:buClr>
                <a:schemeClr val="dk1"/>
              </a:buClr>
              <a:buSzPts val="1100"/>
              <a:buFont typeface="Arial"/>
              <a:buNone/>
            </a:pPr>
            <a:r>
              <a:t/>
            </a:r>
            <a:endParaRPr sz="1200"/>
          </a:p>
          <a:p>
            <a:pPr indent="0" lvl="0" marL="0" rtl="0" algn="l">
              <a:lnSpc>
                <a:spcPct val="100000"/>
              </a:lnSpc>
              <a:spcBef>
                <a:spcPts val="0"/>
              </a:spcBef>
              <a:spcAft>
                <a:spcPts val="0"/>
              </a:spcAft>
              <a:buClr>
                <a:schemeClr val="dk1"/>
              </a:buClr>
              <a:buSzPts val="1100"/>
              <a:buFont typeface="Arial"/>
              <a:buNone/>
            </a:pPr>
            <a:r>
              <a:rPr i="1" lang="en-US" sz="1700">
                <a:solidFill>
                  <a:schemeClr val="dk2"/>
                </a:solidFill>
              </a:rPr>
              <a:t>Potential activities could include:</a:t>
            </a:r>
            <a:endParaRPr i="1" sz="1700">
              <a:solidFill>
                <a:schemeClr val="dk2"/>
              </a:solidFill>
            </a:endParaRPr>
          </a:p>
          <a:p>
            <a:pPr indent="-336550" lvl="0" marL="457200" rtl="0" algn="l">
              <a:lnSpc>
                <a:spcPct val="100000"/>
              </a:lnSpc>
              <a:spcBef>
                <a:spcPts val="0"/>
              </a:spcBef>
              <a:spcAft>
                <a:spcPts val="0"/>
              </a:spcAft>
              <a:buSzPts val="1700"/>
              <a:buChar char="•"/>
            </a:pPr>
            <a:r>
              <a:rPr lang="en-US" sz="1700"/>
              <a:t>improving rural EMS transport and developing new coverage models to sustain and/or expand rural health emergency capacity;</a:t>
            </a:r>
            <a:endParaRPr sz="1700"/>
          </a:p>
          <a:p>
            <a:pPr indent="-336550" lvl="0" marL="457200" rtl="0" algn="l">
              <a:lnSpc>
                <a:spcPct val="100000"/>
              </a:lnSpc>
              <a:spcBef>
                <a:spcPts val="0"/>
              </a:spcBef>
              <a:spcAft>
                <a:spcPts val="0"/>
              </a:spcAft>
              <a:buSzPts val="1700"/>
              <a:buChar char="•"/>
            </a:pPr>
            <a:r>
              <a:rPr lang="en-US" sz="1700"/>
              <a:t>funding regional coordination of EMS services, supporting shared dispatch systems, workforce coordination, and partnerships between rural providers, hospitals, behavioral health providers, and others; and </a:t>
            </a:r>
            <a:endParaRPr sz="1700"/>
          </a:p>
          <a:p>
            <a:pPr indent="-336550" lvl="0" marL="457200" rtl="0" algn="l">
              <a:lnSpc>
                <a:spcPct val="100000"/>
              </a:lnSpc>
              <a:spcBef>
                <a:spcPts val="0"/>
              </a:spcBef>
              <a:spcAft>
                <a:spcPts val="0"/>
              </a:spcAft>
              <a:buSzPts val="1700"/>
              <a:buChar char="•"/>
            </a:pPr>
            <a:r>
              <a:rPr lang="en-US" sz="1700"/>
              <a:t>supporting collaborative care networks that integrate rural hospitals, rural health clinics, and behavioral health providers with shared electronic medical record systems, referral management, care coordination positions, and joint protocols for acute-care transitions.</a:t>
            </a:r>
            <a:endParaRPr sz="1700"/>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46"/>
          <p:cNvSpPr txBox="1"/>
          <p:nvPr>
            <p:ph type="title"/>
          </p:nvPr>
        </p:nvSpPr>
        <p:spPr>
          <a:xfrm>
            <a:off x="838200" y="437979"/>
            <a:ext cx="10515600" cy="55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Sustainable Access</a:t>
            </a:r>
            <a:endParaRPr sz="3200"/>
          </a:p>
        </p:txBody>
      </p:sp>
      <p:sp>
        <p:nvSpPr>
          <p:cNvPr id="256" name="Google Shape;256;p46"/>
          <p:cNvSpPr txBox="1"/>
          <p:nvPr>
            <p:ph idx="1" type="body"/>
          </p:nvPr>
        </p:nvSpPr>
        <p:spPr>
          <a:xfrm>
            <a:off x="398100" y="1339050"/>
            <a:ext cx="11395800" cy="4179900"/>
          </a:xfrm>
          <a:prstGeom prst="rect">
            <a:avLst/>
          </a:prstGeom>
          <a:solidFill>
            <a:srgbClr val="D1E6F7"/>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t>Initiative 5 – </a:t>
            </a:r>
            <a:r>
              <a:rPr b="1" lang="en-US" sz="1800"/>
              <a:t>Sustain Hospital Operations</a:t>
            </a:r>
            <a:r>
              <a:rPr b="1" lang="en-US" sz="1800"/>
              <a:t> (page 31):</a:t>
            </a:r>
            <a:r>
              <a:rPr lang="en-US" sz="1700"/>
              <a:t> </a:t>
            </a:r>
            <a:r>
              <a:rPr lang="en-US" sz="1700"/>
              <a:t>This initiative will ensure the long-term stability, operational capacity, and regulatory readiness of rural hospitals across Colorado through a program that supports expansion or coordination of essential services, modernization of operations, and compliance with emerging regulatory and payment reforms, without duplicating reimbursable services or providing direct funding of clinical services. </a:t>
            </a:r>
            <a:endParaRPr sz="1700"/>
          </a:p>
          <a:p>
            <a:pPr indent="0" lvl="0" marL="0" rtl="0" algn="l">
              <a:lnSpc>
                <a:spcPct val="100000"/>
              </a:lnSpc>
              <a:spcBef>
                <a:spcPts val="0"/>
              </a:spcBef>
              <a:spcAft>
                <a:spcPts val="0"/>
              </a:spcAft>
              <a:buClr>
                <a:schemeClr val="dk1"/>
              </a:buClr>
              <a:buSzPts val="1100"/>
              <a:buFont typeface="Arial"/>
              <a:buNone/>
            </a:pPr>
            <a:r>
              <a:t/>
            </a:r>
            <a:endParaRPr sz="1700"/>
          </a:p>
          <a:p>
            <a:pPr indent="0" lvl="0" marL="0" rtl="0" algn="l">
              <a:lnSpc>
                <a:spcPct val="100000"/>
              </a:lnSpc>
              <a:spcBef>
                <a:spcPts val="0"/>
              </a:spcBef>
              <a:spcAft>
                <a:spcPts val="0"/>
              </a:spcAft>
              <a:buClr>
                <a:schemeClr val="dk1"/>
              </a:buClr>
              <a:buSzPts val="1100"/>
              <a:buFont typeface="Arial"/>
              <a:buNone/>
            </a:pPr>
            <a:r>
              <a:rPr i="1" lang="en-US" sz="1700">
                <a:solidFill>
                  <a:schemeClr val="dk2"/>
                </a:solidFill>
              </a:rPr>
              <a:t>Potential activities could include:</a:t>
            </a:r>
            <a:endParaRPr i="1" sz="1700">
              <a:solidFill>
                <a:schemeClr val="dk2"/>
              </a:solidFill>
            </a:endParaRPr>
          </a:p>
          <a:p>
            <a:pPr indent="-336550" lvl="0" marL="457200" rtl="0" algn="l">
              <a:lnSpc>
                <a:spcPct val="100000"/>
              </a:lnSpc>
              <a:spcBef>
                <a:spcPts val="0"/>
              </a:spcBef>
              <a:spcAft>
                <a:spcPts val="0"/>
              </a:spcAft>
              <a:buSzPts val="1700"/>
              <a:buChar char="•"/>
            </a:pPr>
            <a:r>
              <a:rPr lang="en-US" sz="1700"/>
              <a:t>procuring technical assistance and targeted operational support to help rural hospitals realign or sustain essential services lines (such as primary care, emergency, maternal and child health, and behavioral health);</a:t>
            </a:r>
            <a:endParaRPr sz="1700"/>
          </a:p>
          <a:p>
            <a:pPr indent="-336550" lvl="0" marL="457200" rtl="0" algn="l">
              <a:lnSpc>
                <a:spcPct val="100000"/>
              </a:lnSpc>
              <a:spcBef>
                <a:spcPts val="0"/>
              </a:spcBef>
              <a:spcAft>
                <a:spcPts val="0"/>
              </a:spcAft>
              <a:buSzPts val="1700"/>
              <a:buChar char="•"/>
            </a:pPr>
            <a:r>
              <a:rPr lang="en-US" sz="1700"/>
              <a:t>enhancing administrative and compliance capacity, including regulatory readiness for value-based care participation; </a:t>
            </a:r>
            <a:endParaRPr sz="1700"/>
          </a:p>
          <a:p>
            <a:pPr indent="-336550" lvl="0" marL="457200" rtl="0" algn="l">
              <a:lnSpc>
                <a:spcPct val="100000"/>
              </a:lnSpc>
              <a:spcBef>
                <a:spcPts val="0"/>
              </a:spcBef>
              <a:spcAft>
                <a:spcPts val="0"/>
              </a:spcAft>
              <a:buSzPts val="1700"/>
              <a:buChar char="•"/>
            </a:pPr>
            <a:r>
              <a:rPr lang="en-US" sz="1700"/>
              <a:t>investing in small-scale infrastructure improvements, technology upgrades, and equipment necessary to maintain quality standards; and</a:t>
            </a:r>
            <a:endParaRPr sz="1700"/>
          </a:p>
          <a:p>
            <a:pPr indent="-336550" lvl="0" marL="457200" rtl="0" algn="l">
              <a:lnSpc>
                <a:spcPct val="100000"/>
              </a:lnSpc>
              <a:spcBef>
                <a:spcPts val="0"/>
              </a:spcBef>
              <a:spcAft>
                <a:spcPts val="0"/>
              </a:spcAft>
              <a:buSzPts val="1700"/>
              <a:buChar char="•"/>
            </a:pPr>
            <a:r>
              <a:rPr lang="en-US" sz="1700"/>
              <a:t>supporting strategic planning and implementation, financial modeling, support leadership education, and governance improvements to strengthen long-term sustainability.</a:t>
            </a:r>
            <a:endParaRPr sz="1700"/>
          </a:p>
          <a:p>
            <a:pPr indent="0" lvl="0" marL="0" rtl="0" algn="l">
              <a:lnSpc>
                <a:spcPct val="100000"/>
              </a:lnSpc>
              <a:spcBef>
                <a:spcPts val="0"/>
              </a:spcBef>
              <a:spcAft>
                <a:spcPts val="0"/>
              </a:spcAft>
              <a:buNone/>
            </a:pPr>
            <a:r>
              <a:t/>
            </a:r>
            <a:endParaRPr sz="1700"/>
          </a:p>
        </p:txBody>
      </p:sp>
      <p:sp>
        <p:nvSpPr>
          <p:cNvPr id="257" name="Google Shape;257;p46"/>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2" name="Shape 262"/>
        <p:cNvGrpSpPr/>
        <p:nvPr/>
      </p:nvGrpSpPr>
      <p:grpSpPr>
        <a:xfrm>
          <a:off x="0" y="0"/>
          <a:ext cx="0" cy="0"/>
          <a:chOff x="0" y="0"/>
          <a:chExt cx="0" cy="0"/>
        </a:xfrm>
      </p:grpSpPr>
      <p:sp>
        <p:nvSpPr>
          <p:cNvPr id="263" name="Google Shape;263;p47"/>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64" name="Google Shape;264;p47"/>
          <p:cNvSpPr txBox="1"/>
          <p:nvPr>
            <p:ph type="title"/>
          </p:nvPr>
        </p:nvSpPr>
        <p:spPr>
          <a:xfrm>
            <a:off x="419450" y="437975"/>
            <a:ext cx="10934400" cy="463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The Plan - Second Goal (2 of 5)</a:t>
            </a:r>
            <a:endParaRPr sz="3200"/>
          </a:p>
        </p:txBody>
      </p:sp>
      <p:graphicFrame>
        <p:nvGraphicFramePr>
          <p:cNvPr id="265" name="Google Shape;265;p47"/>
          <p:cNvGraphicFramePr/>
          <p:nvPr/>
        </p:nvGraphicFramePr>
        <p:xfrm>
          <a:off x="391491" y="901784"/>
          <a:ext cx="3000000" cy="3000000"/>
        </p:xfrm>
        <a:graphic>
          <a:graphicData uri="http://schemas.openxmlformats.org/drawingml/2006/table">
            <a:tbl>
              <a:tblPr>
                <a:noFill/>
                <a:tableStyleId>{41599676-3DE3-4F17-AAB2-E98E66AA65B4}</a:tableStyleId>
              </a:tblPr>
              <a:tblGrid>
                <a:gridCol w="5175950"/>
                <a:gridCol w="946775"/>
                <a:gridCol w="1164300"/>
                <a:gridCol w="1164300"/>
                <a:gridCol w="1077775"/>
                <a:gridCol w="1019650"/>
                <a:gridCol w="860250"/>
              </a:tblGrid>
              <a:tr h="502250">
                <a:tc gridSpan="7">
                  <a:txBody>
                    <a:bodyPr/>
                    <a:lstStyle/>
                    <a:p>
                      <a:pPr indent="0" lvl="0" marL="0" rtl="0" algn="l">
                        <a:spcBef>
                          <a:spcPts val="0"/>
                        </a:spcBef>
                        <a:spcAft>
                          <a:spcPts val="0"/>
                        </a:spcAft>
                        <a:buNone/>
                      </a:pPr>
                      <a:r>
                        <a:rPr b="1" lang="en-US" sz="2600">
                          <a:latin typeface="Trebuchet MS"/>
                          <a:ea typeface="Trebuchet MS"/>
                          <a:cs typeface="Trebuchet MS"/>
                          <a:sym typeface="Trebuchet MS"/>
                        </a:rPr>
                        <a:t> Goal 2: Sustainable Access</a:t>
                      </a:r>
                      <a:endParaRPr sz="2600">
                        <a:solidFill>
                          <a:srgbClr val="3F3F3F"/>
                        </a:solidFill>
                        <a:latin typeface="Trebuchet MS"/>
                        <a:ea typeface="Trebuchet MS"/>
                        <a:cs typeface="Trebuchet MS"/>
                        <a:sym typeface="Trebuchet MS"/>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D0E7F7"/>
                    </a:solidFill>
                  </a:tcPr>
                </a:tc>
                <a:tc hMerge="1"/>
                <a:tc hMerge="1"/>
                <a:tc hMerge="1"/>
                <a:tc hMerge="1"/>
                <a:tc hMerge="1"/>
                <a:tc hMerge="1"/>
              </a:tr>
              <a:tr h="500200">
                <a:tc>
                  <a:txBody>
                    <a:bodyPr/>
                    <a:lstStyle/>
                    <a:p>
                      <a:pPr indent="0" lvl="0" marL="0" marR="0" rtl="0" algn="ctr">
                        <a:spcBef>
                          <a:spcPts val="0"/>
                        </a:spcBef>
                        <a:spcAft>
                          <a:spcPts val="0"/>
                        </a:spcAft>
                        <a:buClr>
                          <a:srgbClr val="3F3F3F"/>
                        </a:buClr>
                        <a:buSzPts val="1700"/>
                        <a:buFont typeface="Roboto"/>
                        <a:buNone/>
                      </a:pPr>
                      <a:r>
                        <a:rPr i="0" lang="en-US" sz="1800" u="none" strike="noStrike">
                          <a:solidFill>
                            <a:srgbClr val="3F3F3F"/>
                          </a:solidFill>
                          <a:latin typeface="Trebuchet MS"/>
                          <a:ea typeface="Trebuchet MS"/>
                          <a:cs typeface="Trebuchet MS"/>
                          <a:sym typeface="Trebuchet MS"/>
                        </a:rPr>
                        <a:t> </a:t>
                      </a:r>
                      <a:endParaRPr i="0" sz="1800" u="none" strike="noStrike">
                        <a:latin typeface="Trebuchet MS"/>
                        <a:ea typeface="Trebuchet MS"/>
                        <a:cs typeface="Trebuchet MS"/>
                        <a:sym typeface="Trebuchet MS"/>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34162"/>
                    </a:solidFill>
                  </a:tcPr>
                </a:tc>
                <a:tc gridSpan="6">
                  <a:txBody>
                    <a:bodyPr/>
                    <a:lstStyle/>
                    <a:p>
                      <a:pPr indent="0" lvl="0" marL="0" marR="0" rtl="0" algn="ctr">
                        <a:spcBef>
                          <a:spcPts val="0"/>
                        </a:spcBef>
                        <a:spcAft>
                          <a:spcPts val="0"/>
                        </a:spcAft>
                        <a:buClr>
                          <a:srgbClr val="FFFFFF"/>
                        </a:buClr>
                        <a:buSzPts val="1700"/>
                        <a:buFont typeface="Roboto"/>
                        <a:buNone/>
                      </a:pPr>
                      <a:r>
                        <a:rPr b="1" lang="en-US" sz="1800">
                          <a:solidFill>
                            <a:srgbClr val="FFFFFF"/>
                          </a:solidFill>
                          <a:latin typeface="Trebuchet MS"/>
                          <a:ea typeface="Trebuchet MS"/>
                          <a:cs typeface="Trebuchet MS"/>
                          <a:sym typeface="Trebuchet MS"/>
                        </a:rPr>
                        <a:t>Implementation</a:t>
                      </a:r>
                      <a:r>
                        <a:rPr b="1" i="0" lang="en-US" sz="1800" u="none" strike="noStrike">
                          <a:solidFill>
                            <a:srgbClr val="FFFFFF"/>
                          </a:solidFill>
                          <a:latin typeface="Trebuchet MS"/>
                          <a:ea typeface="Trebuchet MS"/>
                          <a:cs typeface="Trebuchet MS"/>
                          <a:sym typeface="Trebuchet MS"/>
                        </a:rPr>
                        <a:t> Milestones and Timeline</a:t>
                      </a:r>
                      <a:endParaRPr i="0" sz="1800" u="none" strike="noStrike">
                        <a:latin typeface="Trebuchet MS"/>
                        <a:ea typeface="Trebuchet MS"/>
                        <a:cs typeface="Trebuchet MS"/>
                        <a:sym typeface="Trebuchet MS"/>
                      </a:endParaRPr>
                    </a:p>
                  </a:txBody>
                  <a:tcPr marT="56850" marB="56850" marR="113700" marL="113700">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34162"/>
                    </a:solidFill>
                  </a:tcPr>
                </a:tc>
                <a:tc hMerge="1"/>
                <a:tc hMerge="1"/>
                <a:tc hMerge="1"/>
                <a:tc hMerge="1"/>
                <a:tc hMerge="1"/>
              </a:tr>
              <a:tr h="333475">
                <a:tc>
                  <a:txBody>
                    <a:bodyPr/>
                    <a:lstStyle/>
                    <a:p>
                      <a:pPr indent="0" lvl="0" marL="0" marR="0" rtl="0" algn="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Federal Fiscal Year</a:t>
                      </a:r>
                      <a:endParaRPr i="0" sz="1800" u="none" strike="noStrike">
                        <a:latin typeface="Trebuchet MS"/>
                        <a:ea typeface="Trebuchet MS"/>
                        <a:cs typeface="Trebuchet MS"/>
                        <a:sym typeface="Trebuchet MS"/>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FFY26</a:t>
                      </a:r>
                      <a:endParaRPr i="0" sz="1800" u="none" strike="noStrike">
                        <a:latin typeface="Trebuchet MS"/>
                        <a:ea typeface="Trebuchet MS"/>
                        <a:cs typeface="Trebuchet MS"/>
                        <a:sym typeface="Trebuchet MS"/>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FFY27</a:t>
                      </a:r>
                      <a:endParaRPr i="0" sz="1800" u="none" strike="noStrike">
                        <a:latin typeface="Trebuchet MS"/>
                        <a:ea typeface="Trebuchet MS"/>
                        <a:cs typeface="Trebuchet MS"/>
                        <a:sym typeface="Trebuchet MS"/>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500"/>
                        <a:buFont typeface="Roboto"/>
                        <a:buNone/>
                      </a:pPr>
                      <a:r>
                        <a:rPr b="1" i="0" lang="en-US" sz="1800" u="none" strike="noStrike">
                          <a:solidFill>
                            <a:srgbClr val="FFFFFF"/>
                          </a:solidFill>
                          <a:latin typeface="Trebuchet MS"/>
                          <a:ea typeface="Trebuchet MS"/>
                          <a:cs typeface="Trebuchet MS"/>
                          <a:sym typeface="Trebuchet MS"/>
                        </a:rPr>
                        <a:t>FFY28</a:t>
                      </a:r>
                      <a:endParaRPr i="0" sz="1800" u="none" strike="noStrike">
                        <a:latin typeface="Trebuchet MS"/>
                        <a:ea typeface="Trebuchet MS"/>
                        <a:cs typeface="Trebuchet MS"/>
                        <a:sym typeface="Trebuchet MS"/>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500"/>
                        <a:buFont typeface="Roboto"/>
                        <a:buNone/>
                      </a:pPr>
                      <a:r>
                        <a:rPr b="1" i="0" lang="en-US" sz="1800" u="none" strike="noStrike">
                          <a:solidFill>
                            <a:srgbClr val="FFFFFF"/>
                          </a:solidFill>
                          <a:latin typeface="Trebuchet MS"/>
                          <a:ea typeface="Trebuchet MS"/>
                          <a:cs typeface="Trebuchet MS"/>
                          <a:sym typeface="Trebuchet MS"/>
                        </a:rPr>
                        <a:t>FFY29</a:t>
                      </a:r>
                      <a:endParaRPr i="0" sz="1800" u="none" strike="noStrike">
                        <a:latin typeface="Trebuchet MS"/>
                        <a:ea typeface="Trebuchet MS"/>
                        <a:cs typeface="Trebuchet MS"/>
                        <a:sym typeface="Trebuchet MS"/>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500"/>
                        <a:buFont typeface="Roboto"/>
                        <a:buNone/>
                      </a:pPr>
                      <a:r>
                        <a:rPr b="1" i="0" lang="en-US" sz="1800" u="none" strike="noStrike">
                          <a:solidFill>
                            <a:srgbClr val="FFFFFF"/>
                          </a:solidFill>
                          <a:latin typeface="Trebuchet MS"/>
                          <a:ea typeface="Trebuchet MS"/>
                          <a:cs typeface="Trebuchet MS"/>
                          <a:sym typeface="Trebuchet MS"/>
                        </a:rPr>
                        <a:t>FFY30</a:t>
                      </a:r>
                      <a:endParaRPr i="0" sz="1800" u="none" strike="noStrike">
                        <a:latin typeface="Trebuchet MS"/>
                        <a:ea typeface="Trebuchet MS"/>
                        <a:cs typeface="Trebuchet MS"/>
                        <a:sym typeface="Trebuchet MS"/>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500"/>
                        <a:buFont typeface="Roboto"/>
                        <a:buNone/>
                      </a:pPr>
                      <a:r>
                        <a:rPr b="1" i="0" lang="en-US" sz="1800" u="none" strike="noStrike">
                          <a:solidFill>
                            <a:srgbClr val="FFFFFF"/>
                          </a:solidFill>
                          <a:latin typeface="Trebuchet MS"/>
                          <a:ea typeface="Trebuchet MS"/>
                          <a:cs typeface="Trebuchet MS"/>
                          <a:sym typeface="Trebuchet MS"/>
                        </a:rPr>
                        <a:t>FFY31</a:t>
                      </a:r>
                      <a:endParaRPr i="0" sz="1800" u="none" strike="noStrike">
                        <a:latin typeface="Trebuchet MS"/>
                        <a:ea typeface="Trebuchet MS"/>
                        <a:cs typeface="Trebuchet MS"/>
                        <a:sym typeface="Trebuchet MS"/>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rgbClr val="FFFFFF">
                          <a:alpha val="0"/>
                        </a:srgbClr>
                      </a:solidFill>
                      <a:prstDash val="solid"/>
                      <a:round/>
                      <a:headEnd len="sm" w="sm" type="none"/>
                      <a:tailEnd len="sm" w="sm" type="none"/>
                    </a:lnB>
                    <a:solidFill>
                      <a:srgbClr val="134162"/>
                    </a:solidFill>
                  </a:tcPr>
                </a:tc>
              </a:tr>
              <a:tr h="998775">
                <a:tc>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1: Number of new hospital collaborative agreements or service line expansions.</a:t>
                      </a:r>
                      <a:endParaRPr b="1"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3">
                  <a:txBody>
                    <a:bodyPr/>
                    <a:lstStyle/>
                    <a:p>
                      <a:pPr indent="0" lvl="0" marL="0" marR="0" rtl="0" algn="ctr">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Early deliverable; initial agreements signed </a:t>
                      </a:r>
                      <a:br>
                        <a:rPr b="1" i="0" lang="en-US" sz="1600" u="none" strike="noStrike">
                          <a:solidFill>
                            <a:srgbClr val="000000"/>
                          </a:solidFill>
                          <a:latin typeface="Trebuchet MS"/>
                          <a:ea typeface="Trebuchet MS"/>
                          <a:cs typeface="Trebuchet MS"/>
                          <a:sym typeface="Trebuchet MS"/>
                        </a:rPr>
                      </a:br>
                      <a:r>
                        <a:rPr b="1" i="0" lang="en-US" sz="1600" u="none" strike="noStrike">
                          <a:solidFill>
                            <a:srgbClr val="000000"/>
                          </a:solidFill>
                          <a:latin typeface="Trebuchet MS"/>
                          <a:ea typeface="Trebuchet MS"/>
                          <a:cs typeface="Trebuchet MS"/>
                          <a:sym typeface="Trebuchet MS"/>
                        </a:rPr>
                        <a:t>and tracked</a:t>
                      </a:r>
                      <a:endParaRPr i="0" sz="1600" u="none" strike="noStrike">
                        <a:solidFill>
                          <a:srgbClr val="000000"/>
                        </a:solidFill>
                        <a:latin typeface="Trebuchet MS"/>
                        <a:ea typeface="Trebuchet MS"/>
                        <a:cs typeface="Trebuchet MS"/>
                        <a:sym typeface="Trebuchet MS"/>
                      </a:endParaRPr>
                    </a:p>
                  </a:txBody>
                  <a:tcPr marT="56850" marB="56850" marR="113700" marL="113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D0E7F7"/>
                    </a:solidFill>
                  </a:tcPr>
                </a:tc>
                <a:tc hMerge="1"/>
                <a:tc hMerge="1"/>
                <a:tc>
                  <a:txBody>
                    <a:bodyPr/>
                    <a:lstStyle/>
                    <a:p>
                      <a:pPr indent="0" lvl="0" marL="0" marR="0" rtl="0" algn="ctr">
                        <a:spcBef>
                          <a:spcPts val="0"/>
                        </a:spcBef>
                        <a:spcAft>
                          <a:spcPts val="0"/>
                        </a:spcAft>
                        <a:buClr>
                          <a:srgbClr val="000000"/>
                        </a:buClr>
                        <a:buSzPts val="1500"/>
                        <a:buFont typeface="Roboto"/>
                        <a:buNone/>
                      </a:pPr>
                      <a:r>
                        <a:rPr i="0" lang="en-US" sz="1600" u="none" strike="noStrike">
                          <a:solidFill>
                            <a:srgbClr val="000000"/>
                          </a:solidFill>
                          <a:latin typeface="Trebuchet MS"/>
                          <a:ea typeface="Trebuchet MS"/>
                          <a:cs typeface="Trebuchet MS"/>
                          <a:sym typeface="Trebuchet MS"/>
                        </a:rPr>
                        <a:t> </a:t>
                      </a:r>
                      <a:endParaRPr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500"/>
                        <a:buFont typeface="Roboto"/>
                        <a:buNone/>
                      </a:pPr>
                      <a:r>
                        <a:rPr b="0" i="0" lang="en-US" sz="1500" u="none" strike="noStrike">
                          <a:solidFill>
                            <a:srgbClr val="3F3F3F"/>
                          </a:solidFill>
                          <a:latin typeface="Roboto"/>
                          <a:ea typeface="Roboto"/>
                          <a:cs typeface="Roboto"/>
                          <a:sym typeface="Roboto"/>
                        </a:rPr>
                        <a:t> </a:t>
                      </a:r>
                      <a:endParaRPr b="0" i="0" sz="2200" u="none" strike="noStrike">
                        <a:latin typeface="Arial"/>
                        <a:ea typeface="Arial"/>
                        <a:cs typeface="Arial"/>
                        <a:sym typeface="Arial"/>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25400">
                <a:tc>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2: Number of regional collaborations established for care access.</a:t>
                      </a:r>
                      <a:endParaRPr b="1"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500"/>
                        <a:buFont typeface="Roboto"/>
                        <a:buNone/>
                      </a:pPr>
                      <a:r>
                        <a:rPr i="0" lang="en-US" sz="1600" u="none" strike="noStrike">
                          <a:solidFill>
                            <a:srgbClr val="000000"/>
                          </a:solidFill>
                          <a:latin typeface="Trebuchet MS"/>
                          <a:ea typeface="Trebuchet MS"/>
                          <a:cs typeface="Trebuchet MS"/>
                          <a:sym typeface="Trebuchet MS"/>
                        </a:rPr>
                        <a:t> </a:t>
                      </a:r>
                      <a:endParaRPr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4">
                  <a:txBody>
                    <a:bodyPr/>
                    <a:lstStyle/>
                    <a:p>
                      <a:pPr indent="0" lvl="0" marL="0" marR="0" rtl="0" algn="ctr">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Launch regional advisory </a:t>
                      </a:r>
                      <a:r>
                        <a:rPr b="1" lang="en-US" sz="1600">
                          <a:solidFill>
                            <a:srgbClr val="000000"/>
                          </a:solidFill>
                          <a:latin typeface="Trebuchet MS"/>
                          <a:ea typeface="Trebuchet MS"/>
                          <a:cs typeface="Trebuchet MS"/>
                          <a:sym typeface="Trebuchet MS"/>
                        </a:rPr>
                        <a:t>groups</a:t>
                      </a:r>
                      <a:br>
                        <a:rPr b="1" i="0" lang="en-US" sz="1600" u="none" strike="noStrike">
                          <a:solidFill>
                            <a:srgbClr val="000000"/>
                          </a:solidFill>
                          <a:latin typeface="Trebuchet MS"/>
                          <a:ea typeface="Trebuchet MS"/>
                          <a:cs typeface="Trebuchet MS"/>
                          <a:sym typeface="Trebuchet MS"/>
                        </a:rPr>
                      </a:br>
                      <a:r>
                        <a:rPr b="1" i="0" lang="en-US" sz="1600" u="none" strike="noStrike">
                          <a:solidFill>
                            <a:srgbClr val="000000"/>
                          </a:solidFill>
                          <a:latin typeface="Trebuchet MS"/>
                          <a:ea typeface="Trebuchet MS"/>
                          <a:cs typeface="Trebuchet MS"/>
                          <a:sym typeface="Trebuchet MS"/>
                        </a:rPr>
                        <a:t>and funding pilots</a:t>
                      </a:r>
                      <a:endParaRPr i="0" sz="1600" u="none" strike="noStrike">
                        <a:solidFill>
                          <a:srgbClr val="000000"/>
                        </a:solidFill>
                        <a:latin typeface="Trebuchet MS"/>
                        <a:ea typeface="Trebuchet MS"/>
                        <a:cs typeface="Trebuchet MS"/>
                        <a:sym typeface="Trebuchet MS"/>
                      </a:endParaRPr>
                    </a:p>
                  </a:txBody>
                  <a:tcPr marT="56850" marB="56850" marR="113700" marL="113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D0E7F7"/>
                    </a:solidFill>
                  </a:tcPr>
                </a:tc>
                <a:tc hMerge="1"/>
                <a:tc hMerge="1"/>
                <a:tc hMerge="1"/>
                <a:tc>
                  <a:txBody>
                    <a:bodyPr/>
                    <a:lstStyle/>
                    <a:p>
                      <a:pPr indent="0" lvl="0" marL="0" marR="0" rtl="0" algn="ctr">
                        <a:spcBef>
                          <a:spcPts val="0"/>
                        </a:spcBef>
                        <a:spcAft>
                          <a:spcPts val="0"/>
                        </a:spcAft>
                        <a:buClr>
                          <a:srgbClr val="3F3F3F"/>
                        </a:buClr>
                        <a:buSzPts val="1500"/>
                        <a:buFont typeface="Roboto"/>
                        <a:buNone/>
                      </a:pPr>
                      <a:r>
                        <a:rPr b="0" i="0" lang="en-US" sz="1500" u="none" strike="noStrike">
                          <a:solidFill>
                            <a:srgbClr val="3F3F3F"/>
                          </a:solidFill>
                          <a:latin typeface="Roboto"/>
                          <a:ea typeface="Roboto"/>
                          <a:cs typeface="Roboto"/>
                          <a:sym typeface="Roboto"/>
                        </a:rPr>
                        <a:t> </a:t>
                      </a:r>
                      <a:endParaRPr b="0" i="0" sz="2200" u="none" strike="noStrike">
                        <a:latin typeface="Arial"/>
                        <a:ea typeface="Arial"/>
                        <a:cs typeface="Arial"/>
                        <a:sym typeface="Arial"/>
                      </a:endParaRPr>
                    </a:p>
                  </a:txBody>
                  <a:tcPr marT="11850" marB="0" marR="11850" marL="11850" anchor="ctr">
                    <a:lnL cap="flat" cmpd="sng" w="9525">
                      <a:solidFill>
                        <a:schemeClr val="lt1"/>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r>
              <a:tr h="725400">
                <a:tc>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3: Number of regional partnership agreements executed.</a:t>
                      </a:r>
                      <a:endParaRPr b="1"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500"/>
                        <a:buFont typeface="Roboto"/>
                        <a:buNone/>
                      </a:pPr>
                      <a:r>
                        <a:rPr i="0" lang="en-US" sz="1600" u="none" strike="noStrike">
                          <a:solidFill>
                            <a:srgbClr val="000000"/>
                          </a:solidFill>
                          <a:latin typeface="Trebuchet MS"/>
                          <a:ea typeface="Trebuchet MS"/>
                          <a:cs typeface="Trebuchet MS"/>
                          <a:sym typeface="Trebuchet MS"/>
                        </a:rPr>
                        <a:t> </a:t>
                      </a:r>
                      <a:endParaRPr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3">
                  <a:txBody>
                    <a:bodyPr/>
                    <a:lstStyle/>
                    <a:p>
                      <a:pPr indent="0" lvl="0" marL="0" marR="0" rtl="0" algn="ctr">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Legal and data MOUs executed; CAP reporting live</a:t>
                      </a:r>
                      <a:endParaRPr i="0" sz="1600" u="none" strike="noStrike">
                        <a:solidFill>
                          <a:srgbClr val="000000"/>
                        </a:solidFill>
                        <a:latin typeface="Trebuchet MS"/>
                        <a:ea typeface="Trebuchet MS"/>
                        <a:cs typeface="Trebuchet MS"/>
                        <a:sym typeface="Trebuchet MS"/>
                      </a:endParaRPr>
                    </a:p>
                  </a:txBody>
                  <a:tcPr marT="56850" marB="56850" marR="113700" marL="113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D0E7F7"/>
                    </a:solidFill>
                  </a:tcPr>
                </a:tc>
                <a:tc hMerge="1"/>
                <a:tc hMerge="1"/>
                <a:tc>
                  <a:txBody>
                    <a:bodyPr/>
                    <a:lstStyle/>
                    <a:p>
                      <a:pPr indent="0" lvl="0" marL="0" marR="0" rtl="0" algn="l">
                        <a:spcBef>
                          <a:spcPts val="0"/>
                        </a:spcBef>
                        <a:spcAft>
                          <a:spcPts val="0"/>
                        </a:spcAft>
                        <a:buClr>
                          <a:srgbClr val="3F3F3F"/>
                        </a:buClr>
                        <a:buSzPts val="1500"/>
                        <a:buFont typeface="Roboto"/>
                        <a:buNone/>
                      </a:pPr>
                      <a:r>
                        <a:rPr b="1"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l">
                        <a:spcBef>
                          <a:spcPts val="0"/>
                        </a:spcBef>
                        <a:spcAft>
                          <a:spcPts val="0"/>
                        </a:spcAft>
                        <a:buClr>
                          <a:srgbClr val="3F3F3F"/>
                        </a:buClr>
                        <a:buSzPts val="1500"/>
                        <a:buFont typeface="Roboto"/>
                        <a:buNone/>
                      </a:pPr>
                      <a:r>
                        <a:rPr b="1" i="0" lang="en-US" sz="1500" u="none" strike="noStrike">
                          <a:solidFill>
                            <a:srgbClr val="3F3F3F"/>
                          </a:solidFill>
                          <a:latin typeface="Roboto"/>
                          <a:ea typeface="Roboto"/>
                          <a:cs typeface="Roboto"/>
                          <a:sym typeface="Roboto"/>
                        </a:rPr>
                        <a:t> </a:t>
                      </a:r>
                      <a:endParaRPr b="0" i="0" sz="2200" u="none" strike="noStrike">
                        <a:latin typeface="Arial"/>
                        <a:ea typeface="Arial"/>
                        <a:cs typeface="Arial"/>
                        <a:sym typeface="Arial"/>
                      </a:endParaRPr>
                    </a:p>
                  </a:txBody>
                  <a:tcPr marT="11850" marB="0" marR="11850" marL="11850" anchor="ctr">
                    <a:lnL cap="flat" cmpd="sng" w="9525">
                      <a:solidFill>
                        <a:schemeClr val="dk1">
                          <a:alpha val="0"/>
                        </a:scheme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chemeClr val="lt1"/>
                      </a:solidFill>
                      <a:prstDash val="solid"/>
                      <a:round/>
                      <a:headEnd len="sm" w="sm" type="none"/>
                      <a:tailEnd len="sm" w="sm" type="none"/>
                    </a:lnB>
                  </a:tcPr>
                </a:tc>
              </a:tr>
              <a:tr h="725400">
                <a:tc>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4: EMS response time improvements or expansion of EMS programs.</a:t>
                      </a:r>
                      <a:endParaRPr b="1"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500"/>
                        <a:buFont typeface="Roboto"/>
                        <a:buNone/>
                      </a:pPr>
                      <a:r>
                        <a:rPr i="0" lang="en-US" sz="1600" u="none" strike="noStrike">
                          <a:solidFill>
                            <a:srgbClr val="000000"/>
                          </a:solidFill>
                          <a:latin typeface="Trebuchet MS"/>
                          <a:ea typeface="Trebuchet MS"/>
                          <a:cs typeface="Trebuchet MS"/>
                          <a:sym typeface="Trebuchet MS"/>
                        </a:rPr>
                        <a:t> </a:t>
                      </a:r>
                      <a:endParaRPr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500"/>
                        <a:buFont typeface="Roboto"/>
                        <a:buNone/>
                      </a:pPr>
                      <a:r>
                        <a:rPr i="0" lang="en-US" sz="1600" u="none" strike="noStrike">
                          <a:solidFill>
                            <a:srgbClr val="000000"/>
                          </a:solidFill>
                          <a:latin typeface="Trebuchet MS"/>
                          <a:ea typeface="Trebuchet MS"/>
                          <a:cs typeface="Trebuchet MS"/>
                          <a:sym typeface="Trebuchet MS"/>
                        </a:rPr>
                        <a:t> </a:t>
                      </a:r>
                      <a:endParaRPr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4">
                  <a:txBody>
                    <a:bodyPr/>
                    <a:lstStyle/>
                    <a:p>
                      <a:pPr indent="0" lvl="0" marL="0" marR="0" rtl="0" algn="ctr">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EMS pilots launched; measurable outcomes by FFY30</a:t>
                      </a:r>
                      <a:endParaRPr i="0" sz="1600" u="none" strike="noStrike">
                        <a:solidFill>
                          <a:srgbClr val="000000"/>
                        </a:solidFill>
                        <a:latin typeface="Trebuchet MS"/>
                        <a:ea typeface="Trebuchet MS"/>
                        <a:cs typeface="Trebuchet MS"/>
                        <a:sym typeface="Trebuchet MS"/>
                      </a:endParaRPr>
                    </a:p>
                  </a:txBody>
                  <a:tcPr marT="56850" marB="56850" marR="113700" marL="113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D0E7F7"/>
                    </a:solidFill>
                  </a:tcPr>
                </a:tc>
                <a:tc hMerge="1"/>
                <a:tc hMerge="1"/>
                <a:tc hMerge="1"/>
              </a:tr>
              <a:tr h="725400">
                <a:tc>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5: Number of service line expansions (OB, BH, post-acute).</a:t>
                      </a:r>
                      <a:endParaRPr b="1"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000000"/>
                        </a:buClr>
                        <a:buSzPts val="1500"/>
                        <a:buFont typeface="Roboto"/>
                        <a:buNone/>
                      </a:pPr>
                      <a:r>
                        <a:rPr i="0" lang="en-US" sz="1600" u="none" strike="noStrike">
                          <a:solidFill>
                            <a:srgbClr val="000000"/>
                          </a:solidFill>
                          <a:latin typeface="Trebuchet MS"/>
                          <a:ea typeface="Trebuchet MS"/>
                          <a:cs typeface="Trebuchet MS"/>
                          <a:sym typeface="Trebuchet MS"/>
                        </a:rPr>
                        <a:t> </a:t>
                      </a:r>
                      <a:endParaRPr i="0" sz="1600" u="none" strike="noStrike">
                        <a:solidFill>
                          <a:srgbClr val="000000"/>
                        </a:solidFill>
                        <a:latin typeface="Trebuchet MS"/>
                        <a:ea typeface="Trebuchet MS"/>
                        <a:cs typeface="Trebuchet MS"/>
                        <a:sym typeface="Trebuchet MS"/>
                      </a:endParaRPr>
                    </a:p>
                  </a:txBody>
                  <a:tcPr marT="11850" marB="0" marR="11850" marL="118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5">
                  <a:txBody>
                    <a:bodyPr/>
                    <a:lstStyle/>
                    <a:p>
                      <a:pPr indent="0" lvl="0" marL="0" marR="0" rtl="0" algn="ctr">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Hospital service expansion; </a:t>
                      </a:r>
                      <a:br>
                        <a:rPr b="1" i="0" lang="en-US" sz="1600" u="none" strike="noStrike">
                          <a:solidFill>
                            <a:srgbClr val="000000"/>
                          </a:solidFill>
                          <a:latin typeface="Trebuchet MS"/>
                          <a:ea typeface="Trebuchet MS"/>
                          <a:cs typeface="Trebuchet MS"/>
                          <a:sym typeface="Trebuchet MS"/>
                        </a:rPr>
                      </a:br>
                      <a:r>
                        <a:rPr b="1" i="0" lang="en-US" sz="1600" u="none" strike="noStrike">
                          <a:solidFill>
                            <a:srgbClr val="000000"/>
                          </a:solidFill>
                          <a:latin typeface="Trebuchet MS"/>
                          <a:ea typeface="Trebuchet MS"/>
                          <a:cs typeface="Trebuchet MS"/>
                          <a:sym typeface="Trebuchet MS"/>
                        </a:rPr>
                        <a:t>final reporting by FFY31</a:t>
                      </a:r>
                      <a:endParaRPr i="0" sz="1600" u="none" strike="noStrike">
                        <a:solidFill>
                          <a:srgbClr val="000000"/>
                        </a:solidFill>
                        <a:latin typeface="Trebuchet MS"/>
                        <a:ea typeface="Trebuchet MS"/>
                        <a:cs typeface="Trebuchet MS"/>
                        <a:sym typeface="Trebuchet MS"/>
                      </a:endParaRPr>
                    </a:p>
                  </a:txBody>
                  <a:tcPr marT="56850" marB="56850" marR="113700" marL="1137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D0E7F7"/>
                    </a:solidFill>
                  </a:tcPr>
                </a:tc>
                <a:tc hMerge="1"/>
                <a:tc hMerge="1"/>
                <a:tc hMerge="1"/>
                <a:tc hMerge="1"/>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0" name="Shape 270"/>
        <p:cNvGrpSpPr/>
        <p:nvPr/>
      </p:nvGrpSpPr>
      <p:grpSpPr>
        <a:xfrm>
          <a:off x="0" y="0"/>
          <a:ext cx="0" cy="0"/>
          <a:chOff x="0" y="0"/>
          <a:chExt cx="0" cy="0"/>
        </a:xfrm>
      </p:grpSpPr>
      <p:sp>
        <p:nvSpPr>
          <p:cNvPr id="271" name="Google Shape;271;p48"/>
          <p:cNvSpPr txBox="1"/>
          <p:nvPr>
            <p:ph type="title"/>
          </p:nvPr>
        </p:nvSpPr>
        <p:spPr>
          <a:xfrm>
            <a:off x="838200" y="437979"/>
            <a:ext cx="10515600" cy="55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Workforce Development</a:t>
            </a:r>
            <a:endParaRPr sz="3200"/>
          </a:p>
        </p:txBody>
      </p:sp>
      <p:sp>
        <p:nvSpPr>
          <p:cNvPr id="272" name="Google Shape;272;p48"/>
          <p:cNvSpPr txBox="1"/>
          <p:nvPr>
            <p:ph idx="1" type="body"/>
          </p:nvPr>
        </p:nvSpPr>
        <p:spPr>
          <a:xfrm>
            <a:off x="398100" y="1339050"/>
            <a:ext cx="11395800" cy="4048200"/>
          </a:xfrm>
          <a:prstGeom prst="rect">
            <a:avLst/>
          </a:prstGeom>
          <a:solidFill>
            <a:srgbClr val="9FC5E8"/>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t>Initiative 6 – </a:t>
            </a:r>
            <a:r>
              <a:rPr b="1" lang="en-US" sz="1800"/>
              <a:t>Strengthen &amp; Expand Workforce</a:t>
            </a:r>
            <a:r>
              <a:rPr b="1" lang="en-US" sz="1800"/>
              <a:t> (page 33):</a:t>
            </a:r>
            <a:r>
              <a:rPr lang="en-US" sz="1700"/>
              <a:t> </a:t>
            </a:r>
            <a:r>
              <a:rPr lang="en-US" sz="1700"/>
              <a:t>This initiative will strengthen Colorado’s rural health workforce by expanding access to credentialing and continuing education opportunities for health professionals and other health workers serving in identified Health Professional Shortage Areas (HPSAs). Funding will be used to attract, train (including cross-training), and retain local essential providers (e.g., physicians, nurses, pharmacists, behavioral health clinicians, Health Worker, technicians, and others) who are critical to improving chronic disease prevention and management and sustaining rural care delivery. </a:t>
            </a:r>
            <a:endParaRPr sz="1700"/>
          </a:p>
          <a:p>
            <a:pPr indent="0" lvl="0" marL="0" rtl="0" algn="l">
              <a:lnSpc>
                <a:spcPct val="100000"/>
              </a:lnSpc>
              <a:spcBef>
                <a:spcPts val="0"/>
              </a:spcBef>
              <a:spcAft>
                <a:spcPts val="0"/>
              </a:spcAft>
              <a:buClr>
                <a:schemeClr val="dk1"/>
              </a:buClr>
              <a:buSzPts val="1100"/>
              <a:buFont typeface="Arial"/>
              <a:buNone/>
            </a:pPr>
            <a:r>
              <a:t/>
            </a:r>
            <a:endParaRPr sz="1700"/>
          </a:p>
          <a:p>
            <a:pPr indent="0" lvl="0" marL="0" rtl="0" algn="l">
              <a:lnSpc>
                <a:spcPct val="100000"/>
              </a:lnSpc>
              <a:spcBef>
                <a:spcPts val="0"/>
              </a:spcBef>
              <a:spcAft>
                <a:spcPts val="0"/>
              </a:spcAft>
              <a:buClr>
                <a:schemeClr val="dk1"/>
              </a:buClr>
              <a:buSzPts val="1100"/>
              <a:buFont typeface="Arial"/>
              <a:buNone/>
            </a:pPr>
            <a:r>
              <a:rPr i="1" lang="en-US" sz="1700">
                <a:solidFill>
                  <a:schemeClr val="dk2"/>
                </a:solidFill>
              </a:rPr>
              <a:t>Potential activities could include:</a:t>
            </a:r>
            <a:endParaRPr i="1" sz="1700">
              <a:solidFill>
                <a:schemeClr val="dk2"/>
              </a:solidFill>
            </a:endParaRPr>
          </a:p>
          <a:p>
            <a:pPr indent="-336550" lvl="0" marL="457200" rtl="0" algn="l">
              <a:lnSpc>
                <a:spcPct val="100000"/>
              </a:lnSpc>
              <a:spcBef>
                <a:spcPts val="0"/>
              </a:spcBef>
              <a:spcAft>
                <a:spcPts val="0"/>
              </a:spcAft>
              <a:buSzPts val="1700"/>
              <a:buChar char="•"/>
            </a:pPr>
            <a:r>
              <a:rPr lang="en-US" sz="1700"/>
              <a:t>credentialing and certifications, paying for training, assessments, and/or application fees for rural residents seeking to become health workers;</a:t>
            </a:r>
            <a:endParaRPr sz="1700"/>
          </a:p>
          <a:p>
            <a:pPr indent="-336550" lvl="0" marL="457200" rtl="0" algn="l">
              <a:lnSpc>
                <a:spcPct val="100000"/>
              </a:lnSpc>
              <a:spcBef>
                <a:spcPts val="0"/>
              </a:spcBef>
              <a:spcAft>
                <a:spcPts val="0"/>
              </a:spcAft>
              <a:buSzPts val="1700"/>
              <a:buChar char="•"/>
            </a:pPr>
            <a:r>
              <a:rPr lang="en-US" sz="1700"/>
              <a:t>supporting technology and training implementation for health workers,  pharmacists, and other professions; and</a:t>
            </a:r>
            <a:endParaRPr sz="1700"/>
          </a:p>
          <a:p>
            <a:pPr indent="-336550" lvl="0" marL="457200" rtl="0" algn="l">
              <a:lnSpc>
                <a:spcPct val="100000"/>
              </a:lnSpc>
              <a:spcBef>
                <a:spcPts val="0"/>
              </a:spcBef>
              <a:spcAft>
                <a:spcPts val="0"/>
              </a:spcAft>
              <a:buSzPts val="1700"/>
              <a:buChar char="•"/>
            </a:pPr>
            <a:r>
              <a:rPr lang="en-US" sz="1700"/>
              <a:t>providing continuing education opportunities for health workers, pharmacists, and other providers to enhance their knowledge of prevention and chronic disease management programs and supports (e.g., food as medicine).</a:t>
            </a:r>
            <a:endParaRPr sz="1700"/>
          </a:p>
          <a:p>
            <a:pPr indent="0" lvl="0" marL="0" rtl="0" algn="l">
              <a:lnSpc>
                <a:spcPct val="100000"/>
              </a:lnSpc>
              <a:spcBef>
                <a:spcPts val="0"/>
              </a:spcBef>
              <a:spcAft>
                <a:spcPts val="0"/>
              </a:spcAft>
              <a:buNone/>
            </a:pPr>
            <a:r>
              <a:t/>
            </a:r>
            <a:endParaRPr sz="1700"/>
          </a:p>
        </p:txBody>
      </p:sp>
      <p:sp>
        <p:nvSpPr>
          <p:cNvPr id="273" name="Google Shape;273;p48"/>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31"/>
          <p:cNvSpPr txBox="1"/>
          <p:nvPr>
            <p:ph type="title"/>
          </p:nvPr>
        </p:nvSpPr>
        <p:spPr>
          <a:xfrm>
            <a:off x="838200" y="2"/>
            <a:ext cx="10515600" cy="76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4800"/>
              <a:t>Agenda</a:t>
            </a:r>
            <a:endParaRPr sz="4800"/>
          </a:p>
        </p:txBody>
      </p:sp>
      <p:sp>
        <p:nvSpPr>
          <p:cNvPr id="136" name="Google Shape;136;p3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graphicFrame>
        <p:nvGraphicFramePr>
          <p:cNvPr id="137" name="Google Shape;137;p31"/>
          <p:cNvGraphicFramePr/>
          <p:nvPr/>
        </p:nvGraphicFramePr>
        <p:xfrm>
          <a:off x="546550" y="1045925"/>
          <a:ext cx="3000000" cy="3000000"/>
        </p:xfrm>
        <a:graphic>
          <a:graphicData uri="http://schemas.openxmlformats.org/drawingml/2006/table">
            <a:tbl>
              <a:tblPr>
                <a:noFill/>
                <a:tableStyleId>{54A79482-B3A6-47C4-A34D-B698B0EB8C9E}</a:tableStyleId>
              </a:tblPr>
              <a:tblGrid>
                <a:gridCol w="9636675"/>
                <a:gridCol w="1607225"/>
              </a:tblGrid>
              <a:tr h="553075">
                <a:tc>
                  <a:txBody>
                    <a:bodyPr/>
                    <a:lstStyle/>
                    <a:p>
                      <a:pPr indent="0" lvl="0" marL="0" rtl="0" algn="l">
                        <a:spcBef>
                          <a:spcPts val="0"/>
                        </a:spcBef>
                        <a:spcAft>
                          <a:spcPts val="0"/>
                        </a:spcAft>
                        <a:buNone/>
                      </a:pPr>
                      <a:r>
                        <a:rPr b="1" lang="en-US" sz="2000">
                          <a:solidFill>
                            <a:schemeClr val="lt1"/>
                          </a:solidFill>
                          <a:latin typeface="Trebuchet MS"/>
                          <a:ea typeface="Trebuchet MS"/>
                          <a:cs typeface="Trebuchet MS"/>
                          <a:sym typeface="Trebuchet MS"/>
                        </a:rPr>
                        <a:t>Topic</a:t>
                      </a:r>
                      <a:endParaRPr b="1" sz="2000">
                        <a:solidFill>
                          <a:schemeClr val="lt1"/>
                        </a:solidFill>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011971"/>
                    </a:solidFill>
                  </a:tcPr>
                </a:tc>
                <a:tc>
                  <a:txBody>
                    <a:bodyPr/>
                    <a:lstStyle/>
                    <a:p>
                      <a:pPr indent="0" lvl="0" marL="0" rtl="0" algn="l">
                        <a:spcBef>
                          <a:spcPts val="0"/>
                        </a:spcBef>
                        <a:spcAft>
                          <a:spcPts val="0"/>
                        </a:spcAft>
                        <a:buNone/>
                      </a:pPr>
                      <a:r>
                        <a:rPr b="1" lang="en-US" sz="2000">
                          <a:solidFill>
                            <a:schemeClr val="lt1"/>
                          </a:solidFill>
                          <a:latin typeface="Trebuchet MS"/>
                          <a:ea typeface="Trebuchet MS"/>
                          <a:cs typeface="Trebuchet MS"/>
                          <a:sym typeface="Trebuchet MS"/>
                        </a:rPr>
                        <a:t>Time</a:t>
                      </a:r>
                      <a:endParaRPr b="1" sz="2000">
                        <a:solidFill>
                          <a:schemeClr val="lt1"/>
                        </a:solidFill>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solidFill>
                      <a:srgbClr val="011971"/>
                    </a:solidFill>
                  </a:tcPr>
                </a:tc>
              </a:tr>
              <a:tr h="553075">
                <a:tc>
                  <a:txBody>
                    <a:bodyPr/>
                    <a:lstStyle/>
                    <a:p>
                      <a:pPr indent="0" lvl="0" marL="0" rtl="0" algn="l">
                        <a:spcBef>
                          <a:spcPts val="1000"/>
                        </a:spcBef>
                        <a:spcAft>
                          <a:spcPts val="0"/>
                        </a:spcAft>
                        <a:buNone/>
                      </a:pPr>
                      <a:r>
                        <a:rPr b="1" lang="en-US" sz="2000">
                          <a:solidFill>
                            <a:schemeClr val="dk1"/>
                          </a:solidFill>
                          <a:latin typeface="Trebuchet MS"/>
                          <a:ea typeface="Trebuchet MS"/>
                          <a:cs typeface="Trebuchet MS"/>
                          <a:sym typeface="Trebuchet MS"/>
                        </a:rPr>
                        <a:t>Welcome and </a:t>
                      </a:r>
                      <a:r>
                        <a:rPr b="1" lang="en-US" sz="2000">
                          <a:solidFill>
                            <a:schemeClr val="dk1"/>
                          </a:solidFill>
                          <a:latin typeface="Trebuchet MS"/>
                          <a:ea typeface="Trebuchet MS"/>
                          <a:cs typeface="Trebuchet MS"/>
                          <a:sym typeface="Trebuchet MS"/>
                        </a:rPr>
                        <a:t>Agenda</a:t>
                      </a:r>
                      <a:endParaRPr b="1" sz="2000">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r">
                        <a:spcBef>
                          <a:spcPts val="0"/>
                        </a:spcBef>
                        <a:spcAft>
                          <a:spcPts val="0"/>
                        </a:spcAft>
                        <a:buNone/>
                      </a:pPr>
                      <a:r>
                        <a:rPr lang="en-US" sz="2000">
                          <a:latin typeface="Trebuchet MS"/>
                          <a:ea typeface="Trebuchet MS"/>
                          <a:cs typeface="Trebuchet MS"/>
                          <a:sym typeface="Trebuchet MS"/>
                        </a:rPr>
                        <a:t>5 minutes</a:t>
                      </a:r>
                      <a:endParaRPr sz="2000">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935875">
                <a:tc>
                  <a:txBody>
                    <a:bodyPr/>
                    <a:lstStyle/>
                    <a:p>
                      <a:pPr indent="0" lvl="0" marL="0" rtl="0" algn="l">
                        <a:spcBef>
                          <a:spcPts val="1000"/>
                        </a:spcBef>
                        <a:spcAft>
                          <a:spcPts val="0"/>
                        </a:spcAft>
                        <a:buNone/>
                      </a:pPr>
                      <a:r>
                        <a:rPr b="1" lang="en-US" sz="2000">
                          <a:solidFill>
                            <a:schemeClr val="dk1"/>
                          </a:solidFill>
                          <a:latin typeface="Trebuchet MS"/>
                          <a:ea typeface="Trebuchet MS"/>
                          <a:cs typeface="Trebuchet MS"/>
                          <a:sym typeface="Trebuchet MS"/>
                        </a:rPr>
                        <a:t>Understanding the Rural Health Transformation Program</a:t>
                      </a:r>
                      <a:endParaRPr b="1"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Application Information, Scoring, Terms, CMS Reviewers</a:t>
                      </a:r>
                      <a:endParaRPr b="1" sz="2000">
                        <a:solidFill>
                          <a:schemeClr val="dk1"/>
                        </a:solidFill>
                        <a:latin typeface="Trebuchet MS"/>
                        <a:ea typeface="Trebuchet MS"/>
                        <a:cs typeface="Trebuchet MS"/>
                        <a:sym typeface="Trebuchet MS"/>
                      </a:endParaRPr>
                    </a:p>
                    <a:p>
                      <a:pPr indent="0" lvl="0" marL="0" rtl="0" algn="l">
                        <a:spcBef>
                          <a:spcPts val="1000"/>
                        </a:spcBef>
                        <a:spcAft>
                          <a:spcPts val="0"/>
                        </a:spcAft>
                        <a:buNone/>
                      </a:pPr>
                      <a:r>
                        <a:rPr b="1" lang="en-US" sz="2000">
                          <a:solidFill>
                            <a:schemeClr val="dk1"/>
                          </a:solidFill>
                          <a:latin typeface="Trebuchet MS"/>
                          <a:ea typeface="Trebuchet MS"/>
                          <a:cs typeface="Trebuchet MS"/>
                          <a:sym typeface="Trebuchet MS"/>
                        </a:rPr>
                        <a:t>Colorado’s Rural Health Transformation Program Application </a:t>
                      </a:r>
                      <a:endParaRPr b="1"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I</a:t>
                      </a:r>
                      <a:r>
                        <a:rPr lang="en-US" sz="2000">
                          <a:solidFill>
                            <a:schemeClr val="dk1"/>
                          </a:solidFill>
                          <a:latin typeface="Trebuchet MS"/>
                          <a:ea typeface="Trebuchet MS"/>
                          <a:cs typeface="Trebuchet MS"/>
                          <a:sym typeface="Trebuchet MS"/>
                        </a:rPr>
                        <a:t>nitiatives, performance metrics and implementation timelines</a:t>
                      </a:r>
                      <a:endParaRPr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Budget overview</a:t>
                      </a:r>
                      <a:endParaRPr sz="2000">
                        <a:solidFill>
                          <a:schemeClr val="dk1"/>
                        </a:solidFill>
                        <a:latin typeface="Trebuchet MS"/>
                        <a:ea typeface="Trebuchet MS"/>
                        <a:cs typeface="Trebuchet MS"/>
                        <a:sym typeface="Trebuchet MS"/>
                      </a:endParaRPr>
                    </a:p>
                    <a:p>
                      <a:pPr indent="-355600" lvl="0" marL="457200" rtl="0" algn="l">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CMS review process and timelines</a:t>
                      </a:r>
                      <a:endParaRPr sz="2000">
                        <a:solidFill>
                          <a:schemeClr val="dk1"/>
                        </a:solidFill>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r">
                        <a:spcBef>
                          <a:spcPts val="0"/>
                        </a:spcBef>
                        <a:spcAft>
                          <a:spcPts val="0"/>
                        </a:spcAft>
                        <a:buNone/>
                      </a:pPr>
                      <a:r>
                        <a:rPr lang="en-US" sz="2000">
                          <a:latin typeface="Trebuchet MS"/>
                          <a:ea typeface="Trebuchet MS"/>
                          <a:cs typeface="Trebuchet MS"/>
                          <a:sym typeface="Trebuchet MS"/>
                        </a:rPr>
                        <a:t>10 </a:t>
                      </a:r>
                      <a:r>
                        <a:rPr lang="en-US" sz="2000">
                          <a:latin typeface="Trebuchet MS"/>
                          <a:ea typeface="Trebuchet MS"/>
                          <a:cs typeface="Trebuchet MS"/>
                          <a:sym typeface="Trebuchet MS"/>
                        </a:rPr>
                        <a:t>minutes</a:t>
                      </a:r>
                      <a:r>
                        <a:rPr lang="en-US" sz="2000">
                          <a:latin typeface="Trebuchet MS"/>
                          <a:ea typeface="Trebuchet MS"/>
                          <a:cs typeface="Trebuchet MS"/>
                          <a:sym typeface="Trebuchet MS"/>
                        </a:rPr>
                        <a:t> </a:t>
                      </a:r>
                      <a:endParaRPr sz="2000">
                        <a:latin typeface="Trebuchet MS"/>
                        <a:ea typeface="Trebuchet MS"/>
                        <a:cs typeface="Trebuchet MS"/>
                        <a:sym typeface="Trebuchet MS"/>
                      </a:endParaRPr>
                    </a:p>
                    <a:p>
                      <a:pPr indent="0" lvl="0" marL="0" rtl="0" algn="l">
                        <a:spcBef>
                          <a:spcPts val="0"/>
                        </a:spcBef>
                        <a:spcAft>
                          <a:spcPts val="0"/>
                        </a:spcAft>
                        <a:buNone/>
                      </a:pPr>
                      <a:r>
                        <a:rPr lang="en-US" sz="2000">
                          <a:latin typeface="Trebuchet MS"/>
                          <a:ea typeface="Trebuchet MS"/>
                          <a:cs typeface="Trebuchet MS"/>
                          <a:sym typeface="Trebuchet MS"/>
                        </a:rPr>
                        <a:t>  </a:t>
                      </a:r>
                      <a:endParaRPr sz="2000">
                        <a:latin typeface="Trebuchet MS"/>
                        <a:ea typeface="Trebuchet MS"/>
                        <a:cs typeface="Trebuchet MS"/>
                        <a:sym typeface="Trebuchet MS"/>
                      </a:endParaRPr>
                    </a:p>
                    <a:p>
                      <a:pPr indent="0" lvl="0" marL="0" rtl="0" algn="l">
                        <a:spcBef>
                          <a:spcPts val="0"/>
                        </a:spcBef>
                        <a:spcAft>
                          <a:spcPts val="0"/>
                        </a:spcAft>
                        <a:buNone/>
                      </a:pPr>
                      <a:r>
                        <a:rPr lang="en-US" sz="2000">
                          <a:latin typeface="Trebuchet MS"/>
                          <a:ea typeface="Trebuchet MS"/>
                          <a:cs typeface="Trebuchet MS"/>
                          <a:sym typeface="Trebuchet MS"/>
                        </a:rPr>
                        <a:t>  30</a:t>
                      </a:r>
                      <a:r>
                        <a:rPr lang="en-US" sz="2000">
                          <a:latin typeface="Trebuchet MS"/>
                          <a:ea typeface="Trebuchet MS"/>
                          <a:cs typeface="Trebuchet MS"/>
                          <a:sym typeface="Trebuchet MS"/>
                        </a:rPr>
                        <a:t> minutes</a:t>
                      </a:r>
                      <a:endParaRPr sz="2000">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1244450">
                <a:tc>
                  <a:txBody>
                    <a:bodyPr/>
                    <a:lstStyle/>
                    <a:p>
                      <a:pPr indent="0" lvl="0" marL="0" marR="0" rtl="0" algn="l">
                        <a:lnSpc>
                          <a:spcPct val="100000"/>
                        </a:lnSpc>
                        <a:spcBef>
                          <a:spcPts val="1000"/>
                        </a:spcBef>
                        <a:spcAft>
                          <a:spcPts val="0"/>
                        </a:spcAft>
                        <a:buNone/>
                      </a:pPr>
                      <a:r>
                        <a:rPr b="1" lang="en-US" sz="2000">
                          <a:solidFill>
                            <a:schemeClr val="dk1"/>
                          </a:solidFill>
                          <a:latin typeface="Trebuchet MS"/>
                          <a:ea typeface="Trebuchet MS"/>
                          <a:cs typeface="Trebuchet MS"/>
                          <a:sym typeface="Trebuchet MS"/>
                        </a:rPr>
                        <a:t>Colorado’s Post-Award Process</a:t>
                      </a:r>
                      <a:endParaRPr b="1" sz="2000">
                        <a:solidFill>
                          <a:schemeClr val="dk1"/>
                        </a:solidFill>
                        <a:latin typeface="Trebuchet MS"/>
                        <a:ea typeface="Trebuchet MS"/>
                        <a:cs typeface="Trebuchet MS"/>
                        <a:sym typeface="Trebuchet MS"/>
                      </a:endParaRPr>
                    </a:p>
                    <a:p>
                      <a:pPr indent="-355600" lvl="0" marL="457200" marR="0" rtl="0" algn="l">
                        <a:lnSpc>
                          <a:spcPct val="100000"/>
                        </a:lnSpc>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Process for funding disbursement </a:t>
                      </a:r>
                      <a:endParaRPr sz="2000">
                        <a:solidFill>
                          <a:schemeClr val="dk1"/>
                        </a:solidFill>
                        <a:latin typeface="Trebuchet MS"/>
                        <a:ea typeface="Trebuchet MS"/>
                        <a:cs typeface="Trebuchet MS"/>
                        <a:sym typeface="Trebuchet MS"/>
                      </a:endParaRPr>
                    </a:p>
                    <a:p>
                      <a:pPr indent="-355600" lvl="0" marL="457200" marR="0" rtl="0" algn="l">
                        <a:lnSpc>
                          <a:spcPct val="100000"/>
                        </a:lnSpc>
                        <a:spcBef>
                          <a:spcPts val="0"/>
                        </a:spcBef>
                        <a:spcAft>
                          <a:spcPts val="0"/>
                        </a:spcAft>
                        <a:buClr>
                          <a:schemeClr val="dk1"/>
                        </a:buClr>
                        <a:buSzPts val="2000"/>
                        <a:buFont typeface="Trebuchet MS"/>
                        <a:buChar char="❖"/>
                      </a:pPr>
                      <a:r>
                        <a:rPr lang="en-US" sz="2000">
                          <a:solidFill>
                            <a:schemeClr val="dk1"/>
                          </a:solidFill>
                          <a:latin typeface="Trebuchet MS"/>
                          <a:ea typeface="Trebuchet MS"/>
                          <a:cs typeface="Trebuchet MS"/>
                          <a:sym typeface="Trebuchet MS"/>
                        </a:rPr>
                        <a:t>Stakeholder engagement and Advisory Committee</a:t>
                      </a:r>
                      <a:endParaRPr b="1" sz="2000">
                        <a:solidFill>
                          <a:schemeClr val="dk1"/>
                        </a:solidFill>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r">
                        <a:spcBef>
                          <a:spcPts val="0"/>
                        </a:spcBef>
                        <a:spcAft>
                          <a:spcPts val="0"/>
                        </a:spcAft>
                        <a:buNone/>
                      </a:pPr>
                      <a:r>
                        <a:rPr lang="en-US" sz="2000">
                          <a:latin typeface="Trebuchet MS"/>
                          <a:ea typeface="Trebuchet MS"/>
                          <a:cs typeface="Trebuchet MS"/>
                          <a:sym typeface="Trebuchet MS"/>
                        </a:rPr>
                        <a:t>10</a:t>
                      </a:r>
                      <a:r>
                        <a:rPr lang="en-US" sz="2000">
                          <a:latin typeface="Trebuchet MS"/>
                          <a:ea typeface="Trebuchet MS"/>
                          <a:cs typeface="Trebuchet MS"/>
                          <a:sym typeface="Trebuchet MS"/>
                        </a:rPr>
                        <a:t> minutes</a:t>
                      </a:r>
                      <a:endParaRPr sz="2000">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r h="553075">
                <a:tc>
                  <a:txBody>
                    <a:bodyPr/>
                    <a:lstStyle/>
                    <a:p>
                      <a:pPr indent="0" lvl="0" marL="0" rtl="0" algn="l">
                        <a:spcBef>
                          <a:spcPts val="0"/>
                        </a:spcBef>
                        <a:spcAft>
                          <a:spcPts val="0"/>
                        </a:spcAft>
                        <a:buNone/>
                      </a:pPr>
                      <a:r>
                        <a:rPr b="1" lang="en-US" sz="2000">
                          <a:solidFill>
                            <a:schemeClr val="dk1"/>
                          </a:solidFill>
                          <a:latin typeface="Trebuchet MS"/>
                          <a:ea typeface="Trebuchet MS"/>
                          <a:cs typeface="Trebuchet MS"/>
                          <a:sym typeface="Trebuchet MS"/>
                        </a:rPr>
                        <a:t>Questions and Answers</a:t>
                      </a:r>
                      <a:endParaRPr b="1" sz="2000">
                        <a:solidFill>
                          <a:schemeClr val="dk1"/>
                        </a:solidFill>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c>
                  <a:txBody>
                    <a:bodyPr/>
                    <a:lstStyle/>
                    <a:p>
                      <a:pPr indent="0" lvl="0" marL="0" rtl="0" algn="r">
                        <a:spcBef>
                          <a:spcPts val="0"/>
                        </a:spcBef>
                        <a:spcAft>
                          <a:spcPts val="0"/>
                        </a:spcAft>
                        <a:buNone/>
                      </a:pPr>
                      <a:r>
                        <a:rPr lang="en-US" sz="2000">
                          <a:latin typeface="Trebuchet MS"/>
                          <a:ea typeface="Trebuchet MS"/>
                          <a:cs typeface="Trebuchet MS"/>
                          <a:sym typeface="Trebuchet MS"/>
                        </a:rPr>
                        <a:t>3</a:t>
                      </a:r>
                      <a:r>
                        <a:rPr lang="en-US" sz="2000">
                          <a:latin typeface="Trebuchet MS"/>
                          <a:ea typeface="Trebuchet MS"/>
                          <a:cs typeface="Trebuchet MS"/>
                          <a:sym typeface="Trebuchet MS"/>
                        </a:rPr>
                        <a:t>5 minutes</a:t>
                      </a:r>
                      <a:endParaRPr sz="2000">
                        <a:latin typeface="Trebuchet MS"/>
                        <a:ea typeface="Trebuchet MS"/>
                        <a:cs typeface="Trebuchet MS"/>
                        <a:sym typeface="Trebuchet MS"/>
                      </a:endParaRPr>
                    </a:p>
                  </a:txBody>
                  <a:tcPr marT="91425" marB="91425" marR="91425" marL="91425">
                    <a:lnL cap="flat" cmpd="sng" w="9525">
                      <a:solidFill>
                        <a:srgbClr val="9E9E9E">
                          <a:alpha val="0"/>
                        </a:srgbClr>
                      </a:solidFill>
                      <a:prstDash val="solid"/>
                      <a:round/>
                      <a:headEnd len="sm" w="sm" type="none"/>
                      <a:tailEnd len="sm" w="sm" type="none"/>
                    </a:lnL>
                    <a:lnR cap="flat" cmpd="sng" w="9525">
                      <a:solidFill>
                        <a:srgbClr val="9E9E9E">
                          <a:alpha val="0"/>
                        </a:srgbClr>
                      </a:solidFill>
                      <a:prstDash val="solid"/>
                      <a:round/>
                      <a:headEnd len="sm" w="sm" type="none"/>
                      <a:tailEnd len="sm" w="sm" type="none"/>
                    </a:lnR>
                    <a:lnT cap="flat" cmpd="sng" w="9525">
                      <a:solidFill>
                        <a:srgbClr val="9E9E9E">
                          <a:alpha val="0"/>
                        </a:srgbClr>
                      </a:solidFill>
                      <a:prstDash val="solid"/>
                      <a:round/>
                      <a:headEnd len="sm" w="sm" type="none"/>
                      <a:tailEnd len="sm" w="sm" type="none"/>
                    </a:lnT>
                    <a:lnB cap="flat" cmpd="sng" w="9525">
                      <a:solidFill>
                        <a:srgbClr val="9E9E9E">
                          <a:alpha val="0"/>
                        </a:srgbClr>
                      </a:solidFill>
                      <a:prstDash val="solid"/>
                      <a:round/>
                      <a:headEnd len="sm" w="sm" type="none"/>
                      <a:tailEnd len="sm" w="sm" type="none"/>
                    </a:lnB>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8" name="Shape 278"/>
        <p:cNvGrpSpPr/>
        <p:nvPr/>
      </p:nvGrpSpPr>
      <p:grpSpPr>
        <a:xfrm>
          <a:off x="0" y="0"/>
          <a:ext cx="0" cy="0"/>
          <a:chOff x="0" y="0"/>
          <a:chExt cx="0" cy="0"/>
        </a:xfrm>
      </p:grpSpPr>
      <p:sp>
        <p:nvSpPr>
          <p:cNvPr id="279" name="Google Shape;279;p49"/>
          <p:cNvSpPr txBox="1"/>
          <p:nvPr>
            <p:ph type="title"/>
          </p:nvPr>
        </p:nvSpPr>
        <p:spPr>
          <a:xfrm>
            <a:off x="838200" y="437979"/>
            <a:ext cx="10515600" cy="557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Workforce Development</a:t>
            </a:r>
            <a:endParaRPr sz="3200"/>
          </a:p>
        </p:txBody>
      </p:sp>
      <p:sp>
        <p:nvSpPr>
          <p:cNvPr id="280" name="Google Shape;280;p49"/>
          <p:cNvSpPr txBox="1"/>
          <p:nvPr>
            <p:ph idx="1" type="body"/>
          </p:nvPr>
        </p:nvSpPr>
        <p:spPr>
          <a:xfrm>
            <a:off x="398100" y="1910550"/>
            <a:ext cx="11395800" cy="2536800"/>
          </a:xfrm>
          <a:prstGeom prst="rect">
            <a:avLst/>
          </a:prstGeom>
          <a:solidFill>
            <a:srgbClr val="9FC5E8"/>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t>Initiative 8 – </a:t>
            </a:r>
            <a:r>
              <a:rPr b="1" lang="en-US" sz="1800"/>
              <a:t>State &amp; Local Coordination</a:t>
            </a:r>
            <a:r>
              <a:rPr b="1" lang="en-US" sz="1800"/>
              <a:t> (page 36):</a:t>
            </a:r>
            <a:r>
              <a:rPr lang="en-US" sz="1700"/>
              <a:t> </a:t>
            </a:r>
            <a:r>
              <a:rPr lang="en-US" sz="1700"/>
              <a:t>This initiative will enhance coordination, communication, and alignment between state, regional, and local health entities to ensure effective implementation of prevention and workforce programs in rural Colorado. HCPF will invest in leadership staffing, technical assistance, and training to strengthen collaborative governance and ensure sustained rural health infrastructure. </a:t>
            </a:r>
            <a:r>
              <a:rPr lang="en-US" sz="1700"/>
              <a:t> </a:t>
            </a:r>
            <a:endParaRPr sz="1700"/>
          </a:p>
          <a:p>
            <a:pPr indent="0" lvl="0" marL="0" rtl="0" algn="l">
              <a:lnSpc>
                <a:spcPct val="100000"/>
              </a:lnSpc>
              <a:spcBef>
                <a:spcPts val="0"/>
              </a:spcBef>
              <a:spcAft>
                <a:spcPts val="0"/>
              </a:spcAft>
              <a:buClr>
                <a:schemeClr val="dk1"/>
              </a:buClr>
              <a:buSzPts val="1100"/>
              <a:buFont typeface="Arial"/>
              <a:buNone/>
            </a:pPr>
            <a:r>
              <a:t/>
            </a:r>
            <a:endParaRPr sz="1700"/>
          </a:p>
          <a:p>
            <a:pPr indent="0" lvl="0" marL="0" rtl="0" algn="l">
              <a:lnSpc>
                <a:spcPct val="100000"/>
              </a:lnSpc>
              <a:spcBef>
                <a:spcPts val="0"/>
              </a:spcBef>
              <a:spcAft>
                <a:spcPts val="0"/>
              </a:spcAft>
              <a:buClr>
                <a:schemeClr val="dk1"/>
              </a:buClr>
              <a:buSzPts val="1100"/>
              <a:buFont typeface="Arial"/>
              <a:buNone/>
            </a:pPr>
            <a:r>
              <a:rPr i="1" lang="en-US" sz="1700">
                <a:solidFill>
                  <a:schemeClr val="dk2"/>
                </a:solidFill>
              </a:rPr>
              <a:t>Potential activities could include:</a:t>
            </a:r>
            <a:endParaRPr i="1" sz="1700">
              <a:solidFill>
                <a:schemeClr val="dk2"/>
              </a:solidFill>
            </a:endParaRPr>
          </a:p>
          <a:p>
            <a:pPr indent="-336550" lvl="0" marL="457200" rtl="0" algn="l">
              <a:lnSpc>
                <a:spcPct val="100000"/>
              </a:lnSpc>
              <a:spcBef>
                <a:spcPts val="0"/>
              </a:spcBef>
              <a:spcAft>
                <a:spcPts val="0"/>
              </a:spcAft>
              <a:buSzPts val="1700"/>
              <a:buChar char="•"/>
            </a:pPr>
            <a:r>
              <a:rPr lang="en-US" sz="1700"/>
              <a:t>developing and implementing interagency coordination among state departments, public health agencies, community organizations, and rural health care partners; and</a:t>
            </a:r>
            <a:endParaRPr sz="1700"/>
          </a:p>
          <a:p>
            <a:pPr indent="-336550" lvl="0" marL="457200" rtl="0" algn="l">
              <a:lnSpc>
                <a:spcPct val="100000"/>
              </a:lnSpc>
              <a:spcBef>
                <a:spcPts val="0"/>
              </a:spcBef>
              <a:spcAft>
                <a:spcPts val="0"/>
              </a:spcAft>
              <a:buSzPts val="1700"/>
              <a:buChar char="•"/>
            </a:pPr>
            <a:r>
              <a:rPr lang="en-US" sz="1700"/>
              <a:t>formalizing collaboration practices and report network-level outcomes.</a:t>
            </a:r>
            <a:endParaRPr sz="1700"/>
          </a:p>
          <a:p>
            <a:pPr indent="0" lvl="0" marL="0" rtl="0" algn="l">
              <a:lnSpc>
                <a:spcPct val="100000"/>
              </a:lnSpc>
              <a:spcBef>
                <a:spcPts val="0"/>
              </a:spcBef>
              <a:spcAft>
                <a:spcPts val="0"/>
              </a:spcAft>
              <a:buNone/>
            </a:pPr>
            <a:r>
              <a:t/>
            </a:r>
            <a:endParaRPr sz="1700"/>
          </a:p>
        </p:txBody>
      </p:sp>
      <p:sp>
        <p:nvSpPr>
          <p:cNvPr id="281" name="Google Shape;281;p49"/>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6" name="Shape 286"/>
        <p:cNvGrpSpPr/>
        <p:nvPr/>
      </p:nvGrpSpPr>
      <p:grpSpPr>
        <a:xfrm>
          <a:off x="0" y="0"/>
          <a:ext cx="0" cy="0"/>
          <a:chOff x="0" y="0"/>
          <a:chExt cx="0" cy="0"/>
        </a:xfrm>
      </p:grpSpPr>
      <p:sp>
        <p:nvSpPr>
          <p:cNvPr id="287" name="Google Shape;287;p50"/>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288" name="Google Shape;288;p50"/>
          <p:cNvSpPr txBox="1"/>
          <p:nvPr>
            <p:ph type="title"/>
          </p:nvPr>
        </p:nvSpPr>
        <p:spPr>
          <a:xfrm>
            <a:off x="419450" y="437975"/>
            <a:ext cx="10934400" cy="463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The Plan - Third Goal (3 of 5)</a:t>
            </a:r>
            <a:endParaRPr sz="3200"/>
          </a:p>
        </p:txBody>
      </p:sp>
      <p:graphicFrame>
        <p:nvGraphicFramePr>
          <p:cNvPr id="289" name="Google Shape;289;p50"/>
          <p:cNvGraphicFramePr/>
          <p:nvPr/>
        </p:nvGraphicFramePr>
        <p:xfrm>
          <a:off x="419506" y="999571"/>
          <a:ext cx="3000000" cy="3000000"/>
        </p:xfrm>
        <a:graphic>
          <a:graphicData uri="http://schemas.openxmlformats.org/drawingml/2006/table">
            <a:tbl>
              <a:tblPr>
                <a:noFill/>
                <a:tableStyleId>{41599676-3DE3-4F17-AAB2-E98E66AA65B4}</a:tableStyleId>
              </a:tblPr>
              <a:tblGrid>
                <a:gridCol w="5085025"/>
                <a:gridCol w="988450"/>
                <a:gridCol w="1113600"/>
                <a:gridCol w="1113600"/>
                <a:gridCol w="1113600"/>
                <a:gridCol w="1113600"/>
                <a:gridCol w="832000"/>
              </a:tblGrid>
              <a:tr h="490325">
                <a:tc>
                  <a:txBody>
                    <a:bodyPr/>
                    <a:lstStyle/>
                    <a:p>
                      <a:pPr indent="0" lvl="0" marL="0" rtl="0" algn="l">
                        <a:spcBef>
                          <a:spcPts val="0"/>
                        </a:spcBef>
                        <a:spcAft>
                          <a:spcPts val="0"/>
                        </a:spcAft>
                        <a:buClr>
                          <a:srgbClr val="000000"/>
                        </a:buClr>
                        <a:buSzPts val="1700"/>
                        <a:buFont typeface="Roboto"/>
                        <a:buNone/>
                      </a:pPr>
                      <a:r>
                        <a:rPr b="1" lang="en-US" sz="2600">
                          <a:solidFill>
                            <a:srgbClr val="000000"/>
                          </a:solidFill>
                          <a:latin typeface="Trebuchet MS"/>
                          <a:ea typeface="Trebuchet MS"/>
                          <a:cs typeface="Trebuchet MS"/>
                          <a:sym typeface="Trebuchet MS"/>
                        </a:rPr>
                        <a:t> Goal 3: Workforce Development</a:t>
                      </a:r>
                      <a:endParaRPr i="0" sz="2600" u="none" strike="noStrike">
                        <a:solidFill>
                          <a:srgbClr val="3F3F3F"/>
                        </a:solidFill>
                        <a:latin typeface="Trebuchet MS"/>
                        <a:ea typeface="Trebuchet MS"/>
                        <a:cs typeface="Trebuchet MS"/>
                        <a:sym typeface="Trebuchet MS"/>
                      </a:endParaRPr>
                    </a:p>
                  </a:txBody>
                  <a:tcPr marT="11900" marB="0" marR="11900" marL="1190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9FC5E8"/>
                    </a:solidFill>
                  </a:tcPr>
                </a:tc>
                <a:tc gridSpan="6">
                  <a:txBody>
                    <a:bodyPr/>
                    <a:lstStyle/>
                    <a:p>
                      <a:pPr indent="0" lvl="0" marL="0" marR="0" rtl="0" algn="ctr">
                        <a:spcBef>
                          <a:spcPts val="0"/>
                        </a:spcBef>
                        <a:spcAft>
                          <a:spcPts val="0"/>
                        </a:spcAft>
                        <a:buNone/>
                      </a:pPr>
                      <a:r>
                        <a:t/>
                      </a:r>
                      <a:endParaRPr b="1" i="0" sz="1700" u="none" strike="noStrike">
                        <a:solidFill>
                          <a:srgbClr val="FFFFFF"/>
                        </a:solidFill>
                        <a:latin typeface="Trebuchet MS"/>
                        <a:ea typeface="Trebuchet MS"/>
                        <a:cs typeface="Trebuchet MS"/>
                        <a:sym typeface="Trebuchet MS"/>
                      </a:endParaRPr>
                    </a:p>
                  </a:txBody>
                  <a:tcPr marT="57075" marB="57075" marR="114150" marL="114150">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9FC5E8"/>
                    </a:solidFill>
                  </a:tcPr>
                </a:tc>
                <a:tc hMerge="1"/>
                <a:tc hMerge="1"/>
                <a:tc hMerge="1"/>
                <a:tc hMerge="1"/>
                <a:tc hMerge="1"/>
              </a:tr>
              <a:tr h="566525">
                <a:tc>
                  <a:txBody>
                    <a:bodyPr/>
                    <a:lstStyle/>
                    <a:p>
                      <a:pPr indent="0" lvl="0" marL="0" marR="0" rtl="0" algn="ctr">
                        <a:spcBef>
                          <a:spcPts val="0"/>
                        </a:spcBef>
                        <a:spcAft>
                          <a:spcPts val="0"/>
                        </a:spcAft>
                        <a:buClr>
                          <a:srgbClr val="3F3F3F"/>
                        </a:buClr>
                        <a:buSzPts val="1700"/>
                        <a:buFont typeface="Roboto"/>
                        <a:buNone/>
                      </a:pPr>
                      <a:r>
                        <a:rPr i="0" lang="en-US" sz="1800" u="none" strike="noStrike">
                          <a:solidFill>
                            <a:srgbClr val="3F3F3F"/>
                          </a:solidFill>
                          <a:latin typeface="Trebuchet MS"/>
                          <a:ea typeface="Trebuchet MS"/>
                          <a:cs typeface="Trebuchet MS"/>
                          <a:sym typeface="Trebuchet MS"/>
                        </a:rPr>
                        <a:t> </a:t>
                      </a:r>
                      <a:endParaRPr i="0" sz="1800" u="none" strike="noStrike">
                        <a:latin typeface="Trebuchet MS"/>
                        <a:ea typeface="Trebuchet MS"/>
                        <a:cs typeface="Trebuchet MS"/>
                        <a:sym typeface="Trebuchet MS"/>
                      </a:endParaRPr>
                    </a:p>
                  </a:txBody>
                  <a:tcPr marT="11900" marB="0" marR="11900" marL="1190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34162"/>
                    </a:solidFill>
                  </a:tcPr>
                </a:tc>
                <a:tc gridSpan="6">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Evaluation Milestone and Timeline</a:t>
                      </a:r>
                      <a:endParaRPr i="0" sz="1800" u="none" strike="noStrike">
                        <a:latin typeface="Trebuchet MS"/>
                        <a:ea typeface="Trebuchet MS"/>
                        <a:cs typeface="Trebuchet MS"/>
                        <a:sym typeface="Trebuchet MS"/>
                      </a:endParaRPr>
                    </a:p>
                  </a:txBody>
                  <a:tcPr marT="57075" marB="57075" marR="114150" marL="114150">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dk1">
                          <a:alpha val="0"/>
                        </a:schemeClr>
                      </a:solidFill>
                      <a:prstDash val="solid"/>
                      <a:round/>
                      <a:headEnd len="sm" w="sm" type="none"/>
                      <a:tailEnd len="sm" w="sm" type="none"/>
                    </a:lnB>
                    <a:solidFill>
                      <a:srgbClr val="134162"/>
                    </a:solidFill>
                  </a:tcPr>
                </a:tc>
                <a:tc hMerge="1"/>
                <a:tc hMerge="1"/>
                <a:tc hMerge="1"/>
                <a:tc hMerge="1"/>
                <a:tc hMerge="1"/>
              </a:tr>
              <a:tr h="380000">
                <a:tc>
                  <a:txBody>
                    <a:bodyPr/>
                    <a:lstStyle/>
                    <a:p>
                      <a:pPr indent="0" lvl="0" marL="0" marR="0" rtl="0" algn="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Federal Fiscal Year</a:t>
                      </a:r>
                      <a:endParaRPr i="0" sz="1800" u="none" strike="noStrike">
                        <a:latin typeface="Trebuchet MS"/>
                        <a:ea typeface="Trebuchet MS"/>
                        <a:cs typeface="Trebuchet MS"/>
                        <a:sym typeface="Trebuchet MS"/>
                      </a:endParaRPr>
                    </a:p>
                  </a:txBody>
                  <a:tcPr marT="11900" marB="0" marR="11900" marL="1190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FFY26</a:t>
                      </a:r>
                      <a:endParaRPr i="0" sz="1800" u="none" strike="noStrike">
                        <a:latin typeface="Trebuchet MS"/>
                        <a:ea typeface="Trebuchet MS"/>
                        <a:cs typeface="Trebuchet MS"/>
                        <a:sym typeface="Trebuchet MS"/>
                      </a:endParaRPr>
                    </a:p>
                  </a:txBody>
                  <a:tcPr marT="11900" marB="0" marR="11900" marL="1190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FFY27</a:t>
                      </a:r>
                      <a:endParaRPr i="0" sz="1800" u="none" strike="noStrike">
                        <a:latin typeface="Trebuchet MS"/>
                        <a:ea typeface="Trebuchet MS"/>
                        <a:cs typeface="Trebuchet MS"/>
                        <a:sym typeface="Trebuchet MS"/>
                      </a:endParaRPr>
                    </a:p>
                  </a:txBody>
                  <a:tcPr marT="11900" marB="0" marR="11900" marL="1190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500"/>
                        <a:buFont typeface="Roboto"/>
                        <a:buNone/>
                      </a:pPr>
                      <a:r>
                        <a:rPr b="1" i="0" lang="en-US" sz="1800" u="none" strike="noStrike">
                          <a:solidFill>
                            <a:srgbClr val="FFFFFF"/>
                          </a:solidFill>
                          <a:latin typeface="Trebuchet MS"/>
                          <a:ea typeface="Trebuchet MS"/>
                          <a:cs typeface="Trebuchet MS"/>
                          <a:sym typeface="Trebuchet MS"/>
                        </a:rPr>
                        <a:t>FFY28</a:t>
                      </a:r>
                      <a:endParaRPr i="0" sz="1800" u="none" strike="noStrike">
                        <a:latin typeface="Trebuchet MS"/>
                        <a:ea typeface="Trebuchet MS"/>
                        <a:cs typeface="Trebuchet MS"/>
                        <a:sym typeface="Trebuchet MS"/>
                      </a:endParaRPr>
                    </a:p>
                  </a:txBody>
                  <a:tcPr marT="11900" marB="0" marR="11900" marL="1190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500"/>
                        <a:buFont typeface="Roboto"/>
                        <a:buNone/>
                      </a:pPr>
                      <a:r>
                        <a:rPr b="1" i="0" lang="en-US" sz="1800" u="none" strike="noStrike">
                          <a:solidFill>
                            <a:srgbClr val="FFFFFF"/>
                          </a:solidFill>
                          <a:latin typeface="Trebuchet MS"/>
                          <a:ea typeface="Trebuchet MS"/>
                          <a:cs typeface="Trebuchet MS"/>
                          <a:sym typeface="Trebuchet MS"/>
                        </a:rPr>
                        <a:t>FFY29</a:t>
                      </a:r>
                      <a:endParaRPr i="0" sz="1800" u="none" strike="noStrike">
                        <a:latin typeface="Trebuchet MS"/>
                        <a:ea typeface="Trebuchet MS"/>
                        <a:cs typeface="Trebuchet MS"/>
                        <a:sym typeface="Trebuchet MS"/>
                      </a:endParaRPr>
                    </a:p>
                  </a:txBody>
                  <a:tcPr marT="11900" marB="0" marR="11900" marL="1190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500"/>
                        <a:buFont typeface="Roboto"/>
                        <a:buNone/>
                      </a:pPr>
                      <a:r>
                        <a:rPr b="1" i="0" lang="en-US" sz="1800" u="none" strike="noStrike">
                          <a:solidFill>
                            <a:srgbClr val="FFFFFF"/>
                          </a:solidFill>
                          <a:latin typeface="Trebuchet MS"/>
                          <a:ea typeface="Trebuchet MS"/>
                          <a:cs typeface="Trebuchet MS"/>
                          <a:sym typeface="Trebuchet MS"/>
                        </a:rPr>
                        <a:t>FFY30</a:t>
                      </a:r>
                      <a:endParaRPr i="0" sz="1800" u="none" strike="noStrike">
                        <a:latin typeface="Trebuchet MS"/>
                        <a:ea typeface="Trebuchet MS"/>
                        <a:cs typeface="Trebuchet MS"/>
                        <a:sym typeface="Trebuchet MS"/>
                      </a:endParaRPr>
                    </a:p>
                  </a:txBody>
                  <a:tcPr marT="11900" marB="0" marR="11900" marL="1190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500"/>
                        <a:buFont typeface="Roboto"/>
                        <a:buNone/>
                      </a:pPr>
                      <a:r>
                        <a:rPr b="1" i="0" lang="en-US" sz="1800" u="none" strike="noStrike">
                          <a:solidFill>
                            <a:srgbClr val="FFFFFF"/>
                          </a:solidFill>
                          <a:latin typeface="Trebuchet MS"/>
                          <a:ea typeface="Trebuchet MS"/>
                          <a:cs typeface="Trebuchet MS"/>
                          <a:sym typeface="Trebuchet MS"/>
                        </a:rPr>
                        <a:t>FFY31</a:t>
                      </a:r>
                      <a:endParaRPr i="0" sz="1800" u="none" strike="noStrike">
                        <a:latin typeface="Trebuchet MS"/>
                        <a:ea typeface="Trebuchet MS"/>
                        <a:cs typeface="Trebuchet MS"/>
                        <a:sym typeface="Trebuchet MS"/>
                      </a:endParaRPr>
                    </a:p>
                  </a:txBody>
                  <a:tcPr marT="11900" marB="0" marR="11900" marL="11900" anchor="ctr">
                    <a:lnL cap="flat" cmpd="sng" w="9525">
                      <a:solidFill>
                        <a:schemeClr val="dk1">
                          <a:alpha val="0"/>
                        </a:schemeClr>
                      </a:solidFill>
                      <a:prstDash val="solid"/>
                      <a:round/>
                      <a:headEnd len="sm" w="sm" type="none"/>
                      <a:tailEnd len="sm" w="sm" type="none"/>
                    </a:lnL>
                    <a:lnR cap="flat" cmpd="sng" w="9525">
                      <a:solidFill>
                        <a:schemeClr val="dk1">
                          <a:alpha val="0"/>
                        </a:schemeClr>
                      </a:solidFill>
                      <a:prstDash val="solid"/>
                      <a:round/>
                      <a:headEnd len="sm" w="sm" type="none"/>
                      <a:tailEnd len="sm" w="sm" type="none"/>
                    </a:lnR>
                    <a:lnT cap="flat" cmpd="sng" w="9525">
                      <a:solidFill>
                        <a:schemeClr val="dk1">
                          <a:alpha val="0"/>
                        </a:scheme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r>
              <a:tr h="986975">
                <a:tc>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1: Number of health workers credentialed and practicing in rural/frontier areas.</a:t>
                      </a:r>
                      <a:endParaRPr b="1" i="0" sz="1600" u="none" strike="noStrike">
                        <a:solidFill>
                          <a:srgbClr val="000000"/>
                        </a:solidFill>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5">
                  <a:txBody>
                    <a:bodyPr/>
                    <a:lstStyle/>
                    <a:p>
                      <a:pPr indent="0" lvl="0" marL="0" marR="0" rtl="0" algn="ctr">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Early-start workforce pipeline; registry operational</a:t>
                      </a:r>
                      <a:endParaRPr i="0" sz="1600" u="none" strike="noStrike">
                        <a:latin typeface="Trebuchet MS"/>
                        <a:ea typeface="Trebuchet MS"/>
                        <a:cs typeface="Trebuchet MS"/>
                        <a:sym typeface="Trebuchet MS"/>
                      </a:endParaRPr>
                    </a:p>
                  </a:txBody>
                  <a:tcPr marT="57075" marB="57075" marR="114150" marL="1141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9FC5E8"/>
                    </a:solidFill>
                  </a:tcPr>
                </a:tc>
                <a:tc hMerge="1"/>
                <a:tc hMerge="1"/>
                <a:tc hMerge="1"/>
                <a:tc hMerge="1"/>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986975">
                <a:tc>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2: Number of pharmacists and health workers trained on chronic disease interventions.</a:t>
                      </a:r>
                      <a:endParaRPr b="1" i="0" sz="1600" u="none" strike="noStrike">
                        <a:solidFill>
                          <a:srgbClr val="000000"/>
                        </a:solidFill>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3">
                  <a:txBody>
                    <a:bodyPr/>
                    <a:lstStyle/>
                    <a:p>
                      <a:pPr indent="0" lvl="0" marL="0" marR="0" rtl="0" algn="ctr">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Training cycles; midterm evaluation by FFY29</a:t>
                      </a:r>
                      <a:endParaRPr i="0" sz="1600" u="none" strike="noStrike">
                        <a:latin typeface="Trebuchet MS"/>
                        <a:ea typeface="Trebuchet MS"/>
                        <a:cs typeface="Trebuchet MS"/>
                        <a:sym typeface="Trebuchet MS"/>
                      </a:endParaRPr>
                    </a:p>
                  </a:txBody>
                  <a:tcPr marT="57075" marB="57075" marR="114150" marL="1141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9FC5E8"/>
                    </a:solidFill>
                  </a:tcPr>
                </a:tc>
                <a:tc hMerge="1"/>
                <a:tc hMerge="1"/>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819400">
                <a:tc>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3: Number of medical providers trained in chronic disease topics.</a:t>
                      </a:r>
                      <a:endParaRPr b="1" i="0" sz="1600" u="none" strike="noStrike">
                        <a:solidFill>
                          <a:srgbClr val="000000"/>
                        </a:solidFill>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4">
                  <a:txBody>
                    <a:bodyPr/>
                    <a:lstStyle/>
                    <a:p>
                      <a:pPr indent="0" lvl="0" marL="0" marR="0" rtl="0" algn="ctr">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Residency program integration; </a:t>
                      </a:r>
                      <a:br>
                        <a:rPr b="1" i="0" lang="en-US" sz="1600" u="none" strike="noStrike">
                          <a:solidFill>
                            <a:srgbClr val="000000"/>
                          </a:solidFill>
                          <a:latin typeface="Trebuchet MS"/>
                          <a:ea typeface="Trebuchet MS"/>
                          <a:cs typeface="Trebuchet MS"/>
                          <a:sym typeface="Trebuchet MS"/>
                        </a:rPr>
                      </a:br>
                      <a:r>
                        <a:rPr b="1" i="0" lang="en-US" sz="1600" u="none" strike="noStrike">
                          <a:solidFill>
                            <a:srgbClr val="000000"/>
                          </a:solidFill>
                          <a:latin typeface="Trebuchet MS"/>
                          <a:ea typeface="Trebuchet MS"/>
                          <a:cs typeface="Trebuchet MS"/>
                          <a:sym typeface="Trebuchet MS"/>
                        </a:rPr>
                        <a:t>ongoing evaluation</a:t>
                      </a:r>
                      <a:endParaRPr i="0" sz="1600" u="none" strike="noStrike">
                        <a:latin typeface="Trebuchet MS"/>
                        <a:ea typeface="Trebuchet MS"/>
                        <a:cs typeface="Trebuchet MS"/>
                        <a:sym typeface="Trebuchet MS"/>
                      </a:endParaRPr>
                    </a:p>
                  </a:txBody>
                  <a:tcPr marT="57075" marB="57075" marR="114150" marL="1141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9FC5E8"/>
                    </a:solidFill>
                  </a:tcPr>
                </a:tc>
                <a:tc hMerge="1"/>
                <a:tc hMerge="1"/>
                <a:tc hMerge="1"/>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819400">
                <a:tc>
                  <a:txBody>
                    <a:bodyPr/>
                    <a:lstStyle/>
                    <a:p>
                      <a:pPr indent="0" lvl="0" marL="9144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a:t>
                      </a:r>
                      <a:r>
                        <a:rPr b="1" lang="en-US" sz="1600">
                          <a:solidFill>
                            <a:srgbClr val="000000"/>
                          </a:solidFill>
                          <a:latin typeface="Trebuchet MS"/>
                          <a:ea typeface="Trebuchet MS"/>
                          <a:cs typeface="Trebuchet MS"/>
                          <a:sym typeface="Trebuchet MS"/>
                        </a:rPr>
                        <a:t>4</a:t>
                      </a:r>
                      <a:r>
                        <a:rPr b="1" i="0" lang="en-US" sz="1600" u="none" strike="noStrike">
                          <a:solidFill>
                            <a:srgbClr val="000000"/>
                          </a:solidFill>
                          <a:latin typeface="Trebuchet MS"/>
                          <a:ea typeface="Trebuchet MS"/>
                          <a:cs typeface="Trebuchet MS"/>
                          <a:sym typeface="Trebuchet MS"/>
                        </a:rPr>
                        <a:t>: Number of collaborative workforce initiatives launched.</a:t>
                      </a:r>
                      <a:endParaRPr b="1" i="0" sz="1600" u="none" strike="noStrike">
                        <a:solidFill>
                          <a:srgbClr val="000000"/>
                        </a:solidFill>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5">
                  <a:txBody>
                    <a:bodyPr/>
                    <a:lstStyle/>
                    <a:p>
                      <a:pPr indent="0" lvl="0" marL="0" marR="0" rtl="0" algn="ctr">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Interagency consortium setup; </a:t>
                      </a:r>
                      <a:br>
                        <a:rPr b="1" i="0" lang="en-US" sz="1600" u="none" strike="noStrike">
                          <a:solidFill>
                            <a:srgbClr val="000000"/>
                          </a:solidFill>
                          <a:latin typeface="Trebuchet MS"/>
                          <a:ea typeface="Trebuchet MS"/>
                          <a:cs typeface="Trebuchet MS"/>
                          <a:sym typeface="Trebuchet MS"/>
                        </a:rPr>
                      </a:br>
                      <a:r>
                        <a:rPr b="1" i="0" lang="en-US" sz="1600" u="none" strike="noStrike">
                          <a:solidFill>
                            <a:srgbClr val="000000"/>
                          </a:solidFill>
                          <a:latin typeface="Trebuchet MS"/>
                          <a:ea typeface="Trebuchet MS"/>
                          <a:cs typeface="Trebuchet MS"/>
                          <a:sym typeface="Trebuchet MS"/>
                        </a:rPr>
                        <a:t>sustainability plan FFY30</a:t>
                      </a:r>
                      <a:endParaRPr i="0" sz="1600" u="none" strike="noStrike">
                        <a:latin typeface="Trebuchet MS"/>
                        <a:ea typeface="Trebuchet MS"/>
                        <a:cs typeface="Trebuchet MS"/>
                        <a:sym typeface="Trebuchet MS"/>
                      </a:endParaRPr>
                    </a:p>
                  </a:txBody>
                  <a:tcPr marT="57075" marB="57075" marR="114150" marL="1141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9FC5E8"/>
                    </a:solidFill>
                  </a:tcPr>
                </a:tc>
                <a:tc hMerge="1"/>
                <a:tc hMerge="1"/>
                <a:tc hMerge="1"/>
                <a:tc hMerge="1"/>
                <a:tc>
                  <a:txBody>
                    <a:bodyPr/>
                    <a:lstStyle/>
                    <a:p>
                      <a:pPr indent="0" lvl="0" marL="0" marR="0" rtl="0" algn="ctr">
                        <a:spcBef>
                          <a:spcPts val="0"/>
                        </a:spcBef>
                        <a:spcAft>
                          <a:spcPts val="0"/>
                        </a:spcAft>
                        <a:buClr>
                          <a:srgbClr val="3F3F3F"/>
                        </a:buClr>
                        <a:buSzPts val="15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1900" marB="0" marR="11900" marL="119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4" name="Shape 294"/>
        <p:cNvGrpSpPr/>
        <p:nvPr/>
      </p:nvGrpSpPr>
      <p:grpSpPr>
        <a:xfrm>
          <a:off x="0" y="0"/>
          <a:ext cx="0" cy="0"/>
          <a:chOff x="0" y="0"/>
          <a:chExt cx="0" cy="0"/>
        </a:xfrm>
      </p:grpSpPr>
      <p:sp>
        <p:nvSpPr>
          <p:cNvPr id="295" name="Google Shape;295;p51"/>
          <p:cNvSpPr txBox="1"/>
          <p:nvPr>
            <p:ph type="title"/>
          </p:nvPr>
        </p:nvSpPr>
        <p:spPr>
          <a:xfrm>
            <a:off x="838200" y="294353"/>
            <a:ext cx="10515600" cy="6441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Innovative Care</a:t>
            </a:r>
            <a:endParaRPr sz="3200"/>
          </a:p>
        </p:txBody>
      </p:sp>
      <p:sp>
        <p:nvSpPr>
          <p:cNvPr id="296" name="Google Shape;296;p51"/>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297" name="Google Shape;297;p51"/>
          <p:cNvSpPr txBox="1"/>
          <p:nvPr>
            <p:ph idx="1" type="body"/>
          </p:nvPr>
        </p:nvSpPr>
        <p:spPr>
          <a:xfrm>
            <a:off x="398100" y="1589925"/>
            <a:ext cx="11395800" cy="3238500"/>
          </a:xfrm>
          <a:prstGeom prst="rect">
            <a:avLst/>
          </a:prstGeom>
          <a:solidFill>
            <a:srgbClr val="1E6194"/>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solidFill>
                  <a:schemeClr val="lt1"/>
                </a:solidFill>
              </a:rPr>
              <a:t>Initiative 9 – </a:t>
            </a:r>
            <a:r>
              <a:rPr b="1" lang="en-US" sz="1800">
                <a:solidFill>
                  <a:schemeClr val="lt1"/>
                </a:solidFill>
              </a:rPr>
              <a:t>Design &amp; Pilot Rural Value-Based Care Model(s)</a:t>
            </a:r>
            <a:r>
              <a:rPr b="1" lang="en-US" sz="1800">
                <a:solidFill>
                  <a:schemeClr val="lt1"/>
                </a:solidFill>
              </a:rPr>
              <a:t> (page 38):</a:t>
            </a:r>
            <a:r>
              <a:rPr lang="en-US" sz="1700">
                <a:solidFill>
                  <a:schemeClr val="lt1"/>
                </a:solidFill>
              </a:rPr>
              <a:t> </a:t>
            </a:r>
            <a:r>
              <a:rPr lang="en-US" sz="1700">
                <a:solidFill>
                  <a:schemeClr val="lt1"/>
                </a:solidFill>
              </a:rPr>
              <a:t>This initiative will research, design, pilot, and ultimately scale value-based care model(s) tailored for rural providers and hospitals. This initiative will assess the feasibility of shared savings, bundled payments, and other approaches that reward prevention, care coordination, and improved health outcomes. </a:t>
            </a:r>
            <a:endParaRPr sz="1700">
              <a:solidFill>
                <a:schemeClr val="lt1"/>
              </a:solidFill>
            </a:endParaRPr>
          </a:p>
          <a:p>
            <a:pPr indent="0" lvl="0" marL="0" rtl="0" algn="l">
              <a:lnSpc>
                <a:spcPct val="100000"/>
              </a:lnSpc>
              <a:spcBef>
                <a:spcPts val="0"/>
              </a:spcBef>
              <a:spcAft>
                <a:spcPts val="0"/>
              </a:spcAft>
              <a:buClr>
                <a:schemeClr val="dk1"/>
              </a:buClr>
              <a:buSzPts val="1100"/>
              <a:buFont typeface="Arial"/>
              <a:buNone/>
            </a:pPr>
            <a:r>
              <a:t/>
            </a:r>
            <a:endParaRPr sz="1700">
              <a:solidFill>
                <a:schemeClr val="lt1"/>
              </a:solidFill>
            </a:endParaRPr>
          </a:p>
          <a:p>
            <a:pPr indent="0" lvl="0" marL="0" rtl="0" algn="l">
              <a:lnSpc>
                <a:spcPct val="100000"/>
              </a:lnSpc>
              <a:spcBef>
                <a:spcPts val="0"/>
              </a:spcBef>
              <a:spcAft>
                <a:spcPts val="0"/>
              </a:spcAft>
              <a:buClr>
                <a:schemeClr val="dk1"/>
              </a:buClr>
              <a:buSzPts val="1100"/>
              <a:buFont typeface="Arial"/>
              <a:buNone/>
            </a:pPr>
            <a:r>
              <a:rPr b="1" i="1" lang="en-US" sz="1700">
                <a:solidFill>
                  <a:schemeClr val="lt1"/>
                </a:solidFill>
              </a:rPr>
              <a:t>Potential activities could include:</a:t>
            </a:r>
            <a:endParaRPr sz="1700">
              <a:solidFill>
                <a:schemeClr val="lt1"/>
              </a:solidFill>
            </a:endParaRPr>
          </a:p>
          <a:p>
            <a:pPr indent="-336550" lvl="0" marL="457200" rtl="0" algn="l">
              <a:lnSpc>
                <a:spcPct val="100000"/>
              </a:lnSpc>
              <a:spcBef>
                <a:spcPts val="0"/>
              </a:spcBef>
              <a:spcAft>
                <a:spcPts val="0"/>
              </a:spcAft>
              <a:buClr>
                <a:schemeClr val="lt1"/>
              </a:buClr>
              <a:buSzPts val="1700"/>
              <a:buChar char="•"/>
            </a:pPr>
            <a:r>
              <a:rPr lang="en-US" sz="1700">
                <a:solidFill>
                  <a:schemeClr val="lt1"/>
                </a:solidFill>
              </a:rPr>
              <a:t>collaborating with rural health clinics, hospitals, and Regional Accountable Entities (RAEs) to implement scalable, value-based  frameworks that are aligned with Colorado’s ACO and Clinically Integrated Networks (CIN); and</a:t>
            </a:r>
            <a:endParaRPr sz="1700">
              <a:solidFill>
                <a:schemeClr val="lt1"/>
              </a:solidFill>
            </a:endParaRPr>
          </a:p>
          <a:p>
            <a:pPr indent="-336550" lvl="0" marL="457200" rtl="0" algn="l">
              <a:lnSpc>
                <a:spcPct val="100000"/>
              </a:lnSpc>
              <a:spcBef>
                <a:spcPts val="0"/>
              </a:spcBef>
              <a:spcAft>
                <a:spcPts val="0"/>
              </a:spcAft>
              <a:buClr>
                <a:schemeClr val="lt1"/>
              </a:buClr>
              <a:buSzPts val="1700"/>
              <a:buChar char="•"/>
            </a:pPr>
            <a:r>
              <a:rPr lang="en-US" sz="1700">
                <a:solidFill>
                  <a:schemeClr val="lt1"/>
                </a:solidFill>
              </a:rPr>
              <a:t>supporting rural population health priorities and community health needs (CHNA) assessment action plans through an ACO-like infrastructure facilitated by HCPF under Phase III of the Accountable Care Collaborative, effective July 1, 2025.</a:t>
            </a:r>
            <a:endParaRPr sz="1700">
              <a:solidFill>
                <a:schemeClr val="lt1"/>
              </a:solidFill>
            </a:endParaRPr>
          </a:p>
          <a:p>
            <a:pPr indent="0" lvl="0" marL="0" rtl="0" algn="l">
              <a:lnSpc>
                <a:spcPct val="100000"/>
              </a:lnSpc>
              <a:spcBef>
                <a:spcPts val="0"/>
              </a:spcBef>
              <a:spcAft>
                <a:spcPts val="0"/>
              </a:spcAft>
              <a:buNone/>
            </a:pPr>
            <a:r>
              <a:t/>
            </a:r>
            <a:endParaRPr sz="17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2" name="Shape 302"/>
        <p:cNvGrpSpPr/>
        <p:nvPr/>
      </p:nvGrpSpPr>
      <p:grpSpPr>
        <a:xfrm>
          <a:off x="0" y="0"/>
          <a:ext cx="0" cy="0"/>
          <a:chOff x="0" y="0"/>
          <a:chExt cx="0" cy="0"/>
        </a:xfrm>
      </p:grpSpPr>
      <p:sp>
        <p:nvSpPr>
          <p:cNvPr id="303" name="Google Shape;303;p52"/>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04" name="Google Shape;304;p52"/>
          <p:cNvSpPr txBox="1"/>
          <p:nvPr>
            <p:ph type="title"/>
          </p:nvPr>
        </p:nvSpPr>
        <p:spPr>
          <a:xfrm>
            <a:off x="419450" y="437975"/>
            <a:ext cx="10934400" cy="463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The Plan - Fourth Goal (4 of 5)</a:t>
            </a:r>
            <a:endParaRPr sz="3200"/>
          </a:p>
        </p:txBody>
      </p:sp>
      <p:graphicFrame>
        <p:nvGraphicFramePr>
          <p:cNvPr id="305" name="Google Shape;305;p52"/>
          <p:cNvGraphicFramePr/>
          <p:nvPr/>
        </p:nvGraphicFramePr>
        <p:xfrm>
          <a:off x="419453" y="1030869"/>
          <a:ext cx="3000000" cy="3000000"/>
        </p:xfrm>
        <a:graphic>
          <a:graphicData uri="http://schemas.openxmlformats.org/drawingml/2006/table">
            <a:tbl>
              <a:tblPr>
                <a:noFill/>
                <a:tableStyleId>{41599676-3DE3-4F17-AAB2-E98E66AA65B4}</a:tableStyleId>
              </a:tblPr>
              <a:tblGrid>
                <a:gridCol w="5185300"/>
                <a:gridCol w="876475"/>
                <a:gridCol w="1076825"/>
                <a:gridCol w="1076825"/>
                <a:gridCol w="1076825"/>
                <a:gridCol w="1076825"/>
                <a:gridCol w="876475"/>
              </a:tblGrid>
              <a:tr h="616200">
                <a:tc>
                  <a:txBody>
                    <a:bodyPr/>
                    <a:lstStyle/>
                    <a:p>
                      <a:pPr indent="0" lvl="0" marL="0" rtl="0" algn="l">
                        <a:spcBef>
                          <a:spcPts val="0"/>
                        </a:spcBef>
                        <a:spcAft>
                          <a:spcPts val="0"/>
                        </a:spcAft>
                        <a:buClr>
                          <a:srgbClr val="FFFFFF"/>
                        </a:buClr>
                        <a:buSzPts val="1700"/>
                        <a:buFont typeface="Roboto"/>
                        <a:buNone/>
                      </a:pPr>
                      <a:r>
                        <a:rPr b="1" lang="en-US" sz="2600">
                          <a:solidFill>
                            <a:srgbClr val="FFFFFF"/>
                          </a:solidFill>
                          <a:latin typeface="Trebuchet MS"/>
                          <a:ea typeface="Trebuchet MS"/>
                          <a:cs typeface="Trebuchet MS"/>
                          <a:sym typeface="Trebuchet MS"/>
                        </a:rPr>
                        <a:t> Goal 4: Innovative Care</a:t>
                      </a:r>
                      <a:endParaRPr i="0" sz="2600" u="none" strike="noStrike">
                        <a:solidFill>
                          <a:srgbClr val="3F3F3F"/>
                        </a:solidFill>
                        <a:latin typeface="Trebuchet MS"/>
                        <a:ea typeface="Trebuchet MS"/>
                        <a:cs typeface="Trebuchet MS"/>
                        <a:sym typeface="Trebuchet MS"/>
                      </a:endParaRPr>
                    </a:p>
                  </a:txBody>
                  <a:tcPr marT="12650" marB="0" marR="12650" marL="126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solidFill>
                      <a:srgbClr val="1D6194"/>
                    </a:solidFill>
                  </a:tcPr>
                </a:tc>
                <a:tc gridSpan="6">
                  <a:txBody>
                    <a:bodyPr/>
                    <a:lstStyle/>
                    <a:p>
                      <a:pPr indent="0" lvl="0" marL="0" marR="0" rtl="0" algn="ctr">
                        <a:spcBef>
                          <a:spcPts val="0"/>
                        </a:spcBef>
                        <a:spcAft>
                          <a:spcPts val="0"/>
                        </a:spcAft>
                        <a:buNone/>
                      </a:pPr>
                      <a:r>
                        <a:t/>
                      </a:r>
                      <a:endParaRPr b="1" i="0" sz="1700" u="none" strike="noStrike">
                        <a:solidFill>
                          <a:srgbClr val="FFFFFF"/>
                        </a:solidFill>
                        <a:latin typeface="Trebuchet MS"/>
                        <a:ea typeface="Trebuchet MS"/>
                        <a:cs typeface="Trebuchet MS"/>
                        <a:sym typeface="Trebuchet MS"/>
                      </a:endParaRPr>
                    </a:p>
                  </a:txBody>
                  <a:tcPr marT="60725" marB="60725" marR="121475" marL="1214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solidFill>
                      <a:srgbClr val="1D6194"/>
                    </a:solidFill>
                  </a:tcPr>
                </a:tc>
                <a:tc hMerge="1"/>
                <a:tc hMerge="1"/>
                <a:tc hMerge="1"/>
                <a:tc hMerge="1"/>
                <a:tc hMerge="1"/>
              </a:tr>
              <a:tr h="616200">
                <a:tc>
                  <a:txBody>
                    <a:bodyPr/>
                    <a:lstStyle/>
                    <a:p>
                      <a:pPr indent="0" lvl="0" marL="0" marR="0" rtl="0" algn="ctr">
                        <a:spcBef>
                          <a:spcPts val="0"/>
                        </a:spcBef>
                        <a:spcAft>
                          <a:spcPts val="0"/>
                        </a:spcAft>
                        <a:buClr>
                          <a:srgbClr val="3F3F3F"/>
                        </a:buClr>
                        <a:buSzPts val="1700"/>
                        <a:buFont typeface="Roboto"/>
                        <a:buNone/>
                      </a:pPr>
                      <a:r>
                        <a:rPr i="0" lang="en-US" sz="1800" u="none" strike="noStrike">
                          <a:solidFill>
                            <a:srgbClr val="3F3F3F"/>
                          </a:solidFill>
                          <a:latin typeface="Trebuchet MS"/>
                          <a:ea typeface="Trebuchet MS"/>
                          <a:cs typeface="Trebuchet MS"/>
                          <a:sym typeface="Trebuchet MS"/>
                        </a:rPr>
                        <a:t> </a:t>
                      </a:r>
                      <a:endParaRPr i="0" sz="1800" u="none" strike="noStrike">
                        <a:latin typeface="Trebuchet MS"/>
                        <a:ea typeface="Trebuchet MS"/>
                        <a:cs typeface="Trebuchet MS"/>
                        <a:sym typeface="Trebuchet MS"/>
                      </a:endParaRPr>
                    </a:p>
                  </a:txBody>
                  <a:tcPr marT="12650" marB="0" marR="12650" marL="1265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solidFill>
                      <a:srgbClr val="134162"/>
                    </a:solidFill>
                  </a:tcPr>
                </a:tc>
                <a:tc gridSpan="6">
                  <a:txBody>
                    <a:bodyPr/>
                    <a:lstStyle/>
                    <a:p>
                      <a:pPr indent="0" lvl="0" marL="0" marR="0" rtl="0" algn="ctr">
                        <a:spcBef>
                          <a:spcPts val="0"/>
                        </a:spcBef>
                        <a:spcAft>
                          <a:spcPts val="0"/>
                        </a:spcAft>
                        <a:buClr>
                          <a:srgbClr val="FFFFFF"/>
                        </a:buClr>
                        <a:buSzPts val="1700"/>
                        <a:buFont typeface="Roboto"/>
                        <a:buNone/>
                      </a:pPr>
                      <a:r>
                        <a:rPr b="1" lang="en-US" sz="1800">
                          <a:solidFill>
                            <a:srgbClr val="FFFFFF"/>
                          </a:solidFill>
                          <a:latin typeface="Trebuchet MS"/>
                          <a:ea typeface="Trebuchet MS"/>
                          <a:cs typeface="Trebuchet MS"/>
                          <a:sym typeface="Trebuchet MS"/>
                        </a:rPr>
                        <a:t>Implementation</a:t>
                      </a:r>
                      <a:r>
                        <a:rPr b="1" i="0" lang="en-US" sz="1800" u="none" strike="noStrike">
                          <a:solidFill>
                            <a:srgbClr val="FFFFFF"/>
                          </a:solidFill>
                          <a:latin typeface="Trebuchet MS"/>
                          <a:ea typeface="Trebuchet MS"/>
                          <a:cs typeface="Trebuchet MS"/>
                          <a:sym typeface="Trebuchet MS"/>
                        </a:rPr>
                        <a:t> Milestones and Timeline</a:t>
                      </a:r>
                      <a:endParaRPr i="0" sz="1800" u="none" strike="noStrike">
                        <a:latin typeface="Trebuchet MS"/>
                        <a:ea typeface="Trebuchet MS"/>
                        <a:cs typeface="Trebuchet MS"/>
                        <a:sym typeface="Trebuchet MS"/>
                      </a:endParaRPr>
                    </a:p>
                  </a:txBody>
                  <a:tcPr marT="60725" marB="60725" marR="121475" marL="121475">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solidFill>
                      <a:srgbClr val="134162"/>
                    </a:solidFill>
                  </a:tcPr>
                </a:tc>
                <a:tc hMerge="1"/>
                <a:tc hMerge="1"/>
                <a:tc hMerge="1"/>
                <a:tc hMerge="1"/>
                <a:tc hMerge="1"/>
              </a:tr>
              <a:tr h="413350">
                <a:tc>
                  <a:txBody>
                    <a:bodyPr/>
                    <a:lstStyle/>
                    <a:p>
                      <a:pPr indent="0" lvl="0" marL="0" marR="0" rtl="0" algn="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Federal Fiscal Year</a:t>
                      </a:r>
                      <a:endParaRPr i="0" sz="1800" u="none" strike="noStrike">
                        <a:latin typeface="Trebuchet MS"/>
                        <a:ea typeface="Trebuchet MS"/>
                        <a:cs typeface="Trebuchet MS"/>
                        <a:sym typeface="Trebuchet MS"/>
                      </a:endParaRPr>
                    </a:p>
                  </a:txBody>
                  <a:tcPr marT="12650" marB="0" marR="12650" marL="1265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FFY26</a:t>
                      </a:r>
                      <a:endParaRPr i="0" sz="1800" u="none" strike="noStrike">
                        <a:latin typeface="Trebuchet MS"/>
                        <a:ea typeface="Trebuchet MS"/>
                        <a:cs typeface="Trebuchet MS"/>
                        <a:sym typeface="Trebuchet MS"/>
                      </a:endParaRPr>
                    </a:p>
                  </a:txBody>
                  <a:tcPr marT="12650" marB="0" marR="12650" marL="1265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FFY27</a:t>
                      </a:r>
                      <a:endParaRPr i="0" sz="1800" u="none" strike="noStrike">
                        <a:latin typeface="Trebuchet MS"/>
                        <a:ea typeface="Trebuchet MS"/>
                        <a:cs typeface="Trebuchet MS"/>
                        <a:sym typeface="Trebuchet MS"/>
                      </a:endParaRPr>
                    </a:p>
                  </a:txBody>
                  <a:tcPr marT="12650" marB="0" marR="12650" marL="1265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FFY28</a:t>
                      </a:r>
                      <a:endParaRPr i="0" sz="1800" u="none" strike="noStrike">
                        <a:latin typeface="Trebuchet MS"/>
                        <a:ea typeface="Trebuchet MS"/>
                        <a:cs typeface="Trebuchet MS"/>
                        <a:sym typeface="Trebuchet MS"/>
                      </a:endParaRPr>
                    </a:p>
                  </a:txBody>
                  <a:tcPr marT="12650" marB="0" marR="12650" marL="1265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FFY29</a:t>
                      </a:r>
                      <a:endParaRPr i="0" sz="1800" u="none" strike="noStrike">
                        <a:latin typeface="Trebuchet MS"/>
                        <a:ea typeface="Trebuchet MS"/>
                        <a:cs typeface="Trebuchet MS"/>
                        <a:sym typeface="Trebuchet MS"/>
                      </a:endParaRPr>
                    </a:p>
                  </a:txBody>
                  <a:tcPr marT="12650" marB="0" marR="12650" marL="1265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FFY30</a:t>
                      </a:r>
                      <a:endParaRPr i="0" sz="1800" u="none" strike="noStrike">
                        <a:latin typeface="Trebuchet MS"/>
                        <a:ea typeface="Trebuchet MS"/>
                        <a:cs typeface="Trebuchet MS"/>
                        <a:sym typeface="Trebuchet MS"/>
                      </a:endParaRPr>
                    </a:p>
                  </a:txBody>
                  <a:tcPr marT="12650" marB="0" marR="12650" marL="1265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FFY31</a:t>
                      </a:r>
                      <a:endParaRPr i="0" sz="1800" u="none" strike="noStrike">
                        <a:latin typeface="Trebuchet MS"/>
                        <a:ea typeface="Trebuchet MS"/>
                        <a:cs typeface="Trebuchet MS"/>
                        <a:sym typeface="Trebuchet MS"/>
                      </a:endParaRPr>
                    </a:p>
                  </a:txBody>
                  <a:tcPr marT="12650" marB="0" marR="12650" marL="12650" anchor="ctr">
                    <a:lnL cap="flat" cmpd="sng" w="9525">
                      <a:solidFill>
                        <a:srgbClr val="FFFFFF">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r>
              <a:tr h="891300">
                <a:tc>
                  <a:txBody>
                    <a:bodyPr/>
                    <a:lstStyle/>
                    <a:p>
                      <a:pPr indent="0" lvl="0" marL="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1: Number of new APM or value-based models launched.</a:t>
                      </a:r>
                      <a:endParaRPr b="1"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6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4">
                  <a:txBody>
                    <a:bodyPr/>
                    <a:lstStyle/>
                    <a:p>
                      <a:pPr indent="0" lvl="0" marL="0" marR="0" rtl="0" algn="ctr">
                        <a:spcBef>
                          <a:spcPts val="0"/>
                        </a:spcBef>
                        <a:spcAft>
                          <a:spcPts val="0"/>
                        </a:spcAft>
                        <a:buClr>
                          <a:srgbClr val="FFFFFF"/>
                        </a:buClr>
                        <a:buSzPts val="1500"/>
                        <a:buFont typeface="Roboto"/>
                        <a:buNone/>
                      </a:pPr>
                      <a:r>
                        <a:rPr b="1" i="0" lang="en-US" sz="1600" u="none" strike="noStrike">
                          <a:solidFill>
                            <a:srgbClr val="FFFFFF"/>
                          </a:solidFill>
                          <a:latin typeface="Trebuchet MS"/>
                          <a:ea typeface="Trebuchet MS"/>
                          <a:cs typeface="Trebuchet MS"/>
                          <a:sym typeface="Trebuchet MS"/>
                        </a:rPr>
                        <a:t>APM design and rollout; </a:t>
                      </a:r>
                      <a:br>
                        <a:rPr b="1" i="0" lang="en-US" sz="1600" u="none" strike="noStrike">
                          <a:solidFill>
                            <a:srgbClr val="FFFFFF"/>
                          </a:solidFill>
                          <a:latin typeface="Trebuchet MS"/>
                          <a:ea typeface="Trebuchet MS"/>
                          <a:cs typeface="Trebuchet MS"/>
                          <a:sym typeface="Trebuchet MS"/>
                        </a:rPr>
                      </a:br>
                      <a:r>
                        <a:rPr b="1" i="0" lang="en-US" sz="1600" u="none" strike="noStrike">
                          <a:solidFill>
                            <a:srgbClr val="FFFFFF"/>
                          </a:solidFill>
                          <a:latin typeface="Trebuchet MS"/>
                          <a:ea typeface="Trebuchet MS"/>
                          <a:cs typeface="Trebuchet MS"/>
                          <a:sym typeface="Trebuchet MS"/>
                        </a:rPr>
                        <a:t>ROI evaluation FFY29</a:t>
                      </a:r>
                      <a:endParaRPr i="0" sz="1600" u="none" strike="noStrike">
                        <a:latin typeface="Trebuchet MS"/>
                        <a:ea typeface="Trebuchet MS"/>
                        <a:cs typeface="Trebuchet MS"/>
                        <a:sym typeface="Trebuchet MS"/>
                      </a:endParaRPr>
                    </a:p>
                  </a:txBody>
                  <a:tcPr marT="60725" marB="60725" marR="121475" marL="12147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1D6194"/>
                    </a:solidFill>
                  </a:tcPr>
                </a:tc>
                <a:tc hMerge="1"/>
                <a:tc hMerge="1"/>
                <a:tc hMerge="1"/>
                <a:tc>
                  <a:txBody>
                    <a:bodyPr/>
                    <a:lstStyle/>
                    <a:p>
                      <a:pPr indent="0" lvl="0" marL="0" marR="0" rtl="0" algn="ctr">
                        <a:spcBef>
                          <a:spcPts val="0"/>
                        </a:spcBef>
                        <a:spcAft>
                          <a:spcPts val="0"/>
                        </a:spcAft>
                        <a:buClr>
                          <a:srgbClr val="3F3F3F"/>
                        </a:buClr>
                        <a:buSzPts val="16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743475">
                <a:tc>
                  <a:txBody>
                    <a:bodyPr/>
                    <a:lstStyle/>
                    <a:p>
                      <a:pPr indent="0" lvl="0" marL="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2: Number of facilities in ACO-like collaborative networks.</a:t>
                      </a:r>
                      <a:endParaRPr b="1"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6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4">
                  <a:txBody>
                    <a:bodyPr/>
                    <a:lstStyle/>
                    <a:p>
                      <a:pPr indent="0" lvl="0" marL="0" marR="0" rtl="0" algn="ctr">
                        <a:spcBef>
                          <a:spcPts val="0"/>
                        </a:spcBef>
                        <a:spcAft>
                          <a:spcPts val="0"/>
                        </a:spcAft>
                        <a:buClr>
                          <a:srgbClr val="FFFFFF"/>
                        </a:buClr>
                        <a:buSzPts val="1500"/>
                        <a:buFont typeface="Roboto"/>
                        <a:buNone/>
                      </a:pPr>
                      <a:r>
                        <a:rPr b="1" i="0" lang="en-US" sz="1600" u="none" strike="noStrike">
                          <a:solidFill>
                            <a:srgbClr val="FFFFFF"/>
                          </a:solidFill>
                          <a:latin typeface="Trebuchet MS"/>
                          <a:ea typeface="Trebuchet MS"/>
                          <a:cs typeface="Trebuchet MS"/>
                          <a:sym typeface="Trebuchet MS"/>
                        </a:rPr>
                        <a:t>Launch pilots; scale-up by FFY30</a:t>
                      </a:r>
                      <a:endParaRPr i="0" sz="1600" u="none" strike="noStrike">
                        <a:latin typeface="Trebuchet MS"/>
                        <a:ea typeface="Trebuchet MS"/>
                        <a:cs typeface="Trebuchet MS"/>
                        <a:sym typeface="Trebuchet MS"/>
                      </a:endParaRPr>
                    </a:p>
                  </a:txBody>
                  <a:tcPr marT="60725" marB="60725" marR="121475" marL="12147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1D6194"/>
                    </a:solidFill>
                  </a:tcPr>
                </a:tc>
                <a:tc hMerge="1"/>
                <a:tc hMerge="1"/>
                <a:tc hMerge="1"/>
                <a:tc>
                  <a:txBody>
                    <a:bodyPr/>
                    <a:lstStyle/>
                    <a:p>
                      <a:pPr indent="0" lvl="0" marL="0" marR="0" rtl="0" algn="ctr">
                        <a:spcBef>
                          <a:spcPts val="0"/>
                        </a:spcBef>
                        <a:spcAft>
                          <a:spcPts val="0"/>
                        </a:spcAft>
                        <a:buClr>
                          <a:srgbClr val="3F3F3F"/>
                        </a:buClr>
                        <a:buSzPts val="16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743475">
                <a:tc>
                  <a:txBody>
                    <a:bodyPr/>
                    <a:lstStyle/>
                    <a:p>
                      <a:pPr indent="0" lvl="0" marL="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3: Number of facilities engaged in quality improvement under HTP.</a:t>
                      </a:r>
                      <a:endParaRPr b="1"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6">
                  <a:txBody>
                    <a:bodyPr/>
                    <a:lstStyle/>
                    <a:p>
                      <a:pPr indent="0" lvl="0" marL="0" marR="0" rtl="0" algn="ctr">
                        <a:spcBef>
                          <a:spcPts val="0"/>
                        </a:spcBef>
                        <a:spcAft>
                          <a:spcPts val="0"/>
                        </a:spcAft>
                        <a:buClr>
                          <a:srgbClr val="FFFFFF"/>
                        </a:buClr>
                        <a:buSzPts val="1500"/>
                        <a:buFont typeface="Roboto"/>
                        <a:buNone/>
                      </a:pPr>
                      <a:r>
                        <a:rPr b="1" i="0" lang="en-US" sz="1600" u="none" strike="noStrike">
                          <a:solidFill>
                            <a:srgbClr val="FFFFFF"/>
                          </a:solidFill>
                          <a:latin typeface="Trebuchet MS"/>
                          <a:ea typeface="Trebuchet MS"/>
                          <a:cs typeface="Trebuchet MS"/>
                          <a:sym typeface="Trebuchet MS"/>
                        </a:rPr>
                        <a:t>Continuous measure using HTP baseline</a:t>
                      </a:r>
                      <a:endParaRPr i="0" sz="1600" u="none" strike="noStrike">
                        <a:latin typeface="Trebuchet MS"/>
                        <a:ea typeface="Trebuchet MS"/>
                        <a:cs typeface="Trebuchet MS"/>
                        <a:sym typeface="Trebuchet MS"/>
                      </a:endParaRPr>
                    </a:p>
                  </a:txBody>
                  <a:tcPr marT="60725" marB="60725" marR="121475" marL="12147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1D6194"/>
                    </a:solidFill>
                  </a:tcPr>
                </a:tc>
                <a:tc hMerge="1"/>
                <a:tc hMerge="1"/>
                <a:tc hMerge="1"/>
                <a:tc hMerge="1"/>
                <a:tc hMerge="1"/>
              </a:tr>
              <a:tr h="1073550">
                <a:tc>
                  <a:txBody>
                    <a:bodyPr/>
                    <a:lstStyle/>
                    <a:p>
                      <a:pPr indent="0" lvl="0" marL="0" marR="0" rtl="0" algn="l">
                        <a:spcBef>
                          <a:spcPts val="0"/>
                        </a:spcBef>
                        <a:spcAft>
                          <a:spcPts val="0"/>
                        </a:spcAft>
                        <a:buClr>
                          <a:srgbClr val="000000"/>
                        </a:buClr>
                        <a:buSzPts val="1500"/>
                        <a:buFont typeface="Roboto"/>
                        <a:buNone/>
                      </a:pPr>
                      <a:r>
                        <a:rPr b="1" i="0" lang="en-US" sz="1600" u="none" strike="noStrike">
                          <a:solidFill>
                            <a:srgbClr val="000000"/>
                          </a:solidFill>
                          <a:latin typeface="Trebuchet MS"/>
                          <a:ea typeface="Trebuchet MS"/>
                          <a:cs typeface="Trebuchet MS"/>
                          <a:sym typeface="Trebuchet MS"/>
                        </a:rPr>
                        <a:t>Metric 4: Number of new rural payment arrangements or shared savings programs.</a:t>
                      </a:r>
                      <a:endParaRPr b="1"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6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4">
                  <a:txBody>
                    <a:bodyPr/>
                    <a:lstStyle/>
                    <a:p>
                      <a:pPr indent="0" lvl="0" marL="0" marR="0" rtl="0" algn="ctr">
                        <a:spcBef>
                          <a:spcPts val="0"/>
                        </a:spcBef>
                        <a:spcAft>
                          <a:spcPts val="0"/>
                        </a:spcAft>
                        <a:buClr>
                          <a:srgbClr val="FFFFFF"/>
                        </a:buClr>
                        <a:buSzPts val="1500"/>
                        <a:buFont typeface="Roboto"/>
                        <a:buNone/>
                      </a:pPr>
                      <a:r>
                        <a:rPr b="1" i="0" lang="en-US" sz="1600" u="none" strike="noStrike">
                          <a:solidFill>
                            <a:srgbClr val="FFFFFF"/>
                          </a:solidFill>
                          <a:latin typeface="Trebuchet MS"/>
                          <a:ea typeface="Trebuchet MS"/>
                          <a:cs typeface="Trebuchet MS"/>
                          <a:sym typeface="Trebuchet MS"/>
                        </a:rPr>
                        <a:t>Medicaid alignment and pilot testing</a:t>
                      </a:r>
                      <a:endParaRPr i="0" sz="1600" u="none" strike="noStrike">
                        <a:latin typeface="Trebuchet MS"/>
                        <a:ea typeface="Trebuchet MS"/>
                        <a:cs typeface="Trebuchet MS"/>
                        <a:sym typeface="Trebuchet MS"/>
                      </a:endParaRPr>
                    </a:p>
                  </a:txBody>
                  <a:tcPr marT="60725" marB="60725" marR="121475" marL="121475"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1D6194"/>
                    </a:solidFill>
                  </a:tcPr>
                </a:tc>
                <a:tc hMerge="1"/>
                <a:tc hMerge="1"/>
                <a:tc hMerge="1"/>
                <a:tc>
                  <a:txBody>
                    <a:bodyPr/>
                    <a:lstStyle/>
                    <a:p>
                      <a:pPr indent="0" lvl="0" marL="0" marR="0" rtl="0" algn="ctr">
                        <a:spcBef>
                          <a:spcPts val="0"/>
                        </a:spcBef>
                        <a:spcAft>
                          <a:spcPts val="0"/>
                        </a:spcAft>
                        <a:buClr>
                          <a:srgbClr val="3F3F3F"/>
                        </a:buClr>
                        <a:buSzPts val="16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2650" marB="0" marR="12650" marL="1265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0" name="Shape 310"/>
        <p:cNvGrpSpPr/>
        <p:nvPr/>
      </p:nvGrpSpPr>
      <p:grpSpPr>
        <a:xfrm>
          <a:off x="0" y="0"/>
          <a:ext cx="0" cy="0"/>
          <a:chOff x="0" y="0"/>
          <a:chExt cx="0" cy="0"/>
        </a:xfrm>
      </p:grpSpPr>
      <p:sp>
        <p:nvSpPr>
          <p:cNvPr id="311" name="Google Shape;311;p53"/>
          <p:cNvSpPr txBox="1"/>
          <p:nvPr>
            <p:ph type="title"/>
          </p:nvPr>
        </p:nvSpPr>
        <p:spPr>
          <a:xfrm>
            <a:off x="838200" y="277674"/>
            <a:ext cx="10515600" cy="6894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Technological Innovation</a:t>
            </a:r>
            <a:endParaRPr sz="3200"/>
          </a:p>
        </p:txBody>
      </p:sp>
      <p:sp>
        <p:nvSpPr>
          <p:cNvPr id="312" name="Google Shape;312;p5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313" name="Google Shape;313;p53"/>
          <p:cNvSpPr txBox="1"/>
          <p:nvPr>
            <p:ph idx="1" type="body"/>
          </p:nvPr>
        </p:nvSpPr>
        <p:spPr>
          <a:xfrm>
            <a:off x="398100" y="1750650"/>
            <a:ext cx="11395800" cy="3356700"/>
          </a:xfrm>
          <a:prstGeom prst="rect">
            <a:avLst/>
          </a:prstGeom>
          <a:solidFill>
            <a:srgbClr val="124163"/>
          </a:solidFill>
          <a:ln cap="flat" cmpd="sng" w="9525">
            <a:solidFill>
              <a:schemeClr val="dk2"/>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1800">
                <a:solidFill>
                  <a:schemeClr val="lt1"/>
                </a:solidFill>
              </a:rPr>
              <a:t>Initiative 10 – </a:t>
            </a:r>
            <a:r>
              <a:rPr b="1" lang="en-US" sz="1800">
                <a:solidFill>
                  <a:schemeClr val="lt1"/>
                </a:solidFill>
              </a:rPr>
              <a:t>Expand Rural Telehealth &amp; Technology Integration</a:t>
            </a:r>
            <a:r>
              <a:rPr b="1" lang="en-US" sz="1800">
                <a:solidFill>
                  <a:schemeClr val="lt1"/>
                </a:solidFill>
              </a:rPr>
              <a:t> (page 39):</a:t>
            </a:r>
            <a:r>
              <a:rPr lang="en-US" sz="1700">
                <a:solidFill>
                  <a:schemeClr val="lt1"/>
                </a:solidFill>
              </a:rPr>
              <a:t> </a:t>
            </a:r>
            <a:r>
              <a:rPr lang="en-US" sz="1700">
                <a:solidFill>
                  <a:schemeClr val="lt1"/>
                </a:solidFill>
              </a:rPr>
              <a:t>This initiative will strengthen and expand rural health system participation in the use of technology-enabled prevention, monitoring, and care delivery. Through telehealth (eConsults) and remote-patient monitoring, this initiative will equip rural providers and other agencies with the tools and technical support necessary to engage in data-driven, integrated care (clinically integrated networks)</a:t>
            </a:r>
            <a:r>
              <a:rPr lang="en-US" sz="1700">
                <a:solidFill>
                  <a:schemeClr val="lt1"/>
                </a:solidFill>
              </a:rPr>
              <a:t>. </a:t>
            </a:r>
            <a:endParaRPr sz="1700">
              <a:solidFill>
                <a:schemeClr val="lt1"/>
              </a:solidFill>
            </a:endParaRPr>
          </a:p>
          <a:p>
            <a:pPr indent="0" lvl="0" marL="0" rtl="0" algn="l">
              <a:lnSpc>
                <a:spcPct val="100000"/>
              </a:lnSpc>
              <a:spcBef>
                <a:spcPts val="0"/>
              </a:spcBef>
              <a:spcAft>
                <a:spcPts val="0"/>
              </a:spcAft>
              <a:buClr>
                <a:schemeClr val="dk1"/>
              </a:buClr>
              <a:buSzPts val="1100"/>
              <a:buFont typeface="Arial"/>
              <a:buNone/>
            </a:pPr>
            <a:r>
              <a:t/>
            </a:r>
            <a:endParaRPr sz="1700">
              <a:solidFill>
                <a:schemeClr val="lt1"/>
              </a:solidFill>
            </a:endParaRPr>
          </a:p>
          <a:p>
            <a:pPr indent="0" lvl="0" marL="0" rtl="0" algn="l">
              <a:lnSpc>
                <a:spcPct val="100000"/>
              </a:lnSpc>
              <a:spcBef>
                <a:spcPts val="0"/>
              </a:spcBef>
              <a:spcAft>
                <a:spcPts val="0"/>
              </a:spcAft>
              <a:buClr>
                <a:schemeClr val="dk1"/>
              </a:buClr>
              <a:buSzPts val="1100"/>
              <a:buFont typeface="Arial"/>
              <a:buNone/>
            </a:pPr>
            <a:r>
              <a:rPr b="1" i="1" lang="en-US" sz="1700">
                <a:solidFill>
                  <a:schemeClr val="lt1"/>
                </a:solidFill>
              </a:rPr>
              <a:t>Potential activities could include:</a:t>
            </a:r>
            <a:endParaRPr sz="1700">
              <a:solidFill>
                <a:schemeClr val="lt1"/>
              </a:solidFill>
            </a:endParaRPr>
          </a:p>
          <a:p>
            <a:pPr indent="-336550" lvl="0" marL="457200" rtl="0" algn="l">
              <a:lnSpc>
                <a:spcPct val="100000"/>
              </a:lnSpc>
              <a:spcBef>
                <a:spcPts val="0"/>
              </a:spcBef>
              <a:spcAft>
                <a:spcPts val="0"/>
              </a:spcAft>
              <a:buClr>
                <a:schemeClr val="lt1"/>
              </a:buClr>
              <a:buSzPts val="1700"/>
              <a:buChar char="•"/>
            </a:pPr>
            <a:r>
              <a:rPr lang="en-US" sz="1700">
                <a:solidFill>
                  <a:schemeClr val="lt1"/>
                </a:solidFill>
              </a:rPr>
              <a:t>c</a:t>
            </a:r>
            <a:r>
              <a:rPr lang="en-US" sz="1700">
                <a:solidFill>
                  <a:schemeClr val="lt1"/>
                </a:solidFill>
              </a:rPr>
              <a:t>onduct statewide technology readiness assessment;</a:t>
            </a:r>
            <a:endParaRPr sz="1700">
              <a:solidFill>
                <a:schemeClr val="lt1"/>
              </a:solidFill>
            </a:endParaRPr>
          </a:p>
          <a:p>
            <a:pPr indent="-336550" lvl="0" marL="457200" rtl="0" algn="l">
              <a:lnSpc>
                <a:spcPct val="100000"/>
              </a:lnSpc>
              <a:spcBef>
                <a:spcPts val="0"/>
              </a:spcBef>
              <a:spcAft>
                <a:spcPts val="0"/>
              </a:spcAft>
              <a:buClr>
                <a:schemeClr val="lt1"/>
              </a:buClr>
              <a:buSzPts val="1700"/>
              <a:buChar char="•"/>
            </a:pPr>
            <a:r>
              <a:rPr lang="en-US" sz="1700">
                <a:solidFill>
                  <a:schemeClr val="lt1"/>
                </a:solidFill>
              </a:rPr>
              <a:t>supporting local health organizations to expand mobile health programs across rural regions by allowing the scaling, staffing, and compensation of the workforce; and</a:t>
            </a:r>
            <a:endParaRPr sz="1700">
              <a:solidFill>
                <a:schemeClr val="lt1"/>
              </a:solidFill>
            </a:endParaRPr>
          </a:p>
          <a:p>
            <a:pPr indent="-336550" lvl="0" marL="457200" rtl="0" algn="l">
              <a:lnSpc>
                <a:spcPct val="100000"/>
              </a:lnSpc>
              <a:spcBef>
                <a:spcPts val="0"/>
              </a:spcBef>
              <a:spcAft>
                <a:spcPts val="0"/>
              </a:spcAft>
              <a:buClr>
                <a:schemeClr val="lt1"/>
              </a:buClr>
              <a:buSzPts val="1700"/>
              <a:buChar char="•"/>
            </a:pPr>
            <a:r>
              <a:rPr lang="en-US" sz="1700">
                <a:solidFill>
                  <a:schemeClr val="lt1"/>
                </a:solidFill>
              </a:rPr>
              <a:t>integrating dashboards and networks that maintain data tools to access rural population health data and program outcomes (e.g., Clinically Integrated Networks).</a:t>
            </a:r>
            <a:endParaRPr sz="1700">
              <a:solidFill>
                <a:schemeClr val="lt1"/>
              </a:solidFill>
            </a:endParaRPr>
          </a:p>
          <a:p>
            <a:pPr indent="0" lvl="0" marL="0" rtl="0" algn="l">
              <a:lnSpc>
                <a:spcPct val="100000"/>
              </a:lnSpc>
              <a:spcBef>
                <a:spcPts val="0"/>
              </a:spcBef>
              <a:spcAft>
                <a:spcPts val="0"/>
              </a:spcAft>
              <a:buClr>
                <a:schemeClr val="dk1"/>
              </a:buClr>
              <a:buSzPts val="1100"/>
              <a:buFont typeface="Arial"/>
              <a:buNone/>
            </a:pPr>
            <a:r>
              <a:t/>
            </a:r>
            <a:endParaRPr sz="1700">
              <a:solidFill>
                <a:schemeClr val="lt1"/>
              </a:solidFill>
            </a:endParaRPr>
          </a:p>
          <a:p>
            <a:pPr indent="0" lvl="0" marL="0" rtl="0" algn="l">
              <a:lnSpc>
                <a:spcPct val="100000"/>
              </a:lnSpc>
              <a:spcBef>
                <a:spcPts val="0"/>
              </a:spcBef>
              <a:spcAft>
                <a:spcPts val="0"/>
              </a:spcAft>
              <a:buNone/>
            </a:pPr>
            <a:r>
              <a:t/>
            </a:r>
            <a:endParaRPr sz="17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sp>
        <p:nvSpPr>
          <p:cNvPr id="319" name="Google Shape;319;p54"/>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320" name="Google Shape;320;p54"/>
          <p:cNvSpPr txBox="1"/>
          <p:nvPr>
            <p:ph type="title"/>
          </p:nvPr>
        </p:nvSpPr>
        <p:spPr>
          <a:xfrm>
            <a:off x="419450" y="437975"/>
            <a:ext cx="10934400" cy="463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The Plan - Fifth Goal (5 of 5)</a:t>
            </a:r>
            <a:endParaRPr sz="3200"/>
          </a:p>
        </p:txBody>
      </p:sp>
      <p:graphicFrame>
        <p:nvGraphicFramePr>
          <p:cNvPr id="321" name="Google Shape;321;p54"/>
          <p:cNvGraphicFramePr/>
          <p:nvPr/>
        </p:nvGraphicFramePr>
        <p:xfrm>
          <a:off x="501565" y="1033128"/>
          <a:ext cx="3000000" cy="3000000"/>
        </p:xfrm>
        <a:graphic>
          <a:graphicData uri="http://schemas.openxmlformats.org/drawingml/2006/table">
            <a:tbl>
              <a:tblPr>
                <a:noFill/>
                <a:tableStyleId>{41599676-3DE3-4F17-AAB2-E98E66AA65B4}</a:tableStyleId>
              </a:tblPr>
              <a:tblGrid>
                <a:gridCol w="4989600"/>
                <a:gridCol w="1169200"/>
                <a:gridCol w="1255800"/>
                <a:gridCol w="1255800"/>
                <a:gridCol w="944275"/>
                <a:gridCol w="830375"/>
                <a:gridCol w="743825"/>
              </a:tblGrid>
              <a:tr h="506200">
                <a:tc gridSpan="7">
                  <a:txBody>
                    <a:bodyPr/>
                    <a:lstStyle/>
                    <a:p>
                      <a:pPr indent="0" lvl="0" marL="0" rtl="0" algn="l">
                        <a:spcBef>
                          <a:spcPts val="0"/>
                        </a:spcBef>
                        <a:spcAft>
                          <a:spcPts val="0"/>
                        </a:spcAft>
                        <a:buNone/>
                      </a:pPr>
                      <a:r>
                        <a:rPr b="1" lang="en-US" sz="1700">
                          <a:solidFill>
                            <a:srgbClr val="FFFFFF"/>
                          </a:solidFill>
                          <a:latin typeface="Trebuchet MS"/>
                          <a:ea typeface="Trebuchet MS"/>
                          <a:cs typeface="Trebuchet MS"/>
                          <a:sym typeface="Trebuchet MS"/>
                        </a:rPr>
                        <a:t> </a:t>
                      </a:r>
                      <a:r>
                        <a:rPr b="1" lang="en-US" sz="2600">
                          <a:solidFill>
                            <a:srgbClr val="FFFFFF"/>
                          </a:solidFill>
                          <a:latin typeface="Trebuchet MS"/>
                          <a:ea typeface="Trebuchet MS"/>
                          <a:cs typeface="Trebuchet MS"/>
                          <a:sym typeface="Trebuchet MS"/>
                        </a:rPr>
                        <a:t>Goal 5: Technological Innovation</a:t>
                      </a:r>
                      <a:endParaRPr sz="2600">
                        <a:solidFill>
                          <a:srgbClr val="3F3F3F"/>
                        </a:solidFill>
                        <a:latin typeface="Trebuchet MS"/>
                        <a:ea typeface="Trebuchet MS"/>
                        <a:cs typeface="Trebuchet MS"/>
                        <a:sym typeface="Trebuchet MS"/>
                      </a:endParaRPr>
                    </a:p>
                  </a:txBody>
                  <a:tcPr marT="10800" marB="0" marR="10800" marL="108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solidFill>
                      <a:srgbClr val="134162"/>
                    </a:solidFill>
                  </a:tcPr>
                </a:tc>
                <a:tc hMerge="1"/>
                <a:tc hMerge="1"/>
                <a:tc hMerge="1"/>
                <a:tc hMerge="1"/>
                <a:tc hMerge="1"/>
                <a:tc hMerge="1"/>
              </a:tr>
              <a:tr h="506200">
                <a:tc>
                  <a:txBody>
                    <a:bodyPr/>
                    <a:lstStyle/>
                    <a:p>
                      <a:pPr indent="0" lvl="0" marL="0" marR="0" rtl="0" algn="ctr">
                        <a:spcBef>
                          <a:spcPts val="0"/>
                        </a:spcBef>
                        <a:spcAft>
                          <a:spcPts val="0"/>
                        </a:spcAft>
                        <a:buClr>
                          <a:srgbClr val="3F3F3F"/>
                        </a:buClr>
                        <a:buSzPts val="1700"/>
                        <a:buFont typeface="Roboto"/>
                        <a:buNone/>
                      </a:pPr>
                      <a:r>
                        <a:rPr i="0" lang="en-US" sz="1800" u="none" strike="noStrike">
                          <a:solidFill>
                            <a:srgbClr val="3F3F3F"/>
                          </a:solidFill>
                          <a:latin typeface="Trebuchet MS"/>
                          <a:ea typeface="Trebuchet MS"/>
                          <a:cs typeface="Trebuchet MS"/>
                          <a:sym typeface="Trebuchet MS"/>
                        </a:rPr>
                        <a:t> </a:t>
                      </a:r>
                      <a:endParaRPr i="0" sz="1800" u="none" strike="noStrike">
                        <a:latin typeface="Trebuchet MS"/>
                        <a:ea typeface="Trebuchet MS"/>
                        <a:cs typeface="Trebuchet MS"/>
                        <a:sym typeface="Trebuchet MS"/>
                      </a:endParaRPr>
                    </a:p>
                  </a:txBody>
                  <a:tcPr marT="10800" marB="0" marR="10800" marL="10800" anchor="ctr">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solidFill>
                      <a:srgbClr val="134162"/>
                    </a:solidFill>
                  </a:tcPr>
                </a:tc>
                <a:tc gridSpan="6">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Evaluation Milestone and Timeline</a:t>
                      </a:r>
                      <a:endParaRPr i="0" sz="1800" u="none" strike="noStrike">
                        <a:latin typeface="Trebuchet MS"/>
                        <a:ea typeface="Trebuchet MS"/>
                        <a:cs typeface="Trebuchet MS"/>
                        <a:sym typeface="Trebuchet MS"/>
                      </a:endParaRPr>
                    </a:p>
                  </a:txBody>
                  <a:tcPr marT="51800" marB="51800" marR="103600" marL="103600">
                    <a:lnL cap="flat" cmpd="sng" w="9525">
                      <a:solidFill>
                        <a:srgbClr val="000000">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solidFill>
                      <a:srgbClr val="134162"/>
                    </a:solidFill>
                  </a:tcPr>
                </a:tc>
                <a:tc hMerge="1"/>
                <a:tc hMerge="1"/>
                <a:tc hMerge="1"/>
                <a:tc hMerge="1"/>
                <a:tc hMerge="1"/>
              </a:tr>
              <a:tr h="353200">
                <a:tc>
                  <a:txBody>
                    <a:bodyPr/>
                    <a:lstStyle/>
                    <a:p>
                      <a:pPr indent="0" lvl="0" marL="0" marR="0" rtl="0" algn="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Federal Fiscal Year</a:t>
                      </a:r>
                      <a:endParaRPr i="0" sz="1800" u="none" strike="noStrike">
                        <a:latin typeface="Trebuchet MS"/>
                        <a:ea typeface="Trebuchet MS"/>
                        <a:cs typeface="Trebuchet MS"/>
                        <a:sym typeface="Trebuchet MS"/>
                      </a:endParaRPr>
                    </a:p>
                  </a:txBody>
                  <a:tcPr marT="10800" marB="0" marR="10800" marL="1080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FFFFFF">
                          <a:alpha val="0"/>
                        </a:srgbClr>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FFY26</a:t>
                      </a:r>
                      <a:endParaRPr i="0" sz="1800" u="none" strike="noStrike">
                        <a:latin typeface="Trebuchet MS"/>
                        <a:ea typeface="Trebuchet MS"/>
                        <a:cs typeface="Trebuchet MS"/>
                        <a:sym typeface="Trebuchet MS"/>
                      </a:endParaRPr>
                    </a:p>
                  </a:txBody>
                  <a:tcPr marT="10800" marB="0" marR="10800" marL="1080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FFY27</a:t>
                      </a:r>
                      <a:endParaRPr i="0" sz="1800" u="none" strike="noStrike">
                        <a:latin typeface="Trebuchet MS"/>
                        <a:ea typeface="Trebuchet MS"/>
                        <a:cs typeface="Trebuchet MS"/>
                        <a:sym typeface="Trebuchet MS"/>
                      </a:endParaRPr>
                    </a:p>
                  </a:txBody>
                  <a:tcPr marT="10800" marB="0" marR="10800" marL="1080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FFY28</a:t>
                      </a:r>
                      <a:endParaRPr i="0" sz="1800" u="none" strike="noStrike">
                        <a:latin typeface="Trebuchet MS"/>
                        <a:ea typeface="Trebuchet MS"/>
                        <a:cs typeface="Trebuchet MS"/>
                        <a:sym typeface="Trebuchet MS"/>
                      </a:endParaRPr>
                    </a:p>
                  </a:txBody>
                  <a:tcPr marT="10800" marB="0" marR="10800" marL="1080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FFY29</a:t>
                      </a:r>
                      <a:endParaRPr i="0" sz="1800" u="none" strike="noStrike">
                        <a:latin typeface="Trebuchet MS"/>
                        <a:ea typeface="Trebuchet MS"/>
                        <a:cs typeface="Trebuchet MS"/>
                        <a:sym typeface="Trebuchet MS"/>
                      </a:endParaRPr>
                    </a:p>
                  </a:txBody>
                  <a:tcPr marT="10800" marB="0" marR="10800" marL="1080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FFY30</a:t>
                      </a:r>
                      <a:endParaRPr i="0" sz="1800" u="none" strike="noStrike">
                        <a:latin typeface="Trebuchet MS"/>
                        <a:ea typeface="Trebuchet MS"/>
                        <a:cs typeface="Trebuchet MS"/>
                        <a:sym typeface="Trebuchet MS"/>
                      </a:endParaRPr>
                    </a:p>
                  </a:txBody>
                  <a:tcPr marT="10800" marB="0" marR="10800" marL="10800" anchor="ctr">
                    <a:lnL cap="flat" cmpd="sng" w="9525">
                      <a:solidFill>
                        <a:srgbClr val="FFFFFF">
                          <a:alpha val="0"/>
                        </a:srgbClr>
                      </a:solidFill>
                      <a:prstDash val="solid"/>
                      <a:round/>
                      <a:headEnd len="sm" w="sm" type="none"/>
                      <a:tailEnd len="sm" w="sm" type="none"/>
                    </a:lnL>
                    <a:lnR cap="flat" cmpd="sng" w="9525">
                      <a:solidFill>
                        <a:srgbClr val="FFFFFF">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a:txBody>
                    <a:bodyPr/>
                    <a:lstStyle/>
                    <a:p>
                      <a:pPr indent="0" lvl="0" marL="0" marR="0" rtl="0" algn="ctr">
                        <a:spcBef>
                          <a:spcPts val="0"/>
                        </a:spcBef>
                        <a:spcAft>
                          <a:spcPts val="0"/>
                        </a:spcAft>
                        <a:buClr>
                          <a:srgbClr val="FFFFFF"/>
                        </a:buClr>
                        <a:buSzPts val="1700"/>
                        <a:buFont typeface="Roboto"/>
                        <a:buNone/>
                      </a:pPr>
                      <a:r>
                        <a:rPr b="1" i="0" lang="en-US" sz="1800" u="none" strike="noStrike">
                          <a:solidFill>
                            <a:srgbClr val="FFFFFF"/>
                          </a:solidFill>
                          <a:latin typeface="Trebuchet MS"/>
                          <a:ea typeface="Trebuchet MS"/>
                          <a:cs typeface="Trebuchet MS"/>
                          <a:sym typeface="Trebuchet MS"/>
                        </a:rPr>
                        <a:t>FFY31</a:t>
                      </a:r>
                      <a:endParaRPr i="0" sz="1800" u="none" strike="noStrike">
                        <a:latin typeface="Trebuchet MS"/>
                        <a:ea typeface="Trebuchet MS"/>
                        <a:cs typeface="Trebuchet MS"/>
                        <a:sym typeface="Trebuchet MS"/>
                      </a:endParaRPr>
                    </a:p>
                  </a:txBody>
                  <a:tcPr marT="10800" marB="0" marR="10800" marL="10800" anchor="ctr">
                    <a:lnL cap="flat" cmpd="sng" w="9525">
                      <a:solidFill>
                        <a:srgbClr val="FFFFFF">
                          <a:alpha val="0"/>
                        </a:srgbClr>
                      </a:solidFill>
                      <a:prstDash val="solid"/>
                      <a:round/>
                      <a:headEnd len="sm" w="sm" type="none"/>
                      <a:tailEnd len="sm" w="sm" type="none"/>
                    </a:lnL>
                    <a:lnR cap="flat" cmpd="sng" w="9525">
                      <a:solidFill>
                        <a:srgbClr val="000000">
                          <a:alpha val="0"/>
                        </a:srgbClr>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r>
              <a:tr h="881850">
                <a:tc>
                  <a:txBody>
                    <a:bodyPr/>
                    <a:lstStyle/>
                    <a:p>
                      <a:pPr indent="0" lvl="0" marL="0" marR="0" rtl="0" algn="l">
                        <a:spcBef>
                          <a:spcPts val="0"/>
                        </a:spcBef>
                        <a:spcAft>
                          <a:spcPts val="0"/>
                        </a:spcAft>
                        <a:buClr>
                          <a:srgbClr val="000000"/>
                        </a:buClr>
                        <a:buSzPts val="1400"/>
                        <a:buFont typeface="Roboto"/>
                        <a:buNone/>
                      </a:pPr>
                      <a:r>
                        <a:rPr b="1" i="0" lang="en-US" sz="1600" u="none" strike="noStrike">
                          <a:solidFill>
                            <a:srgbClr val="000000"/>
                          </a:solidFill>
                          <a:latin typeface="Trebuchet MS"/>
                          <a:ea typeface="Trebuchet MS"/>
                          <a:cs typeface="Trebuchet MS"/>
                          <a:sym typeface="Trebuchet MS"/>
                        </a:rPr>
                        <a:t>Metric 1: Percent of rural patients with access to telehealth or virtual-enabled services.</a:t>
                      </a:r>
                      <a:endParaRPr b="1" i="0" sz="1600" u="none" strike="noStrike">
                        <a:solidFill>
                          <a:srgbClr val="000000"/>
                        </a:solidFill>
                        <a:latin typeface="Trebuchet MS"/>
                        <a:ea typeface="Trebuchet MS"/>
                        <a:cs typeface="Trebuchet MS"/>
                        <a:sym typeface="Trebuchet MS"/>
                      </a:endParaRPr>
                    </a:p>
                  </a:txBody>
                  <a:tcPr marT="10800" marB="0" marR="10800" marL="10800" anchor="ctr">
                    <a:lnL cap="flat" cmpd="sng" w="9525">
                      <a:solidFill>
                        <a:srgbClr val="000000">
                          <a:alpha val="0"/>
                        </a:srgbClr>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rgbClr val="FFFFFF">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gridSpan="3">
                  <a:txBody>
                    <a:bodyPr/>
                    <a:lstStyle/>
                    <a:p>
                      <a:pPr indent="0" lvl="0" marL="0" marR="0" rtl="0" algn="ctr">
                        <a:spcBef>
                          <a:spcPts val="0"/>
                        </a:spcBef>
                        <a:spcAft>
                          <a:spcPts val="0"/>
                        </a:spcAft>
                        <a:buClr>
                          <a:srgbClr val="FFFFFF"/>
                        </a:buClr>
                        <a:buSzPts val="1400"/>
                        <a:buFont typeface="Roboto"/>
                        <a:buNone/>
                      </a:pPr>
                      <a:r>
                        <a:rPr b="1" i="0" lang="en-US" sz="1600" u="none" strike="noStrike">
                          <a:solidFill>
                            <a:srgbClr val="FFFFFF"/>
                          </a:solidFill>
                          <a:latin typeface="Trebuchet MS"/>
                          <a:ea typeface="Trebuchet MS"/>
                          <a:cs typeface="Trebuchet MS"/>
                          <a:sym typeface="Trebuchet MS"/>
                        </a:rPr>
                        <a:t>Virtual accessibility programs and telehealth expansion; early metric</a:t>
                      </a:r>
                      <a:endParaRPr i="0" sz="1600" u="none" strike="noStrike">
                        <a:latin typeface="Trebuchet MS"/>
                        <a:ea typeface="Trebuchet MS"/>
                        <a:cs typeface="Trebuchet MS"/>
                        <a:sym typeface="Trebuchet MS"/>
                      </a:endParaRPr>
                    </a:p>
                  </a:txBody>
                  <a:tcPr marT="51800" marB="51800" marR="103600" marL="1036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hMerge="1"/>
                <a:tc hMerge="1"/>
                <a:tc>
                  <a:txBody>
                    <a:bodyPr/>
                    <a:lstStyle/>
                    <a:p>
                      <a:pPr indent="0" lvl="0" marL="0" marR="0" rtl="0" algn="ctr">
                        <a:spcBef>
                          <a:spcPts val="0"/>
                        </a:spcBef>
                        <a:spcAft>
                          <a:spcPts val="0"/>
                        </a:spcAft>
                        <a:buClr>
                          <a:srgbClr val="3F3F3F"/>
                        </a:buClr>
                        <a:buSzPts val="14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4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4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733900">
                <a:tc>
                  <a:txBody>
                    <a:bodyPr/>
                    <a:lstStyle/>
                    <a:p>
                      <a:pPr indent="0" lvl="0" marL="0" marR="0" rtl="0" algn="l">
                        <a:spcBef>
                          <a:spcPts val="0"/>
                        </a:spcBef>
                        <a:spcAft>
                          <a:spcPts val="0"/>
                        </a:spcAft>
                        <a:buClr>
                          <a:srgbClr val="000000"/>
                        </a:buClr>
                        <a:buSzPts val="1400"/>
                        <a:buFont typeface="Roboto"/>
                        <a:buNone/>
                      </a:pPr>
                      <a:r>
                        <a:rPr b="1" i="0" lang="en-US" sz="1600" u="none" strike="noStrike">
                          <a:solidFill>
                            <a:srgbClr val="000000"/>
                          </a:solidFill>
                          <a:latin typeface="Trebuchet MS"/>
                          <a:ea typeface="Trebuchet MS"/>
                          <a:cs typeface="Trebuchet MS"/>
                          <a:sym typeface="Trebuchet MS"/>
                        </a:rPr>
                        <a:t>Metric 2: Percent of facilities exchanging data via CAP or HIE.</a:t>
                      </a:r>
                      <a:endParaRPr b="1" i="0" sz="1600" u="none" strike="noStrike">
                        <a:solidFill>
                          <a:srgbClr val="000000"/>
                        </a:solidFill>
                        <a:latin typeface="Trebuchet MS"/>
                        <a:ea typeface="Trebuchet MS"/>
                        <a:cs typeface="Trebuchet MS"/>
                        <a:sym typeface="Trebuchet MS"/>
                      </a:endParaRPr>
                    </a:p>
                  </a:txBody>
                  <a:tcPr marT="10800" marB="0" marR="10800" marL="10800" anchor="ctr">
                    <a:lnL cap="flat" cmpd="sng" w="9525">
                      <a:solidFill>
                        <a:srgbClr val="000000">
                          <a:alpha val="0"/>
                        </a:srgbClr>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4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4">
                  <a:txBody>
                    <a:bodyPr/>
                    <a:lstStyle/>
                    <a:p>
                      <a:pPr indent="0" lvl="0" marL="0" marR="0" rtl="0" algn="ctr">
                        <a:spcBef>
                          <a:spcPts val="0"/>
                        </a:spcBef>
                        <a:spcAft>
                          <a:spcPts val="0"/>
                        </a:spcAft>
                        <a:buClr>
                          <a:srgbClr val="FFFFFF"/>
                        </a:buClr>
                        <a:buSzPts val="1400"/>
                        <a:buFont typeface="Roboto"/>
                        <a:buNone/>
                      </a:pPr>
                      <a:r>
                        <a:rPr b="1" i="0" lang="en-US" sz="1600" u="none" strike="noStrike">
                          <a:solidFill>
                            <a:srgbClr val="FFFFFF"/>
                          </a:solidFill>
                          <a:latin typeface="Trebuchet MS"/>
                          <a:ea typeface="Trebuchet MS"/>
                          <a:cs typeface="Trebuchet MS"/>
                          <a:sym typeface="Trebuchet MS"/>
                        </a:rPr>
                        <a:t>HIE interoperability; full statewide </a:t>
                      </a:r>
                      <a:br>
                        <a:rPr b="1" i="0" lang="en-US" sz="1600" u="none" strike="noStrike">
                          <a:solidFill>
                            <a:srgbClr val="FFFFFF"/>
                          </a:solidFill>
                          <a:latin typeface="Trebuchet MS"/>
                          <a:ea typeface="Trebuchet MS"/>
                          <a:cs typeface="Trebuchet MS"/>
                          <a:sym typeface="Trebuchet MS"/>
                        </a:rPr>
                      </a:br>
                      <a:r>
                        <a:rPr b="1" i="0" lang="en-US" sz="1600" u="none" strike="noStrike">
                          <a:solidFill>
                            <a:srgbClr val="FFFFFF"/>
                          </a:solidFill>
                          <a:latin typeface="Trebuchet MS"/>
                          <a:ea typeface="Trebuchet MS"/>
                          <a:cs typeface="Trebuchet MS"/>
                          <a:sym typeface="Trebuchet MS"/>
                        </a:rPr>
                        <a:t>reporting FFY30</a:t>
                      </a:r>
                      <a:endParaRPr i="0" sz="1600" u="none" strike="noStrike">
                        <a:latin typeface="Trebuchet MS"/>
                        <a:ea typeface="Trebuchet MS"/>
                        <a:cs typeface="Trebuchet MS"/>
                        <a:sym typeface="Trebuchet MS"/>
                      </a:endParaRPr>
                    </a:p>
                  </a:txBody>
                  <a:tcPr marT="51800" marB="51800" marR="103600" marL="1036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hMerge="1"/>
                <a:tc hMerge="1"/>
                <a:tc hMerge="1"/>
                <a:tc>
                  <a:txBody>
                    <a:bodyPr/>
                    <a:lstStyle/>
                    <a:p>
                      <a:pPr indent="0" lvl="0" marL="0" marR="0" rtl="0" algn="ctr">
                        <a:spcBef>
                          <a:spcPts val="0"/>
                        </a:spcBef>
                        <a:spcAft>
                          <a:spcPts val="0"/>
                        </a:spcAft>
                        <a:buClr>
                          <a:srgbClr val="3F3F3F"/>
                        </a:buClr>
                        <a:buSzPts val="14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733900">
                <a:tc>
                  <a:txBody>
                    <a:bodyPr/>
                    <a:lstStyle/>
                    <a:p>
                      <a:pPr indent="0" lvl="0" marL="0" marR="0" rtl="0" algn="l">
                        <a:spcBef>
                          <a:spcPts val="0"/>
                        </a:spcBef>
                        <a:spcAft>
                          <a:spcPts val="0"/>
                        </a:spcAft>
                        <a:buClr>
                          <a:srgbClr val="000000"/>
                        </a:buClr>
                        <a:buSzPts val="1400"/>
                        <a:buFont typeface="Roboto"/>
                        <a:buNone/>
                      </a:pPr>
                      <a:r>
                        <a:rPr b="1" i="0" lang="en-US" sz="1600" u="none" strike="noStrike">
                          <a:solidFill>
                            <a:srgbClr val="000000"/>
                          </a:solidFill>
                          <a:latin typeface="Trebuchet MS"/>
                          <a:ea typeface="Trebuchet MS"/>
                          <a:cs typeface="Trebuchet MS"/>
                          <a:sym typeface="Trebuchet MS"/>
                        </a:rPr>
                        <a:t>Metric 3: Percent of facilities completing cybersecurity readiness training.</a:t>
                      </a:r>
                      <a:endParaRPr b="1" i="0" sz="1600" u="none" strike="noStrike">
                        <a:solidFill>
                          <a:srgbClr val="000000"/>
                        </a:solidFill>
                        <a:latin typeface="Trebuchet MS"/>
                        <a:ea typeface="Trebuchet MS"/>
                        <a:cs typeface="Trebuchet MS"/>
                        <a:sym typeface="Trebuchet MS"/>
                      </a:endParaRPr>
                    </a:p>
                  </a:txBody>
                  <a:tcPr marT="10800" marB="0" marR="10800" marL="10800" anchor="ctr">
                    <a:lnL cap="flat" cmpd="sng" w="9525">
                      <a:solidFill>
                        <a:srgbClr val="000000">
                          <a:alpha val="0"/>
                        </a:srgbClr>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4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3">
                  <a:txBody>
                    <a:bodyPr/>
                    <a:lstStyle/>
                    <a:p>
                      <a:pPr indent="0" lvl="0" marL="0" marR="0" rtl="0" algn="ctr">
                        <a:spcBef>
                          <a:spcPts val="0"/>
                        </a:spcBef>
                        <a:spcAft>
                          <a:spcPts val="0"/>
                        </a:spcAft>
                        <a:buClr>
                          <a:srgbClr val="FFFFFF"/>
                        </a:buClr>
                        <a:buSzPts val="1400"/>
                        <a:buFont typeface="Roboto"/>
                        <a:buNone/>
                      </a:pPr>
                      <a:r>
                        <a:rPr b="1" i="0" lang="en-US" sz="1600" u="none" strike="noStrike">
                          <a:solidFill>
                            <a:srgbClr val="FFFFFF"/>
                          </a:solidFill>
                          <a:latin typeface="Trebuchet MS"/>
                          <a:ea typeface="Trebuchet MS"/>
                          <a:cs typeface="Trebuchet MS"/>
                          <a:sym typeface="Trebuchet MS"/>
                        </a:rPr>
                        <a:t>Security audits and TA </a:t>
                      </a:r>
                      <a:br>
                        <a:rPr b="1" i="0" lang="en-US" sz="1600" u="none" strike="noStrike">
                          <a:solidFill>
                            <a:srgbClr val="FFFFFF"/>
                          </a:solidFill>
                          <a:latin typeface="Trebuchet MS"/>
                          <a:ea typeface="Trebuchet MS"/>
                          <a:cs typeface="Trebuchet MS"/>
                          <a:sym typeface="Trebuchet MS"/>
                        </a:rPr>
                      </a:br>
                      <a:r>
                        <a:rPr b="1" i="0" lang="en-US" sz="1600" u="none" strike="noStrike">
                          <a:solidFill>
                            <a:srgbClr val="FFFFFF"/>
                          </a:solidFill>
                          <a:latin typeface="Trebuchet MS"/>
                          <a:ea typeface="Trebuchet MS"/>
                          <a:cs typeface="Trebuchet MS"/>
                          <a:sym typeface="Trebuchet MS"/>
                        </a:rPr>
                        <a:t>training completed</a:t>
                      </a:r>
                      <a:endParaRPr i="0" sz="1600" u="none" strike="noStrike">
                        <a:latin typeface="Trebuchet MS"/>
                        <a:ea typeface="Trebuchet MS"/>
                        <a:cs typeface="Trebuchet MS"/>
                        <a:sym typeface="Trebuchet MS"/>
                      </a:endParaRPr>
                    </a:p>
                  </a:txBody>
                  <a:tcPr marT="51800" marB="51800" marR="103600" marL="1036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hMerge="1"/>
                <a:tc hMerge="1"/>
                <a:tc>
                  <a:txBody>
                    <a:bodyPr/>
                    <a:lstStyle/>
                    <a:p>
                      <a:pPr indent="0" lvl="0" marL="0" marR="0" rtl="0" algn="ctr">
                        <a:spcBef>
                          <a:spcPts val="0"/>
                        </a:spcBef>
                        <a:spcAft>
                          <a:spcPts val="0"/>
                        </a:spcAft>
                        <a:buClr>
                          <a:srgbClr val="3F3F3F"/>
                        </a:buClr>
                        <a:buSzPts val="14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400"/>
                        <a:buFont typeface="Roboto"/>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r h="612450">
                <a:tc>
                  <a:txBody>
                    <a:bodyPr/>
                    <a:lstStyle/>
                    <a:p>
                      <a:pPr indent="0" lvl="0" marL="0" marR="0" rtl="0" algn="l">
                        <a:spcBef>
                          <a:spcPts val="0"/>
                        </a:spcBef>
                        <a:spcAft>
                          <a:spcPts val="0"/>
                        </a:spcAft>
                        <a:buClr>
                          <a:srgbClr val="000000"/>
                        </a:buClr>
                        <a:buSzPts val="1400"/>
                        <a:buFont typeface="Roboto"/>
                        <a:buNone/>
                      </a:pPr>
                      <a:r>
                        <a:rPr b="1" i="0" lang="en-US" sz="1600" u="none" strike="noStrike">
                          <a:solidFill>
                            <a:srgbClr val="000000"/>
                          </a:solidFill>
                          <a:latin typeface="Trebuchet MS"/>
                          <a:ea typeface="Trebuchet MS"/>
                          <a:cs typeface="Trebuchet MS"/>
                          <a:sym typeface="Trebuchet MS"/>
                        </a:rPr>
                        <a:t>Metric 4: Percent of clinics using remote monitoring for chronic disease.</a:t>
                      </a:r>
                      <a:endParaRPr b="1" i="0" sz="1600" u="none" strike="noStrike">
                        <a:solidFill>
                          <a:srgbClr val="000000"/>
                        </a:solidFill>
                        <a:latin typeface="Trebuchet MS"/>
                        <a:ea typeface="Trebuchet MS"/>
                        <a:cs typeface="Trebuchet MS"/>
                        <a:sym typeface="Trebuchet MS"/>
                      </a:endParaRPr>
                    </a:p>
                  </a:txBody>
                  <a:tcPr marT="10800" marB="0" marR="10800" marL="10800" anchor="ctr">
                    <a:lnL cap="flat" cmpd="sng" w="9525">
                      <a:solidFill>
                        <a:srgbClr val="000000">
                          <a:alpha val="0"/>
                        </a:srgbClr>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200"/>
                        <a:buFont typeface="Corbel"/>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gridSpan="5">
                  <a:txBody>
                    <a:bodyPr/>
                    <a:lstStyle/>
                    <a:p>
                      <a:pPr indent="0" lvl="0" marL="0" marR="0" rtl="0" algn="ctr">
                        <a:spcBef>
                          <a:spcPts val="0"/>
                        </a:spcBef>
                        <a:spcAft>
                          <a:spcPts val="0"/>
                        </a:spcAft>
                        <a:buClr>
                          <a:srgbClr val="FFFFFF"/>
                        </a:buClr>
                        <a:buSzPts val="1400"/>
                        <a:buFont typeface="Roboto"/>
                        <a:buNone/>
                      </a:pPr>
                      <a:r>
                        <a:rPr b="1" i="0" lang="en-US" sz="1600" u="none" strike="noStrike">
                          <a:solidFill>
                            <a:srgbClr val="FFFFFF"/>
                          </a:solidFill>
                          <a:latin typeface="Trebuchet MS"/>
                          <a:ea typeface="Trebuchet MS"/>
                          <a:cs typeface="Trebuchet MS"/>
                          <a:sym typeface="Trebuchet MS"/>
                        </a:rPr>
                        <a:t>RPM adoption tracked in CAP; long-term metric</a:t>
                      </a:r>
                      <a:endParaRPr i="0" sz="1600" u="none" strike="noStrike">
                        <a:latin typeface="Trebuchet MS"/>
                        <a:ea typeface="Trebuchet MS"/>
                        <a:cs typeface="Trebuchet MS"/>
                        <a:sym typeface="Trebuchet MS"/>
                      </a:endParaRPr>
                    </a:p>
                  </a:txBody>
                  <a:tcPr marT="51800" marB="51800" marR="103600" marL="1036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hMerge="1"/>
                <a:tc hMerge="1"/>
                <a:tc hMerge="1"/>
                <a:tc hMerge="1"/>
              </a:tr>
              <a:tr h="733900">
                <a:tc>
                  <a:txBody>
                    <a:bodyPr/>
                    <a:lstStyle/>
                    <a:p>
                      <a:pPr indent="0" lvl="0" marL="0" marR="0" rtl="0" algn="l">
                        <a:spcBef>
                          <a:spcPts val="0"/>
                        </a:spcBef>
                        <a:spcAft>
                          <a:spcPts val="0"/>
                        </a:spcAft>
                        <a:buClr>
                          <a:srgbClr val="000000"/>
                        </a:buClr>
                        <a:buSzPts val="1400"/>
                        <a:buFont typeface="Roboto"/>
                        <a:buNone/>
                      </a:pPr>
                      <a:r>
                        <a:rPr b="1" i="0" lang="en-US" sz="1600" u="none" strike="noStrike">
                          <a:solidFill>
                            <a:srgbClr val="000000"/>
                          </a:solidFill>
                          <a:latin typeface="Trebuchet MS"/>
                          <a:ea typeface="Trebuchet MS"/>
                          <a:cs typeface="Trebuchet MS"/>
                          <a:sym typeface="Trebuchet MS"/>
                        </a:rPr>
                        <a:t>Metric 5: Number of technology grants or regional platforms launched.</a:t>
                      </a:r>
                      <a:endParaRPr b="1" i="0" sz="1600" u="none" strike="noStrike">
                        <a:solidFill>
                          <a:srgbClr val="000000"/>
                        </a:solidFill>
                        <a:latin typeface="Trebuchet MS"/>
                        <a:ea typeface="Trebuchet MS"/>
                        <a:cs typeface="Trebuchet MS"/>
                        <a:sym typeface="Trebuchet MS"/>
                      </a:endParaRPr>
                    </a:p>
                  </a:txBody>
                  <a:tcPr marT="10800" marB="0" marR="10800" marL="10800" anchor="ctr">
                    <a:lnL cap="flat" cmpd="sng" w="9525">
                      <a:solidFill>
                        <a:srgbClr val="000000">
                          <a:alpha val="0"/>
                        </a:srgbClr>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rgbClr val="000000">
                          <a:alpha val="0"/>
                        </a:srgbClr>
                      </a:solidFill>
                      <a:prstDash val="solid"/>
                      <a:round/>
                      <a:headEnd len="sm" w="sm" type="none"/>
                      <a:tailEnd len="sm" w="sm" type="none"/>
                    </a:lnT>
                    <a:lnB cap="flat" cmpd="sng" w="9525">
                      <a:solidFill>
                        <a:srgbClr val="000000">
                          <a:alpha val="0"/>
                        </a:srgbClr>
                      </a:solidFill>
                      <a:prstDash val="solid"/>
                      <a:round/>
                      <a:headEnd len="sm" w="sm" type="none"/>
                      <a:tailEnd len="sm" w="sm" type="none"/>
                    </a:lnB>
                  </a:tcPr>
                </a:tc>
                <a:tc gridSpan="4">
                  <a:txBody>
                    <a:bodyPr/>
                    <a:lstStyle/>
                    <a:p>
                      <a:pPr indent="0" lvl="0" marL="0" marR="0" rtl="0" algn="ctr">
                        <a:spcBef>
                          <a:spcPts val="0"/>
                        </a:spcBef>
                        <a:spcAft>
                          <a:spcPts val="0"/>
                        </a:spcAft>
                        <a:buClr>
                          <a:srgbClr val="FFFFFF"/>
                        </a:buClr>
                        <a:buSzPts val="1400"/>
                        <a:buFont typeface="Roboto"/>
                        <a:buNone/>
                      </a:pPr>
                      <a:r>
                        <a:rPr b="1" i="0" lang="en-US" sz="1600" u="none" strike="noStrike">
                          <a:solidFill>
                            <a:srgbClr val="FFFFFF"/>
                          </a:solidFill>
                          <a:latin typeface="Trebuchet MS"/>
                          <a:ea typeface="Trebuchet MS"/>
                          <a:cs typeface="Trebuchet MS"/>
                          <a:sym typeface="Trebuchet MS"/>
                        </a:rPr>
                        <a:t>CAP dashboard and digital tools; </a:t>
                      </a:r>
                      <a:br>
                        <a:rPr b="1" i="0" lang="en-US" sz="1600" u="none" strike="noStrike">
                          <a:solidFill>
                            <a:srgbClr val="FFFFFF"/>
                          </a:solidFill>
                          <a:latin typeface="Trebuchet MS"/>
                          <a:ea typeface="Trebuchet MS"/>
                          <a:cs typeface="Trebuchet MS"/>
                          <a:sym typeface="Trebuchet MS"/>
                        </a:rPr>
                      </a:br>
                      <a:r>
                        <a:rPr b="1" i="0" lang="en-US" sz="1600" u="none" strike="noStrike">
                          <a:solidFill>
                            <a:srgbClr val="FFFFFF"/>
                          </a:solidFill>
                          <a:latin typeface="Trebuchet MS"/>
                          <a:ea typeface="Trebuchet MS"/>
                          <a:cs typeface="Trebuchet MS"/>
                          <a:sym typeface="Trebuchet MS"/>
                        </a:rPr>
                        <a:t>completion FFY29</a:t>
                      </a:r>
                      <a:endParaRPr i="0" sz="1600" u="none" strike="noStrike">
                        <a:latin typeface="Trebuchet MS"/>
                        <a:ea typeface="Trebuchet MS"/>
                        <a:cs typeface="Trebuchet MS"/>
                        <a:sym typeface="Trebuchet MS"/>
                      </a:endParaRPr>
                    </a:p>
                  </a:txBody>
                  <a:tcPr marT="51800" marB="51800" marR="103600" marL="103600">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solidFill>
                      <a:srgbClr val="134162"/>
                    </a:solidFill>
                  </a:tcPr>
                </a:tc>
                <a:tc hMerge="1"/>
                <a:tc hMerge="1"/>
                <a:tc hMerge="1"/>
                <a:tc>
                  <a:txBody>
                    <a:bodyPr/>
                    <a:lstStyle/>
                    <a:p>
                      <a:pPr indent="0" lvl="0" marL="0" marR="0" rtl="0" algn="ctr">
                        <a:spcBef>
                          <a:spcPts val="0"/>
                        </a:spcBef>
                        <a:spcAft>
                          <a:spcPts val="0"/>
                        </a:spcAft>
                        <a:buClr>
                          <a:srgbClr val="3F3F3F"/>
                        </a:buClr>
                        <a:buSzPts val="1200"/>
                        <a:buFont typeface="Corbel"/>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c>
                  <a:txBody>
                    <a:bodyPr/>
                    <a:lstStyle/>
                    <a:p>
                      <a:pPr indent="0" lvl="0" marL="0" marR="0" rtl="0" algn="ctr">
                        <a:spcBef>
                          <a:spcPts val="0"/>
                        </a:spcBef>
                        <a:spcAft>
                          <a:spcPts val="0"/>
                        </a:spcAft>
                        <a:buClr>
                          <a:srgbClr val="3F3F3F"/>
                        </a:buClr>
                        <a:buSzPts val="1200"/>
                        <a:buFont typeface="Corbel"/>
                        <a:buNone/>
                      </a:pPr>
                      <a:r>
                        <a:rPr i="0" lang="en-US" sz="1600" u="none" strike="noStrike">
                          <a:solidFill>
                            <a:srgbClr val="3F3F3F"/>
                          </a:solidFill>
                          <a:latin typeface="Trebuchet MS"/>
                          <a:ea typeface="Trebuchet MS"/>
                          <a:cs typeface="Trebuchet MS"/>
                          <a:sym typeface="Trebuchet MS"/>
                        </a:rPr>
                        <a:t> </a:t>
                      </a:r>
                      <a:endParaRPr i="0" sz="1600" u="none" strike="noStrike">
                        <a:latin typeface="Trebuchet MS"/>
                        <a:ea typeface="Trebuchet MS"/>
                        <a:cs typeface="Trebuchet MS"/>
                        <a:sym typeface="Trebuchet MS"/>
                      </a:endParaRPr>
                    </a:p>
                  </a:txBody>
                  <a:tcPr marT="10800" marB="0" marR="10800" marL="10800" anchor="ctr">
                    <a:lnL cap="flat" cmpd="sng" w="9525">
                      <a:solidFill>
                        <a:schemeClr val="lt1"/>
                      </a:solidFill>
                      <a:prstDash val="solid"/>
                      <a:round/>
                      <a:headEnd len="sm" w="sm" type="none"/>
                      <a:tailEnd len="sm" w="sm" type="none"/>
                    </a:lnL>
                    <a:lnR cap="flat" cmpd="sng" w="9525">
                      <a:solidFill>
                        <a:schemeClr val="lt1"/>
                      </a:solidFill>
                      <a:prstDash val="solid"/>
                      <a:round/>
                      <a:headEnd len="sm" w="sm" type="none"/>
                      <a:tailEnd len="sm" w="sm" type="none"/>
                    </a:lnR>
                    <a:lnT cap="flat" cmpd="sng" w="9525">
                      <a:solidFill>
                        <a:schemeClr val="lt1"/>
                      </a:solidFill>
                      <a:prstDash val="solid"/>
                      <a:round/>
                      <a:headEnd len="sm" w="sm" type="none"/>
                      <a:tailEnd len="sm" w="sm" type="none"/>
                    </a:lnT>
                    <a:lnB cap="flat" cmpd="sng" w="9525">
                      <a:solidFill>
                        <a:schemeClr val="lt1"/>
                      </a:solidFill>
                      <a:prstDash val="solid"/>
                      <a:round/>
                      <a:headEnd len="sm" w="sm" type="none"/>
                      <a:tailEnd len="sm" w="sm" type="none"/>
                    </a:lnB>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6" name="Shape 326"/>
        <p:cNvGrpSpPr/>
        <p:nvPr/>
      </p:nvGrpSpPr>
      <p:grpSpPr>
        <a:xfrm>
          <a:off x="0" y="0"/>
          <a:ext cx="0" cy="0"/>
          <a:chOff x="0" y="0"/>
          <a:chExt cx="0" cy="0"/>
        </a:xfrm>
      </p:grpSpPr>
      <p:sp>
        <p:nvSpPr>
          <p:cNvPr id="327" name="Google Shape;327;p55"/>
          <p:cNvSpPr txBox="1"/>
          <p:nvPr>
            <p:ph type="title"/>
          </p:nvPr>
        </p:nvSpPr>
        <p:spPr>
          <a:xfrm>
            <a:off x="419450" y="437975"/>
            <a:ext cx="10934400" cy="463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Sample </a:t>
            </a:r>
            <a:r>
              <a:rPr lang="en-US" sz="3200"/>
              <a:t>Budget</a:t>
            </a:r>
            <a:r>
              <a:rPr lang="en-US" sz="3200"/>
              <a:t> Overview</a:t>
            </a:r>
            <a:r>
              <a:rPr lang="en-US" sz="3200"/>
              <a:t> (</a:t>
            </a:r>
            <a:r>
              <a:rPr lang="en-US" sz="2000"/>
              <a:t>actual award amounts as yet undetermined</a:t>
            </a:r>
            <a:r>
              <a:rPr lang="en-US" sz="3200"/>
              <a:t>)</a:t>
            </a:r>
            <a:endParaRPr sz="3200"/>
          </a:p>
        </p:txBody>
      </p:sp>
      <p:sp>
        <p:nvSpPr>
          <p:cNvPr id="328" name="Google Shape;328;p55"/>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329" name="Google Shape;329;p55"/>
          <p:cNvGraphicFramePr/>
          <p:nvPr/>
        </p:nvGraphicFramePr>
        <p:xfrm>
          <a:off x="595000" y="1129674"/>
          <a:ext cx="3000000" cy="3000000"/>
        </p:xfrm>
        <a:graphic>
          <a:graphicData uri="http://schemas.openxmlformats.org/drawingml/2006/table">
            <a:tbl>
              <a:tblPr bandRow="1">
                <a:noFill/>
                <a:tableStyleId>{2EB38510-F263-4509-98DA-9FE6DE5FB62C}</a:tableStyleId>
              </a:tblPr>
              <a:tblGrid>
                <a:gridCol w="3820625"/>
                <a:gridCol w="4740300"/>
                <a:gridCol w="2441050"/>
              </a:tblGrid>
              <a:tr h="504250">
                <a:tc>
                  <a:txBody>
                    <a:bodyPr/>
                    <a:lstStyle/>
                    <a:p>
                      <a:pPr indent="0" lvl="0" marL="0" rtl="0" algn="l">
                        <a:spcBef>
                          <a:spcPts val="0"/>
                        </a:spcBef>
                        <a:spcAft>
                          <a:spcPts val="0"/>
                        </a:spcAft>
                        <a:buNone/>
                      </a:pPr>
                      <a:r>
                        <a:rPr b="1" lang="en-US" sz="1800">
                          <a:solidFill>
                            <a:schemeClr val="lt1"/>
                          </a:solidFill>
                          <a:latin typeface="Trebuchet MS"/>
                          <a:ea typeface="Trebuchet MS"/>
                          <a:cs typeface="Trebuchet MS"/>
                          <a:sym typeface="Trebuchet MS"/>
                        </a:rPr>
                        <a:t>CMS Strategic Goal</a:t>
                      </a:r>
                      <a:endParaRPr b="1" sz="1800">
                        <a:solidFill>
                          <a:schemeClr val="lt1"/>
                        </a:solidFill>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solidFill>
                      <a:srgbClr val="011971"/>
                    </a:solidFill>
                  </a:tcPr>
                </a:tc>
                <a:tc>
                  <a:txBody>
                    <a:bodyPr/>
                    <a:lstStyle/>
                    <a:p>
                      <a:pPr indent="0" lvl="0" marL="0" rtl="0" algn="l">
                        <a:spcBef>
                          <a:spcPts val="0"/>
                        </a:spcBef>
                        <a:spcAft>
                          <a:spcPts val="0"/>
                        </a:spcAft>
                        <a:buNone/>
                      </a:pPr>
                      <a:r>
                        <a:rPr b="1" lang="en-US" sz="1800">
                          <a:solidFill>
                            <a:schemeClr val="lt1"/>
                          </a:solidFill>
                          <a:latin typeface="Trebuchet MS"/>
                          <a:ea typeface="Trebuchet MS"/>
                          <a:cs typeface="Trebuchet MS"/>
                          <a:sym typeface="Trebuchet MS"/>
                        </a:rPr>
                        <a:t>Colorado Initiative</a:t>
                      </a:r>
                      <a:endParaRPr b="1" sz="1800">
                        <a:solidFill>
                          <a:schemeClr val="lt1"/>
                        </a:solidFill>
                        <a:latin typeface="Trebuchet MS"/>
                        <a:ea typeface="Trebuchet MS"/>
                        <a:cs typeface="Trebuchet MS"/>
                        <a:sym typeface="Trebuchet MS"/>
                      </a:endParaRPr>
                    </a:p>
                    <a:p>
                      <a:pPr indent="0" lvl="0" marL="0" rtl="0" algn="l">
                        <a:spcBef>
                          <a:spcPts val="0"/>
                        </a:spcBef>
                        <a:spcAft>
                          <a:spcPts val="0"/>
                        </a:spcAft>
                        <a:buNone/>
                      </a:pPr>
                      <a:r>
                        <a:t/>
                      </a:r>
                      <a:endParaRPr b="1" i="1" sz="1600">
                        <a:solidFill>
                          <a:schemeClr val="lt1"/>
                        </a:solidFill>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11971"/>
                    </a:solidFill>
                  </a:tcPr>
                </a:tc>
                <a:tc>
                  <a:txBody>
                    <a:bodyPr/>
                    <a:lstStyle/>
                    <a:p>
                      <a:pPr indent="0" lvl="0" marL="0" rtl="0" algn="l">
                        <a:spcBef>
                          <a:spcPts val="0"/>
                        </a:spcBef>
                        <a:spcAft>
                          <a:spcPts val="0"/>
                        </a:spcAft>
                        <a:buNone/>
                      </a:pPr>
                      <a:r>
                        <a:rPr b="1" lang="en-US" sz="1800">
                          <a:solidFill>
                            <a:schemeClr val="lt1"/>
                          </a:solidFill>
                          <a:latin typeface="Trebuchet MS"/>
                          <a:ea typeface="Trebuchet MS"/>
                          <a:cs typeface="Trebuchet MS"/>
                          <a:sym typeface="Trebuchet MS"/>
                        </a:rPr>
                        <a:t>Budget</a:t>
                      </a:r>
                      <a:endParaRPr b="1" sz="1800">
                        <a:solidFill>
                          <a:schemeClr val="lt1"/>
                        </a:solidFill>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11971"/>
                    </a:solidFill>
                  </a:tcPr>
                </a:tc>
              </a:tr>
              <a:tr h="864700">
                <a:tc>
                  <a:txBody>
                    <a:bodyPr/>
                    <a:lstStyle/>
                    <a:p>
                      <a:pPr indent="0" lvl="0" marL="0" rtl="0" algn="l">
                        <a:spcBef>
                          <a:spcPts val="0"/>
                        </a:spcBef>
                        <a:spcAft>
                          <a:spcPts val="0"/>
                        </a:spcAft>
                        <a:buNone/>
                      </a:pPr>
                      <a:r>
                        <a:rPr lang="en-US" sz="1800">
                          <a:latin typeface="Trebuchet MS"/>
                          <a:ea typeface="Trebuchet MS"/>
                          <a:cs typeface="Trebuchet MS"/>
                          <a:sym typeface="Trebuchet MS"/>
                        </a:rPr>
                        <a:t>Make Rural America Healthy Again</a:t>
                      </a:r>
                      <a:endParaRPr sz="18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800">
                          <a:latin typeface="Trebuchet MS"/>
                          <a:ea typeface="Trebuchet MS"/>
                          <a:cs typeface="Trebuchet MS"/>
                          <a:sym typeface="Trebuchet MS"/>
                        </a:rPr>
                        <a:t>1 – </a:t>
                      </a:r>
                      <a:r>
                        <a:rPr lang="en-US" sz="1800">
                          <a:latin typeface="Trebuchet MS"/>
                          <a:ea typeface="Trebuchet MS"/>
                          <a:cs typeface="Trebuchet MS"/>
                          <a:sym typeface="Trebuchet MS"/>
                        </a:rPr>
                        <a:t>Transfor</a:t>
                      </a:r>
                      <a:r>
                        <a:rPr lang="en-US" sz="1800">
                          <a:latin typeface="Trebuchet MS"/>
                          <a:ea typeface="Trebuchet MS"/>
                          <a:cs typeface="Trebuchet MS"/>
                          <a:sym typeface="Trebuchet MS"/>
                        </a:rPr>
                        <a:t>m</a:t>
                      </a:r>
                      <a:r>
                        <a:rPr lang="en-US" sz="1800">
                          <a:latin typeface="Trebuchet MS"/>
                          <a:ea typeface="Trebuchet MS"/>
                          <a:cs typeface="Trebuchet MS"/>
                          <a:sym typeface="Trebuchet MS"/>
                        </a:rPr>
                        <a:t> Rural Care</a:t>
                      </a:r>
                      <a:endParaRPr sz="1800">
                        <a:latin typeface="Trebuchet MS"/>
                        <a:ea typeface="Trebuchet MS"/>
                        <a:cs typeface="Trebuchet MS"/>
                        <a:sym typeface="Trebuchet MS"/>
                      </a:endParaRPr>
                    </a:p>
                    <a:p>
                      <a:pPr indent="0" lvl="0" marL="0" rtl="0" algn="l">
                        <a:spcBef>
                          <a:spcPts val="0"/>
                        </a:spcBef>
                        <a:spcAft>
                          <a:spcPts val="0"/>
                        </a:spcAft>
                        <a:buNone/>
                      </a:pPr>
                      <a:r>
                        <a:rPr lang="en-US" sz="1800">
                          <a:latin typeface="Trebuchet MS"/>
                          <a:ea typeface="Trebuchet MS"/>
                          <a:cs typeface="Trebuchet MS"/>
                          <a:sym typeface="Trebuchet MS"/>
                        </a:rPr>
                        <a:t>2 – Build Data Infrastructure</a:t>
                      </a:r>
                      <a:endParaRPr sz="1800">
                        <a:latin typeface="Trebuchet MS"/>
                        <a:ea typeface="Trebuchet MS"/>
                        <a:cs typeface="Trebuchet MS"/>
                        <a:sym typeface="Trebuchet MS"/>
                      </a:endParaRPr>
                    </a:p>
                    <a:p>
                      <a:pPr indent="0" lvl="0" marL="0" rtl="0" algn="l">
                        <a:spcBef>
                          <a:spcPts val="0"/>
                        </a:spcBef>
                        <a:spcAft>
                          <a:spcPts val="0"/>
                        </a:spcAft>
                        <a:buNone/>
                      </a:pPr>
                      <a:r>
                        <a:rPr lang="en-US" sz="1800">
                          <a:latin typeface="Trebuchet MS"/>
                          <a:ea typeface="Trebuchet MS"/>
                          <a:cs typeface="Trebuchet MS"/>
                          <a:sym typeface="Trebuchet MS"/>
                        </a:rPr>
                        <a:t>7 – Expand Preventive Care</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r">
                        <a:spcBef>
                          <a:spcPts val="0"/>
                        </a:spcBef>
                        <a:spcAft>
                          <a:spcPts val="0"/>
                        </a:spcAft>
                        <a:buNone/>
                      </a:pPr>
                      <a:r>
                        <a:rPr lang="en-US" sz="1800">
                          <a:latin typeface="Trebuchet MS"/>
                          <a:ea typeface="Trebuchet MS"/>
                          <a:cs typeface="Trebuchet MS"/>
                          <a:sym typeface="Trebuchet MS"/>
                        </a:rPr>
                        <a:t>$229,950,000</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864700">
                <a:tc>
                  <a:txBody>
                    <a:bodyPr/>
                    <a:lstStyle/>
                    <a:p>
                      <a:pPr indent="0" lvl="0" marL="0" rtl="0" algn="l">
                        <a:spcBef>
                          <a:spcPts val="0"/>
                        </a:spcBef>
                        <a:spcAft>
                          <a:spcPts val="0"/>
                        </a:spcAft>
                        <a:buNone/>
                      </a:pPr>
                      <a:r>
                        <a:rPr lang="en-US" sz="1800">
                          <a:latin typeface="Trebuchet MS"/>
                          <a:ea typeface="Trebuchet MS"/>
                          <a:cs typeface="Trebuchet MS"/>
                          <a:sym typeface="Trebuchet MS"/>
                        </a:rPr>
                        <a:t>Sustainable Access</a:t>
                      </a:r>
                      <a:endParaRPr sz="18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solidFill>
                      <a:srgbClr val="EFEFEF"/>
                    </a:solidFill>
                  </a:tcPr>
                </a:tc>
                <a:tc>
                  <a:txBody>
                    <a:bodyPr/>
                    <a:lstStyle/>
                    <a:p>
                      <a:pPr indent="0" lvl="0" marL="0" rtl="0" algn="l">
                        <a:spcBef>
                          <a:spcPts val="0"/>
                        </a:spcBef>
                        <a:spcAft>
                          <a:spcPts val="0"/>
                        </a:spcAft>
                        <a:buNone/>
                      </a:pPr>
                      <a:r>
                        <a:rPr lang="en-US" sz="1800">
                          <a:latin typeface="Trebuchet MS"/>
                          <a:ea typeface="Trebuchet MS"/>
                          <a:cs typeface="Trebuchet MS"/>
                          <a:sym typeface="Trebuchet MS"/>
                        </a:rPr>
                        <a:t>3 – Build &amp; Connect Rural Health Networks</a:t>
                      </a:r>
                      <a:endParaRPr sz="1800">
                        <a:latin typeface="Trebuchet MS"/>
                        <a:ea typeface="Trebuchet MS"/>
                        <a:cs typeface="Trebuchet MS"/>
                        <a:sym typeface="Trebuchet MS"/>
                      </a:endParaRPr>
                    </a:p>
                    <a:p>
                      <a:pPr indent="0" lvl="0" marL="0" rtl="0" algn="l">
                        <a:spcBef>
                          <a:spcPts val="0"/>
                        </a:spcBef>
                        <a:spcAft>
                          <a:spcPts val="0"/>
                        </a:spcAft>
                        <a:buNone/>
                      </a:pPr>
                      <a:r>
                        <a:rPr lang="en-US" sz="1800">
                          <a:latin typeface="Trebuchet MS"/>
                          <a:ea typeface="Trebuchet MS"/>
                          <a:cs typeface="Trebuchet MS"/>
                          <a:sym typeface="Trebuchet MS"/>
                        </a:rPr>
                        <a:t>4 – Strengthen Rural Care Delivery Systems</a:t>
                      </a:r>
                      <a:endParaRPr sz="1800">
                        <a:latin typeface="Trebuchet MS"/>
                        <a:ea typeface="Trebuchet MS"/>
                        <a:cs typeface="Trebuchet MS"/>
                        <a:sym typeface="Trebuchet MS"/>
                      </a:endParaRPr>
                    </a:p>
                    <a:p>
                      <a:pPr indent="0" lvl="0" marL="0" rtl="0" algn="l">
                        <a:spcBef>
                          <a:spcPts val="0"/>
                        </a:spcBef>
                        <a:spcAft>
                          <a:spcPts val="0"/>
                        </a:spcAft>
                        <a:buNone/>
                      </a:pPr>
                      <a:r>
                        <a:rPr lang="en-US" sz="1800">
                          <a:latin typeface="Trebuchet MS"/>
                          <a:ea typeface="Trebuchet MS"/>
                          <a:cs typeface="Trebuchet MS"/>
                          <a:sym typeface="Trebuchet MS"/>
                        </a:rPr>
                        <a:t>5 – Sustain Hospital Operations</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FEFEF"/>
                    </a:solidFill>
                  </a:tcPr>
                </a:tc>
                <a:tc>
                  <a:txBody>
                    <a:bodyPr/>
                    <a:lstStyle/>
                    <a:p>
                      <a:pPr indent="0" lvl="0" marL="0" rtl="0" algn="r">
                        <a:spcBef>
                          <a:spcPts val="0"/>
                        </a:spcBef>
                        <a:spcAft>
                          <a:spcPts val="0"/>
                        </a:spcAft>
                        <a:buNone/>
                      </a:pPr>
                      <a:r>
                        <a:rPr lang="en-US" sz="1800">
                          <a:latin typeface="Trebuchet MS"/>
                          <a:ea typeface="Trebuchet MS"/>
                          <a:cs typeface="Trebuchet MS"/>
                          <a:sym typeface="Trebuchet MS"/>
                        </a:rPr>
                        <a:t>$106,100,000</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FEFEF"/>
                    </a:solidFill>
                  </a:tcPr>
                </a:tc>
              </a:tr>
              <a:tr h="758925">
                <a:tc>
                  <a:txBody>
                    <a:bodyPr/>
                    <a:lstStyle/>
                    <a:p>
                      <a:pPr indent="0" lvl="0" marL="0" rtl="0" algn="l">
                        <a:spcBef>
                          <a:spcPts val="0"/>
                        </a:spcBef>
                        <a:spcAft>
                          <a:spcPts val="0"/>
                        </a:spcAft>
                        <a:buNone/>
                      </a:pPr>
                      <a:r>
                        <a:rPr lang="en-US" sz="1800">
                          <a:latin typeface="Trebuchet MS"/>
                          <a:ea typeface="Trebuchet MS"/>
                          <a:cs typeface="Trebuchet MS"/>
                          <a:sym typeface="Trebuchet MS"/>
                        </a:rPr>
                        <a:t>Workforce Development</a:t>
                      </a:r>
                      <a:endParaRPr sz="18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800">
                          <a:latin typeface="Trebuchet MS"/>
                          <a:ea typeface="Trebuchet MS"/>
                          <a:cs typeface="Trebuchet MS"/>
                          <a:sym typeface="Trebuchet MS"/>
                        </a:rPr>
                        <a:t>6 – Strengthen &amp; Expand Workforce</a:t>
                      </a:r>
                      <a:endParaRPr sz="1800">
                        <a:latin typeface="Trebuchet MS"/>
                        <a:ea typeface="Trebuchet MS"/>
                        <a:cs typeface="Trebuchet MS"/>
                        <a:sym typeface="Trebuchet MS"/>
                      </a:endParaRPr>
                    </a:p>
                    <a:p>
                      <a:pPr indent="0" lvl="0" marL="0" rtl="0" algn="l">
                        <a:spcBef>
                          <a:spcPts val="0"/>
                        </a:spcBef>
                        <a:spcAft>
                          <a:spcPts val="0"/>
                        </a:spcAft>
                        <a:buNone/>
                      </a:pPr>
                      <a:r>
                        <a:rPr lang="en-US" sz="1800">
                          <a:latin typeface="Trebuchet MS"/>
                          <a:ea typeface="Trebuchet MS"/>
                          <a:cs typeface="Trebuchet MS"/>
                          <a:sym typeface="Trebuchet MS"/>
                        </a:rPr>
                        <a:t>8 – State &amp; Local Coordination</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marR="0" rtl="0" algn="r">
                        <a:lnSpc>
                          <a:spcPct val="100000"/>
                        </a:lnSpc>
                        <a:spcBef>
                          <a:spcPts val="0"/>
                        </a:spcBef>
                        <a:spcAft>
                          <a:spcPts val="0"/>
                        </a:spcAft>
                        <a:buNone/>
                      </a:pPr>
                      <a:r>
                        <a:rPr lang="en-US" sz="1800">
                          <a:latin typeface="Trebuchet MS"/>
                          <a:ea typeface="Trebuchet MS"/>
                          <a:cs typeface="Trebuchet MS"/>
                          <a:sym typeface="Trebuchet MS"/>
                        </a:rPr>
                        <a:t>$148,633,826</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416475">
                <a:tc>
                  <a:txBody>
                    <a:bodyPr/>
                    <a:lstStyle/>
                    <a:p>
                      <a:pPr indent="0" lvl="0" marL="0" rtl="0" algn="l">
                        <a:spcBef>
                          <a:spcPts val="0"/>
                        </a:spcBef>
                        <a:spcAft>
                          <a:spcPts val="0"/>
                        </a:spcAft>
                        <a:buNone/>
                      </a:pPr>
                      <a:r>
                        <a:rPr lang="en-US" sz="1800">
                          <a:latin typeface="Trebuchet MS"/>
                          <a:ea typeface="Trebuchet MS"/>
                          <a:cs typeface="Trebuchet MS"/>
                          <a:sym typeface="Trebuchet MS"/>
                        </a:rPr>
                        <a:t>Innovative Care</a:t>
                      </a:r>
                      <a:endParaRPr sz="18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solidFill>
                      <a:srgbClr val="EFEFEF"/>
                    </a:solidFill>
                  </a:tcPr>
                </a:tc>
                <a:tc>
                  <a:txBody>
                    <a:bodyPr/>
                    <a:lstStyle/>
                    <a:p>
                      <a:pPr indent="0" lvl="0" marL="0" rtl="0" algn="l">
                        <a:spcBef>
                          <a:spcPts val="0"/>
                        </a:spcBef>
                        <a:spcAft>
                          <a:spcPts val="0"/>
                        </a:spcAft>
                        <a:buNone/>
                      </a:pPr>
                      <a:r>
                        <a:rPr lang="en-US" sz="1800">
                          <a:latin typeface="Trebuchet MS"/>
                          <a:ea typeface="Trebuchet MS"/>
                          <a:cs typeface="Trebuchet MS"/>
                          <a:sym typeface="Trebuchet MS"/>
                        </a:rPr>
                        <a:t>9 – Design &amp; Pilot Rural VBC Model(s)</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FEFEF"/>
                    </a:solidFill>
                  </a:tcPr>
                </a:tc>
                <a:tc>
                  <a:txBody>
                    <a:bodyPr/>
                    <a:lstStyle/>
                    <a:p>
                      <a:pPr indent="0" lvl="0" marL="0" rtl="0" algn="r">
                        <a:spcBef>
                          <a:spcPts val="0"/>
                        </a:spcBef>
                        <a:spcAft>
                          <a:spcPts val="0"/>
                        </a:spcAft>
                        <a:buNone/>
                      </a:pPr>
                      <a:r>
                        <a:rPr lang="en-US" sz="1800">
                          <a:latin typeface="Trebuchet MS"/>
                          <a:ea typeface="Trebuchet MS"/>
                          <a:cs typeface="Trebuchet MS"/>
                          <a:sym typeface="Trebuchet MS"/>
                        </a:rPr>
                        <a:t>$230,000,000</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EFEFEF"/>
                    </a:solidFill>
                  </a:tcPr>
                </a:tc>
              </a:tr>
              <a:tr h="576475">
                <a:tc>
                  <a:txBody>
                    <a:bodyPr/>
                    <a:lstStyle/>
                    <a:p>
                      <a:pPr indent="0" lvl="0" marL="0" rtl="0" algn="l">
                        <a:spcBef>
                          <a:spcPts val="0"/>
                        </a:spcBef>
                        <a:spcAft>
                          <a:spcPts val="0"/>
                        </a:spcAft>
                        <a:buNone/>
                      </a:pPr>
                      <a:r>
                        <a:rPr lang="en-US" sz="1800">
                          <a:latin typeface="Trebuchet MS"/>
                          <a:ea typeface="Trebuchet MS"/>
                          <a:cs typeface="Trebuchet MS"/>
                          <a:sym typeface="Trebuchet MS"/>
                        </a:rPr>
                        <a:t>Tech Innovation</a:t>
                      </a:r>
                      <a:endParaRPr sz="1800">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tcPr>
                </a:tc>
                <a:tc>
                  <a:txBody>
                    <a:bodyPr/>
                    <a:lstStyle/>
                    <a:p>
                      <a:pPr indent="0" lvl="0" marL="0" rtl="0" algn="l">
                        <a:spcBef>
                          <a:spcPts val="0"/>
                        </a:spcBef>
                        <a:spcAft>
                          <a:spcPts val="0"/>
                        </a:spcAft>
                        <a:buNone/>
                      </a:pPr>
                      <a:r>
                        <a:rPr lang="en-US" sz="1800">
                          <a:latin typeface="Trebuchet MS"/>
                          <a:ea typeface="Trebuchet MS"/>
                          <a:cs typeface="Trebuchet MS"/>
                          <a:sym typeface="Trebuchet MS"/>
                        </a:rPr>
                        <a:t>10 – Expand Rural Telehealth &amp; Technology Integration</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c>
                  <a:txBody>
                    <a:bodyPr/>
                    <a:lstStyle/>
                    <a:p>
                      <a:pPr indent="0" lvl="0" marL="0" rtl="0" algn="r">
                        <a:spcBef>
                          <a:spcPts val="0"/>
                        </a:spcBef>
                        <a:spcAft>
                          <a:spcPts val="0"/>
                        </a:spcAft>
                        <a:buNone/>
                      </a:pPr>
                      <a:r>
                        <a:rPr lang="en-US" sz="1800">
                          <a:latin typeface="Trebuchet MS"/>
                          <a:ea typeface="Trebuchet MS"/>
                          <a:cs typeface="Trebuchet MS"/>
                          <a:sym typeface="Trebuchet MS"/>
                        </a:rPr>
                        <a:t>$255,500,000</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tcPr>
                </a:tc>
              </a:tr>
              <a:tr h="400050">
                <a:tc>
                  <a:txBody>
                    <a:bodyPr/>
                    <a:lstStyle/>
                    <a:p>
                      <a:pPr indent="0" lvl="0" marL="0" rtl="0" algn="l">
                        <a:spcBef>
                          <a:spcPts val="0"/>
                        </a:spcBef>
                        <a:spcAft>
                          <a:spcPts val="0"/>
                        </a:spcAft>
                        <a:buNone/>
                      </a:pPr>
                      <a:r>
                        <a:rPr lang="en-US" sz="1800">
                          <a:latin typeface="Trebuchet MS"/>
                          <a:ea typeface="Trebuchet MS"/>
                          <a:cs typeface="Trebuchet MS"/>
                          <a:sym typeface="Trebuchet MS"/>
                        </a:rPr>
                        <a:t>RHTP Administration</a:t>
                      </a:r>
                      <a:endParaRPr sz="1800">
                        <a:solidFill>
                          <a:schemeClr val="dk1"/>
                        </a:solidFill>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solidFill>
                      <a:srgbClr val="CFE2F3"/>
                    </a:solidFill>
                  </a:tcPr>
                </a:tc>
                <a:tc>
                  <a:txBody>
                    <a:bodyPr/>
                    <a:lstStyle/>
                    <a:p>
                      <a:pPr indent="0" lvl="0" marL="0" rtl="0" algn="l">
                        <a:spcBef>
                          <a:spcPts val="0"/>
                        </a:spcBef>
                        <a:spcAft>
                          <a:spcPts val="0"/>
                        </a:spcAft>
                        <a:buClr>
                          <a:schemeClr val="dk1"/>
                        </a:buClr>
                        <a:buSzPts val="1100"/>
                        <a:buFont typeface="Arial"/>
                        <a:buNone/>
                      </a:pPr>
                      <a:r>
                        <a:rPr b="1" i="1" lang="en-US" sz="1600">
                          <a:solidFill>
                            <a:schemeClr val="dk1"/>
                          </a:solidFill>
                          <a:latin typeface="Trebuchet MS"/>
                          <a:ea typeface="Trebuchet MS"/>
                          <a:cs typeface="Trebuchet MS"/>
                          <a:sym typeface="Trebuchet MS"/>
                        </a:rPr>
                        <a:t>&lt;3% Administra</a:t>
                      </a:r>
                      <a:r>
                        <a:rPr b="1" i="1" lang="en-US" sz="1600">
                          <a:solidFill>
                            <a:schemeClr val="dk1"/>
                          </a:solidFill>
                          <a:latin typeface="Trebuchet MS"/>
                          <a:ea typeface="Trebuchet MS"/>
                          <a:cs typeface="Trebuchet MS"/>
                          <a:sym typeface="Trebuchet MS"/>
                        </a:rPr>
                        <a:t>tive Costs</a:t>
                      </a:r>
                      <a:endParaRPr sz="1800">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c>
                  <a:txBody>
                    <a:bodyPr/>
                    <a:lstStyle/>
                    <a:p>
                      <a:pPr indent="0" lvl="0" marL="0" rtl="0" algn="r">
                        <a:spcBef>
                          <a:spcPts val="0"/>
                        </a:spcBef>
                        <a:spcAft>
                          <a:spcPts val="0"/>
                        </a:spcAft>
                        <a:buNone/>
                      </a:pPr>
                      <a:r>
                        <a:rPr lang="en-US" sz="1800">
                          <a:solidFill>
                            <a:schemeClr val="dk1"/>
                          </a:solidFill>
                          <a:latin typeface="Trebuchet MS"/>
                          <a:ea typeface="Trebuchet MS"/>
                          <a:cs typeface="Trebuchet MS"/>
                          <a:sym typeface="Trebuchet MS"/>
                        </a:rPr>
                        <a:t>$29,816,174</a:t>
                      </a:r>
                      <a:endParaRPr sz="1800">
                        <a:solidFill>
                          <a:schemeClr val="dk1"/>
                        </a:solidFill>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CFE2F3"/>
                    </a:solidFill>
                  </a:tcPr>
                </a:tc>
              </a:tr>
              <a:tr h="330850">
                <a:tc>
                  <a:txBody>
                    <a:bodyPr/>
                    <a:lstStyle/>
                    <a:p>
                      <a:pPr indent="0" lvl="0" marL="0" rtl="0" algn="l">
                        <a:spcBef>
                          <a:spcPts val="0"/>
                        </a:spcBef>
                        <a:spcAft>
                          <a:spcPts val="0"/>
                        </a:spcAft>
                        <a:buNone/>
                      </a:pPr>
                      <a:r>
                        <a:rPr b="1" lang="en-US" sz="1800">
                          <a:solidFill>
                            <a:schemeClr val="lt1"/>
                          </a:solidFill>
                          <a:latin typeface="Trebuchet MS"/>
                          <a:ea typeface="Trebuchet MS"/>
                          <a:cs typeface="Trebuchet MS"/>
                          <a:sym typeface="Trebuchet MS"/>
                        </a:rPr>
                        <a:t>Total Budget</a:t>
                      </a:r>
                      <a:endParaRPr b="1" sz="1800">
                        <a:solidFill>
                          <a:schemeClr val="lt1"/>
                        </a:solidFill>
                        <a:latin typeface="Trebuchet MS"/>
                        <a:ea typeface="Trebuchet MS"/>
                        <a:cs typeface="Trebuchet MS"/>
                        <a:sym typeface="Trebuchet MS"/>
                      </a:endParaRPr>
                    </a:p>
                  </a:txBody>
                  <a:tcPr marT="0" marB="0" marR="68575" marL="68575">
                    <a:lnR cap="flat" cmpd="sng" w="6350">
                      <a:solidFill>
                        <a:srgbClr val="000000"/>
                      </a:solidFill>
                      <a:prstDash val="solid"/>
                      <a:round/>
                      <a:headEnd len="sm" w="sm" type="none"/>
                      <a:tailEnd len="sm" w="sm" type="none"/>
                    </a:lnR>
                    <a:solidFill>
                      <a:srgbClr val="011971"/>
                    </a:solidFill>
                  </a:tcPr>
                </a:tc>
                <a:tc gridSpan="2">
                  <a:txBody>
                    <a:bodyPr/>
                    <a:lstStyle/>
                    <a:p>
                      <a:pPr indent="0" lvl="0" marL="0" rtl="0" algn="r">
                        <a:spcBef>
                          <a:spcPts val="0"/>
                        </a:spcBef>
                        <a:spcAft>
                          <a:spcPts val="0"/>
                        </a:spcAft>
                        <a:buNone/>
                      </a:pPr>
                      <a:r>
                        <a:rPr b="1" lang="en-US" sz="1800">
                          <a:solidFill>
                            <a:schemeClr val="lt1"/>
                          </a:solidFill>
                          <a:latin typeface="Trebuchet MS"/>
                          <a:ea typeface="Trebuchet MS"/>
                          <a:cs typeface="Trebuchet MS"/>
                          <a:sym typeface="Trebuchet MS"/>
                        </a:rPr>
                        <a:t>$1,000,000,000</a:t>
                      </a:r>
                      <a:endParaRPr b="1" sz="1800">
                        <a:solidFill>
                          <a:schemeClr val="lt1"/>
                        </a:solidFill>
                        <a:latin typeface="Trebuchet MS"/>
                        <a:ea typeface="Trebuchet MS"/>
                        <a:cs typeface="Trebuchet MS"/>
                        <a:sym typeface="Trebuchet MS"/>
                      </a:endParaRPr>
                    </a:p>
                  </a:txBody>
                  <a:tcPr marT="0" marB="0" marR="68575" marL="68575">
                    <a:lnL cap="flat" cmpd="sng" w="6350">
                      <a:solidFill>
                        <a:srgbClr val="000000"/>
                      </a:solidFill>
                      <a:prstDash val="solid"/>
                      <a:round/>
                      <a:headEnd len="sm" w="sm" type="none"/>
                      <a:tailEnd len="sm" w="sm" type="none"/>
                    </a:lnL>
                    <a:lnR cap="flat" cmpd="sng" w="6350">
                      <a:solidFill>
                        <a:srgbClr val="000000"/>
                      </a:solidFill>
                      <a:prstDash val="solid"/>
                      <a:round/>
                      <a:headEnd len="sm" w="sm" type="none"/>
                      <a:tailEnd len="sm" w="sm" type="none"/>
                    </a:lnR>
                    <a:lnT cap="flat" cmpd="sng" w="6350">
                      <a:solidFill>
                        <a:srgbClr val="000000"/>
                      </a:solidFill>
                      <a:prstDash val="solid"/>
                      <a:round/>
                      <a:headEnd len="sm" w="sm" type="none"/>
                      <a:tailEnd len="sm" w="sm" type="none"/>
                    </a:lnT>
                    <a:lnB cap="flat" cmpd="sng" w="6350">
                      <a:solidFill>
                        <a:srgbClr val="000000"/>
                      </a:solidFill>
                      <a:prstDash val="solid"/>
                      <a:round/>
                      <a:headEnd len="sm" w="sm" type="none"/>
                      <a:tailEnd len="sm" w="sm" type="none"/>
                    </a:lnB>
                    <a:solidFill>
                      <a:srgbClr val="011971"/>
                    </a:solidFill>
                  </a:tcPr>
                </a:tc>
                <a:tc hMerge="1"/>
              </a:tr>
            </a:tbl>
          </a:graphicData>
        </a:graphic>
      </p:graphicFrame>
      <p:sp>
        <p:nvSpPr>
          <p:cNvPr id="330" name="Google Shape;330;p55"/>
          <p:cNvSpPr txBox="1"/>
          <p:nvPr/>
        </p:nvSpPr>
        <p:spPr>
          <a:xfrm>
            <a:off x="595000" y="5919600"/>
            <a:ext cx="10779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t>*CMS required a template of $200m per year - this chart shows the potential </a:t>
            </a:r>
            <a:r>
              <a:rPr lang="en-US"/>
              <a:t>breakdown</a:t>
            </a:r>
            <a:r>
              <a:rPr lang="en-US"/>
              <a:t> of each of the 5 main areas total for 5 years.</a:t>
            </a:r>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5" name="Shape 335"/>
        <p:cNvGrpSpPr/>
        <p:nvPr/>
      </p:nvGrpSpPr>
      <p:grpSpPr>
        <a:xfrm>
          <a:off x="0" y="0"/>
          <a:ext cx="0" cy="0"/>
          <a:chOff x="0" y="0"/>
          <a:chExt cx="0" cy="0"/>
        </a:xfrm>
      </p:grpSpPr>
      <p:sp>
        <p:nvSpPr>
          <p:cNvPr id="336" name="Google Shape;336;p56"/>
          <p:cNvSpPr txBox="1"/>
          <p:nvPr>
            <p:ph type="title"/>
          </p:nvPr>
        </p:nvSpPr>
        <p:spPr>
          <a:xfrm>
            <a:off x="419450" y="437975"/>
            <a:ext cx="10934400" cy="463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Budget Overview</a:t>
            </a:r>
            <a:endParaRPr sz="3200"/>
          </a:p>
        </p:txBody>
      </p:sp>
      <p:sp>
        <p:nvSpPr>
          <p:cNvPr id="337" name="Google Shape;337;p56"/>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pic>
        <p:nvPicPr>
          <p:cNvPr id="338" name="Google Shape;338;p56" title="Points scored"/>
          <p:cNvPicPr preferRelativeResize="0"/>
          <p:nvPr/>
        </p:nvPicPr>
        <p:blipFill rotWithShape="1">
          <a:blip r:embed="rId3">
            <a:alphaModFix/>
          </a:blip>
          <a:srcRect b="2581" l="0" r="0" t="0"/>
          <a:stretch/>
        </p:blipFill>
        <p:spPr>
          <a:xfrm>
            <a:off x="1559375" y="1027600"/>
            <a:ext cx="8654550" cy="5111049"/>
          </a:xfrm>
          <a:prstGeom prst="rect">
            <a:avLst/>
          </a:prstGeom>
          <a:noFill/>
          <a:ln>
            <a:noFill/>
          </a:ln>
        </p:spPr>
      </p:pic>
      <p:sp>
        <p:nvSpPr>
          <p:cNvPr id="339" name="Google Shape;339;p56"/>
          <p:cNvSpPr txBox="1"/>
          <p:nvPr/>
        </p:nvSpPr>
        <p:spPr>
          <a:xfrm>
            <a:off x="7033200" y="3968525"/>
            <a:ext cx="2998200" cy="16179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91425" spcFirstLastPara="1" rIns="91425" wrap="square" tIns="91425">
            <a:noAutofit/>
          </a:bodyPr>
          <a:lstStyle/>
          <a:p>
            <a:pPr indent="0" lvl="0" marL="0" rtl="0" algn="l">
              <a:spcBef>
                <a:spcPts val="0"/>
              </a:spcBef>
              <a:spcAft>
                <a:spcPts val="0"/>
              </a:spcAft>
              <a:buNone/>
            </a:pPr>
            <a:r>
              <a:rPr b="1" lang="en-US" sz="1800">
                <a:latin typeface="Trebuchet MS"/>
                <a:ea typeface="Trebuchet MS"/>
                <a:cs typeface="Trebuchet MS"/>
                <a:sym typeface="Trebuchet MS"/>
              </a:rPr>
              <a:t>Colorado’s application reflects low administrative costs, at only 2.98% (CMS cap is 10%).</a:t>
            </a:r>
            <a:endParaRPr b="1" sz="1800">
              <a:latin typeface="Trebuchet MS"/>
              <a:ea typeface="Trebuchet MS"/>
              <a:cs typeface="Trebuchet MS"/>
              <a:sym typeface="Trebuchet MS"/>
            </a:endParaRPr>
          </a:p>
        </p:txBody>
      </p:sp>
      <p:sp>
        <p:nvSpPr>
          <p:cNvPr id="340" name="Google Shape;340;p56"/>
          <p:cNvSpPr txBox="1"/>
          <p:nvPr/>
        </p:nvSpPr>
        <p:spPr>
          <a:xfrm>
            <a:off x="7776850" y="1192700"/>
            <a:ext cx="9126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latin typeface="Trebuchet MS"/>
                <a:ea typeface="Trebuchet MS"/>
                <a:cs typeface="Trebuchet MS"/>
                <a:sym typeface="Trebuchet MS"/>
              </a:rPr>
              <a:t>23.0%</a:t>
            </a:r>
            <a:endParaRPr b="1" sz="1600">
              <a:latin typeface="Trebuchet MS"/>
              <a:ea typeface="Trebuchet MS"/>
              <a:cs typeface="Trebuchet MS"/>
              <a:sym typeface="Trebuchet MS"/>
            </a:endParaRPr>
          </a:p>
        </p:txBody>
      </p:sp>
      <p:sp>
        <p:nvSpPr>
          <p:cNvPr id="341" name="Google Shape;341;p56"/>
          <p:cNvSpPr txBox="1"/>
          <p:nvPr/>
        </p:nvSpPr>
        <p:spPr>
          <a:xfrm>
            <a:off x="8746900" y="1588138"/>
            <a:ext cx="9126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latin typeface="Trebuchet MS"/>
                <a:ea typeface="Trebuchet MS"/>
                <a:cs typeface="Trebuchet MS"/>
                <a:sym typeface="Trebuchet MS"/>
              </a:rPr>
              <a:t>25.6%</a:t>
            </a:r>
            <a:endParaRPr b="1" sz="1600">
              <a:latin typeface="Trebuchet MS"/>
              <a:ea typeface="Trebuchet MS"/>
              <a:cs typeface="Trebuchet MS"/>
              <a:sym typeface="Trebuchet MS"/>
            </a:endParaRPr>
          </a:p>
        </p:txBody>
      </p:sp>
      <p:sp>
        <p:nvSpPr>
          <p:cNvPr id="342" name="Google Shape;342;p56"/>
          <p:cNvSpPr txBox="1"/>
          <p:nvPr/>
        </p:nvSpPr>
        <p:spPr>
          <a:xfrm>
            <a:off x="8746900" y="1983563"/>
            <a:ext cx="9126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latin typeface="Trebuchet MS"/>
                <a:ea typeface="Trebuchet MS"/>
                <a:cs typeface="Trebuchet MS"/>
                <a:sym typeface="Trebuchet MS"/>
              </a:rPr>
              <a:t>23.0%</a:t>
            </a:r>
            <a:endParaRPr b="1" sz="1600">
              <a:latin typeface="Trebuchet MS"/>
              <a:ea typeface="Trebuchet MS"/>
              <a:cs typeface="Trebuchet MS"/>
              <a:sym typeface="Trebuchet MS"/>
            </a:endParaRPr>
          </a:p>
        </p:txBody>
      </p:sp>
      <p:sp>
        <p:nvSpPr>
          <p:cNvPr id="343" name="Google Shape;343;p56"/>
          <p:cNvSpPr txBox="1"/>
          <p:nvPr/>
        </p:nvSpPr>
        <p:spPr>
          <a:xfrm>
            <a:off x="9542700" y="2376238"/>
            <a:ext cx="9126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latin typeface="Trebuchet MS"/>
                <a:ea typeface="Trebuchet MS"/>
                <a:cs typeface="Trebuchet MS"/>
                <a:sym typeface="Trebuchet MS"/>
              </a:rPr>
              <a:t>14.9%</a:t>
            </a:r>
            <a:endParaRPr b="1" sz="1600">
              <a:latin typeface="Trebuchet MS"/>
              <a:ea typeface="Trebuchet MS"/>
              <a:cs typeface="Trebuchet MS"/>
              <a:sym typeface="Trebuchet MS"/>
            </a:endParaRPr>
          </a:p>
        </p:txBody>
      </p:sp>
      <p:sp>
        <p:nvSpPr>
          <p:cNvPr id="344" name="Google Shape;344;p56"/>
          <p:cNvSpPr txBox="1"/>
          <p:nvPr/>
        </p:nvSpPr>
        <p:spPr>
          <a:xfrm>
            <a:off x="9118800" y="2768925"/>
            <a:ext cx="9126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latin typeface="Trebuchet MS"/>
                <a:ea typeface="Trebuchet MS"/>
                <a:cs typeface="Trebuchet MS"/>
                <a:sym typeface="Trebuchet MS"/>
              </a:rPr>
              <a:t>10.6%</a:t>
            </a:r>
            <a:endParaRPr b="1" sz="1600">
              <a:latin typeface="Trebuchet MS"/>
              <a:ea typeface="Trebuchet MS"/>
              <a:cs typeface="Trebuchet MS"/>
              <a:sym typeface="Trebuchet MS"/>
            </a:endParaRPr>
          </a:p>
        </p:txBody>
      </p:sp>
      <p:sp>
        <p:nvSpPr>
          <p:cNvPr id="345" name="Google Shape;345;p56"/>
          <p:cNvSpPr txBox="1"/>
          <p:nvPr/>
        </p:nvSpPr>
        <p:spPr>
          <a:xfrm>
            <a:off x="9272600" y="3161588"/>
            <a:ext cx="912600" cy="365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1600">
                <a:latin typeface="Trebuchet MS"/>
                <a:ea typeface="Trebuchet MS"/>
                <a:cs typeface="Trebuchet MS"/>
                <a:sym typeface="Trebuchet MS"/>
              </a:rPr>
              <a:t>2.98%</a:t>
            </a:r>
            <a:endParaRPr b="1" sz="1600">
              <a:latin typeface="Trebuchet MS"/>
              <a:ea typeface="Trebuchet MS"/>
              <a:cs typeface="Trebuchet MS"/>
              <a:sym typeface="Trebuchet MS"/>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0" name="Shape 350"/>
        <p:cNvGrpSpPr/>
        <p:nvPr/>
      </p:nvGrpSpPr>
      <p:grpSpPr>
        <a:xfrm>
          <a:off x="0" y="0"/>
          <a:ext cx="0" cy="0"/>
          <a:chOff x="0" y="0"/>
          <a:chExt cx="0" cy="0"/>
        </a:xfrm>
      </p:grpSpPr>
      <p:sp>
        <p:nvSpPr>
          <p:cNvPr id="351" name="Google Shape;351;p57"/>
          <p:cNvSpPr txBox="1"/>
          <p:nvPr>
            <p:ph type="title"/>
          </p:nvPr>
        </p:nvSpPr>
        <p:spPr>
          <a:xfrm>
            <a:off x="787925" y="186729"/>
            <a:ext cx="10515600" cy="5721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Administrative</a:t>
            </a:r>
            <a:endParaRPr sz="3200"/>
          </a:p>
        </p:txBody>
      </p:sp>
      <p:sp>
        <p:nvSpPr>
          <p:cNvPr id="352" name="Google Shape;352;p57"/>
          <p:cNvSpPr txBox="1"/>
          <p:nvPr>
            <p:ph idx="1" type="body"/>
          </p:nvPr>
        </p:nvSpPr>
        <p:spPr>
          <a:xfrm>
            <a:off x="457200" y="1010150"/>
            <a:ext cx="10896600" cy="50478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t/>
            </a:r>
            <a:endParaRPr sz="2400"/>
          </a:p>
          <a:p>
            <a:pPr indent="-381000" lvl="0" marL="457200" rtl="0" algn="l">
              <a:spcBef>
                <a:spcPts val="1000"/>
              </a:spcBef>
              <a:spcAft>
                <a:spcPts val="0"/>
              </a:spcAft>
              <a:buSzPts val="2400"/>
              <a:buChar char="•"/>
            </a:pPr>
            <a:r>
              <a:rPr lang="en-US" sz="2400"/>
              <a:t>HCPF will use </a:t>
            </a:r>
            <a:r>
              <a:rPr b="1" lang="en-US" sz="2400"/>
              <a:t>less than 3%</a:t>
            </a:r>
            <a:r>
              <a:rPr lang="en-US" sz="2400"/>
              <a:t> of grant funds, for development,execution, and monitoring. Grant allows up to 10%.</a:t>
            </a:r>
            <a:endParaRPr sz="2400"/>
          </a:p>
          <a:p>
            <a:pPr indent="-381000" lvl="0" marL="457200" rtl="0" algn="l">
              <a:spcBef>
                <a:spcPts val="1000"/>
              </a:spcBef>
              <a:spcAft>
                <a:spcPts val="0"/>
              </a:spcAft>
              <a:buSzPts val="2400"/>
              <a:buChar char="•"/>
            </a:pPr>
            <a:r>
              <a:rPr lang="en-US" sz="2400"/>
              <a:t>Staffing will be </a:t>
            </a:r>
            <a:r>
              <a:rPr lang="en-US" sz="2400"/>
              <a:t>required</a:t>
            </a:r>
            <a:r>
              <a:rPr lang="en-US" sz="2400"/>
              <a:t>: including program management, CMS compliance and reporting, data management, fund distribution and management.</a:t>
            </a:r>
            <a:endParaRPr sz="2400"/>
          </a:p>
          <a:p>
            <a:pPr indent="-381000" lvl="0" marL="457200" rtl="0" algn="l">
              <a:spcBef>
                <a:spcPts val="1000"/>
              </a:spcBef>
              <a:spcAft>
                <a:spcPts val="0"/>
              </a:spcAft>
              <a:buSzPts val="2400"/>
              <a:buChar char="•"/>
            </a:pPr>
            <a:r>
              <a:rPr lang="en-US" sz="2400"/>
              <a:t>CMS has the ability to claw back funds for any state not in </a:t>
            </a:r>
            <a:r>
              <a:rPr lang="en-US" sz="2400"/>
              <a:t>compliance</a:t>
            </a:r>
            <a:r>
              <a:rPr lang="en-US" sz="2400"/>
              <a:t>.</a:t>
            </a:r>
            <a:endParaRPr sz="2400"/>
          </a:p>
          <a:p>
            <a:pPr indent="-381000" lvl="0" marL="457200" rtl="0" algn="l">
              <a:spcBef>
                <a:spcPts val="1000"/>
              </a:spcBef>
              <a:spcAft>
                <a:spcPts val="0"/>
              </a:spcAft>
              <a:buSzPts val="2400"/>
              <a:buChar char="•"/>
            </a:pPr>
            <a:r>
              <a:rPr lang="en-US" sz="2400"/>
              <a:t>There is no appeal process for the claw-back </a:t>
            </a:r>
            <a:r>
              <a:rPr lang="en-US" sz="2400"/>
              <a:t>mechanism</a:t>
            </a:r>
            <a:r>
              <a:rPr lang="en-US" sz="2400"/>
              <a:t>.</a:t>
            </a:r>
            <a:endParaRPr sz="2400"/>
          </a:p>
          <a:p>
            <a:pPr indent="-381000" lvl="0" marL="457200" rtl="0" algn="l">
              <a:spcBef>
                <a:spcPts val="1000"/>
              </a:spcBef>
              <a:spcAft>
                <a:spcPts val="0"/>
              </a:spcAft>
              <a:buSzPts val="2400"/>
              <a:buChar char="•"/>
            </a:pPr>
            <a:r>
              <a:rPr lang="en-US" sz="2400"/>
              <a:t>States are forbidden to use any other funding source to support staff. </a:t>
            </a:r>
            <a:endParaRPr sz="2400"/>
          </a:p>
          <a:p>
            <a:pPr indent="-381000" lvl="0" marL="457200" rtl="0" algn="l">
              <a:spcBef>
                <a:spcPts val="1000"/>
              </a:spcBef>
              <a:spcAft>
                <a:spcPts val="0"/>
              </a:spcAft>
              <a:buSzPts val="2400"/>
              <a:buChar char="•"/>
            </a:pPr>
            <a:r>
              <a:rPr lang="en-US" sz="2400"/>
              <a:t>All states must be in compliance and be prepared for audits.</a:t>
            </a:r>
            <a:endParaRPr sz="2400"/>
          </a:p>
          <a:p>
            <a:pPr indent="-381000" lvl="0" marL="457200" rtl="0" algn="l">
              <a:spcBef>
                <a:spcPts val="1000"/>
              </a:spcBef>
              <a:spcAft>
                <a:spcPts val="0"/>
              </a:spcAft>
              <a:buSzPts val="2400"/>
              <a:buChar char="•"/>
            </a:pPr>
            <a:r>
              <a:rPr lang="en-US" sz="2400"/>
              <a:t>All states must report annually (details to be determined later by CMS).</a:t>
            </a:r>
            <a:endParaRPr sz="2400"/>
          </a:p>
        </p:txBody>
      </p:sp>
      <p:sp>
        <p:nvSpPr>
          <p:cNvPr id="353" name="Google Shape;353;p57"/>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354" name="Google Shape;354;p57"/>
          <p:cNvSpPr txBox="1"/>
          <p:nvPr/>
        </p:nvSpPr>
        <p:spPr>
          <a:xfrm>
            <a:off x="7265200" y="-2074000"/>
            <a:ext cx="122157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8"/>
          <p:cNvSpPr txBox="1"/>
          <p:nvPr>
            <p:ph type="title"/>
          </p:nvPr>
        </p:nvSpPr>
        <p:spPr>
          <a:xfrm>
            <a:off x="838200" y="220197"/>
            <a:ext cx="10515600" cy="6711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CMS Review Timelines</a:t>
            </a:r>
            <a:endParaRPr sz="3200"/>
          </a:p>
        </p:txBody>
      </p:sp>
      <p:sp>
        <p:nvSpPr>
          <p:cNvPr id="361" name="Google Shape;361;p58"/>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pSp>
        <p:nvGrpSpPr>
          <p:cNvPr id="362" name="Google Shape;362;p58"/>
          <p:cNvGrpSpPr/>
          <p:nvPr/>
        </p:nvGrpSpPr>
        <p:grpSpPr>
          <a:xfrm>
            <a:off x="1449997" y="1988835"/>
            <a:ext cx="2446472" cy="3196668"/>
            <a:chOff x="1083025" y="1491664"/>
            <a:chExt cx="1834900" cy="2397561"/>
          </a:xfrm>
        </p:grpSpPr>
        <p:sp>
          <p:nvSpPr>
            <p:cNvPr id="363" name="Google Shape;363;p58"/>
            <p:cNvSpPr txBox="1"/>
            <p:nvPr/>
          </p:nvSpPr>
          <p:spPr>
            <a:xfrm>
              <a:off x="1083120" y="1491664"/>
              <a:ext cx="1235400" cy="2412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None/>
              </a:pPr>
              <a:r>
                <a:rPr lang="en-US" sz="1500">
                  <a:solidFill>
                    <a:srgbClr val="0C57D3"/>
                  </a:solidFill>
                  <a:latin typeface="Trebuchet MS"/>
                  <a:ea typeface="Trebuchet MS"/>
                  <a:cs typeface="Trebuchet MS"/>
                  <a:sym typeface="Trebuchet MS"/>
                </a:rPr>
                <a:t>Nov 4, 2025</a:t>
              </a:r>
              <a:endParaRPr sz="1500">
                <a:solidFill>
                  <a:srgbClr val="0C57D3"/>
                </a:solidFill>
                <a:latin typeface="Trebuchet MS"/>
                <a:ea typeface="Trebuchet MS"/>
                <a:cs typeface="Trebuchet MS"/>
                <a:sym typeface="Trebuchet MS"/>
              </a:endParaRPr>
            </a:p>
          </p:txBody>
        </p:sp>
        <p:sp>
          <p:nvSpPr>
            <p:cNvPr id="364" name="Google Shape;364;p58"/>
            <p:cNvSpPr txBox="1"/>
            <p:nvPr/>
          </p:nvSpPr>
          <p:spPr>
            <a:xfrm>
              <a:off x="1235825" y="2695025"/>
              <a:ext cx="1505100" cy="446400"/>
            </a:xfrm>
            <a:prstGeom prst="rect">
              <a:avLst/>
            </a:prstGeom>
            <a:noFill/>
            <a:ln>
              <a:noFill/>
            </a:ln>
          </p:spPr>
          <p:txBody>
            <a:bodyPr anchorCtr="0" anchor="b" bIns="121900" lIns="121900" spcFirstLastPara="1" rIns="121900" wrap="square" tIns="121900">
              <a:noAutofit/>
            </a:bodyPr>
            <a:lstStyle/>
            <a:p>
              <a:pPr indent="0" lvl="0" marL="0" rtl="0" algn="l">
                <a:lnSpc>
                  <a:spcPct val="115000"/>
                </a:lnSpc>
                <a:spcBef>
                  <a:spcPts val="0"/>
                </a:spcBef>
                <a:spcAft>
                  <a:spcPts val="0"/>
                </a:spcAft>
                <a:buNone/>
              </a:pPr>
              <a:r>
                <a:rPr b="1" lang="en-US" sz="1700">
                  <a:solidFill>
                    <a:srgbClr val="0C57D3"/>
                  </a:solidFill>
                  <a:latin typeface="Trebuchet MS"/>
                  <a:ea typeface="Trebuchet MS"/>
                  <a:cs typeface="Trebuchet MS"/>
                  <a:sym typeface="Trebuchet MS"/>
                </a:rPr>
                <a:t>RHTP Application Submitted</a:t>
              </a:r>
              <a:endParaRPr b="1" sz="1700">
                <a:solidFill>
                  <a:srgbClr val="0C57D3"/>
                </a:solidFill>
                <a:latin typeface="Trebuchet MS"/>
                <a:ea typeface="Trebuchet MS"/>
                <a:cs typeface="Trebuchet MS"/>
                <a:sym typeface="Trebuchet MS"/>
              </a:endParaRPr>
            </a:p>
          </p:txBody>
        </p:sp>
        <p:sp>
          <p:nvSpPr>
            <p:cNvPr id="365" name="Google Shape;365;p58"/>
            <p:cNvSpPr txBox="1"/>
            <p:nvPr/>
          </p:nvSpPr>
          <p:spPr>
            <a:xfrm>
              <a:off x="1215700" y="3151825"/>
              <a:ext cx="1545600" cy="737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None/>
              </a:pPr>
              <a:r>
                <a:rPr lang="en-US" sz="1500">
                  <a:solidFill>
                    <a:srgbClr val="0C57D3"/>
                  </a:solidFill>
                  <a:latin typeface="Trebuchet MS"/>
                  <a:ea typeface="Trebuchet MS"/>
                  <a:cs typeface="Trebuchet MS"/>
                  <a:sym typeface="Trebuchet MS"/>
                </a:rPr>
                <a:t>Colorado submitted the RHTP application on </a:t>
              </a:r>
              <a:r>
                <a:rPr lang="en-US" sz="1500">
                  <a:solidFill>
                    <a:srgbClr val="0C57D3"/>
                  </a:solidFill>
                  <a:latin typeface="Trebuchet MS"/>
                  <a:ea typeface="Trebuchet MS"/>
                  <a:cs typeface="Trebuchet MS"/>
                  <a:sym typeface="Trebuchet MS"/>
                </a:rPr>
                <a:t>November</a:t>
              </a:r>
              <a:r>
                <a:rPr lang="en-US" sz="1500">
                  <a:solidFill>
                    <a:srgbClr val="0C57D3"/>
                  </a:solidFill>
                  <a:latin typeface="Trebuchet MS"/>
                  <a:ea typeface="Trebuchet MS"/>
                  <a:cs typeface="Trebuchet MS"/>
                  <a:sym typeface="Trebuchet MS"/>
                </a:rPr>
                <a:t> 4, 2025.</a:t>
              </a:r>
              <a:endParaRPr sz="1500">
                <a:solidFill>
                  <a:srgbClr val="0C57D3"/>
                </a:solidFill>
                <a:latin typeface="Trebuchet MS"/>
                <a:ea typeface="Trebuchet MS"/>
                <a:cs typeface="Trebuchet MS"/>
                <a:sym typeface="Trebuchet MS"/>
              </a:endParaRPr>
            </a:p>
          </p:txBody>
        </p:sp>
        <p:cxnSp>
          <p:nvCxnSpPr>
            <p:cNvPr id="366" name="Google Shape;366;p58"/>
            <p:cNvCxnSpPr/>
            <p:nvPr/>
          </p:nvCxnSpPr>
          <p:spPr>
            <a:xfrm>
              <a:off x="2180202" y="1695421"/>
              <a:ext cx="718500" cy="741900"/>
            </a:xfrm>
            <a:prstGeom prst="straightConnector1">
              <a:avLst/>
            </a:prstGeom>
            <a:noFill/>
            <a:ln cap="flat" cmpd="sng" w="9525">
              <a:solidFill>
                <a:srgbClr val="0D5CDF"/>
              </a:solidFill>
              <a:prstDash val="solid"/>
              <a:round/>
              <a:headEnd len="sm" w="sm" type="none"/>
              <a:tailEnd len="sm" w="sm" type="none"/>
            </a:ln>
          </p:spPr>
        </p:cxnSp>
        <p:sp>
          <p:nvSpPr>
            <p:cNvPr id="367" name="Google Shape;367;p58"/>
            <p:cNvSpPr/>
            <p:nvPr/>
          </p:nvSpPr>
          <p:spPr>
            <a:xfrm flipH="1">
              <a:off x="1083025" y="2306625"/>
              <a:ext cx="1834800" cy="143400"/>
            </a:xfrm>
            <a:prstGeom prst="parallelogram">
              <a:avLst>
                <a:gd fmla="val 96952" name="adj"/>
              </a:avLst>
            </a:prstGeom>
            <a:solidFill>
              <a:srgbClr val="0D5CD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lang="en-US" sz="1900"/>
                <a:t>  </a:t>
              </a:r>
              <a:endParaRPr sz="1900"/>
            </a:p>
          </p:txBody>
        </p:sp>
        <p:sp>
          <p:nvSpPr>
            <p:cNvPr id="368" name="Google Shape;368;p58"/>
            <p:cNvSpPr/>
            <p:nvPr/>
          </p:nvSpPr>
          <p:spPr>
            <a:xfrm>
              <a:off x="1083125" y="2460449"/>
              <a:ext cx="1834800" cy="143400"/>
            </a:xfrm>
            <a:prstGeom prst="parallelogram">
              <a:avLst>
                <a:gd fmla="val 96952" name="adj"/>
              </a:avLst>
            </a:prstGeom>
            <a:solidFill>
              <a:srgbClr val="0942A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69" name="Google Shape;369;p58"/>
          <p:cNvGrpSpPr/>
          <p:nvPr/>
        </p:nvGrpSpPr>
        <p:grpSpPr>
          <a:xfrm>
            <a:off x="3728596" y="1974810"/>
            <a:ext cx="2446472" cy="3209918"/>
            <a:chOff x="1083025" y="1481726"/>
            <a:chExt cx="1834900" cy="2407499"/>
          </a:xfrm>
        </p:grpSpPr>
        <p:sp>
          <p:nvSpPr>
            <p:cNvPr id="370" name="Google Shape;370;p58"/>
            <p:cNvSpPr txBox="1"/>
            <p:nvPr/>
          </p:nvSpPr>
          <p:spPr>
            <a:xfrm>
              <a:off x="1086898" y="1481726"/>
              <a:ext cx="1201500" cy="2412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None/>
              </a:pPr>
              <a:r>
                <a:rPr lang="en-US" sz="1500">
                  <a:solidFill>
                    <a:srgbClr val="0C57D3"/>
                  </a:solidFill>
                  <a:latin typeface="Trebuchet MS"/>
                  <a:ea typeface="Trebuchet MS"/>
                  <a:cs typeface="Trebuchet MS"/>
                  <a:sym typeface="Trebuchet MS"/>
                </a:rPr>
                <a:t>Nov-Dec 2025</a:t>
              </a:r>
              <a:endParaRPr sz="1500">
                <a:solidFill>
                  <a:srgbClr val="0C57D3"/>
                </a:solidFill>
                <a:latin typeface="Trebuchet MS"/>
                <a:ea typeface="Trebuchet MS"/>
                <a:cs typeface="Trebuchet MS"/>
                <a:sym typeface="Trebuchet MS"/>
              </a:endParaRPr>
            </a:p>
          </p:txBody>
        </p:sp>
        <p:sp>
          <p:nvSpPr>
            <p:cNvPr id="371" name="Google Shape;371;p58"/>
            <p:cNvSpPr txBox="1"/>
            <p:nvPr/>
          </p:nvSpPr>
          <p:spPr>
            <a:xfrm>
              <a:off x="1235825" y="2695025"/>
              <a:ext cx="1505100" cy="446400"/>
            </a:xfrm>
            <a:prstGeom prst="rect">
              <a:avLst/>
            </a:prstGeom>
            <a:noFill/>
            <a:ln>
              <a:noFill/>
            </a:ln>
          </p:spPr>
          <p:txBody>
            <a:bodyPr anchorCtr="0" anchor="b" bIns="121900" lIns="121900" spcFirstLastPara="1" rIns="121900" wrap="square" tIns="121900">
              <a:noAutofit/>
            </a:bodyPr>
            <a:lstStyle/>
            <a:p>
              <a:pPr indent="0" lvl="0" marL="0" rtl="0" algn="l">
                <a:lnSpc>
                  <a:spcPct val="115000"/>
                </a:lnSpc>
                <a:spcBef>
                  <a:spcPts val="0"/>
                </a:spcBef>
                <a:spcAft>
                  <a:spcPts val="0"/>
                </a:spcAft>
                <a:buNone/>
              </a:pPr>
              <a:r>
                <a:rPr b="1" lang="en-US" sz="1700">
                  <a:solidFill>
                    <a:srgbClr val="0C57D3"/>
                  </a:solidFill>
                  <a:latin typeface="Trebuchet MS"/>
                  <a:ea typeface="Trebuchet MS"/>
                  <a:cs typeface="Trebuchet MS"/>
                  <a:sym typeface="Trebuchet MS"/>
                </a:rPr>
                <a:t>CMS Review Period</a:t>
              </a:r>
              <a:endParaRPr b="1" sz="1700">
                <a:solidFill>
                  <a:srgbClr val="0C57D3"/>
                </a:solidFill>
                <a:latin typeface="Trebuchet MS"/>
                <a:ea typeface="Trebuchet MS"/>
                <a:cs typeface="Trebuchet MS"/>
                <a:sym typeface="Trebuchet MS"/>
              </a:endParaRPr>
            </a:p>
          </p:txBody>
        </p:sp>
        <p:sp>
          <p:nvSpPr>
            <p:cNvPr id="372" name="Google Shape;372;p58"/>
            <p:cNvSpPr txBox="1"/>
            <p:nvPr/>
          </p:nvSpPr>
          <p:spPr>
            <a:xfrm>
              <a:off x="1215700" y="3151825"/>
              <a:ext cx="1545600" cy="737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None/>
              </a:pPr>
              <a:r>
                <a:rPr lang="en-US" sz="1500">
                  <a:solidFill>
                    <a:srgbClr val="0C57D3"/>
                  </a:solidFill>
                  <a:latin typeface="Trebuchet MS"/>
                  <a:ea typeface="Trebuchet MS"/>
                  <a:cs typeface="Trebuchet MS"/>
                  <a:sym typeface="Trebuchet MS"/>
                </a:rPr>
                <a:t>CMS reviews and clarifies states’ applications; negotiates as needed.</a:t>
              </a:r>
              <a:endParaRPr sz="1500">
                <a:solidFill>
                  <a:srgbClr val="0C57D3"/>
                </a:solidFill>
                <a:latin typeface="Trebuchet MS"/>
                <a:ea typeface="Trebuchet MS"/>
                <a:cs typeface="Trebuchet MS"/>
                <a:sym typeface="Trebuchet MS"/>
              </a:endParaRPr>
            </a:p>
          </p:txBody>
        </p:sp>
        <p:cxnSp>
          <p:nvCxnSpPr>
            <p:cNvPr id="373" name="Google Shape;373;p58"/>
            <p:cNvCxnSpPr/>
            <p:nvPr/>
          </p:nvCxnSpPr>
          <p:spPr>
            <a:xfrm>
              <a:off x="2180202" y="1695421"/>
              <a:ext cx="718500" cy="741900"/>
            </a:xfrm>
            <a:prstGeom prst="straightConnector1">
              <a:avLst/>
            </a:prstGeom>
            <a:noFill/>
            <a:ln cap="flat" cmpd="sng" w="9525">
              <a:solidFill>
                <a:srgbClr val="0D5CDF"/>
              </a:solidFill>
              <a:prstDash val="solid"/>
              <a:round/>
              <a:headEnd len="sm" w="sm" type="none"/>
              <a:tailEnd len="sm" w="sm" type="none"/>
            </a:ln>
          </p:spPr>
        </p:cxnSp>
        <p:sp>
          <p:nvSpPr>
            <p:cNvPr id="374" name="Google Shape;374;p58"/>
            <p:cNvSpPr/>
            <p:nvPr/>
          </p:nvSpPr>
          <p:spPr>
            <a:xfrm flipH="1">
              <a:off x="1083025" y="2306625"/>
              <a:ext cx="1834800" cy="143400"/>
            </a:xfrm>
            <a:prstGeom prst="parallelogram">
              <a:avLst>
                <a:gd fmla="val 96952" name="adj"/>
              </a:avLst>
            </a:prstGeom>
            <a:solidFill>
              <a:srgbClr val="0D5CDF"/>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lang="en-US" sz="1900"/>
                <a:t>  </a:t>
              </a:r>
              <a:endParaRPr sz="1900"/>
            </a:p>
          </p:txBody>
        </p:sp>
        <p:sp>
          <p:nvSpPr>
            <p:cNvPr id="375" name="Google Shape;375;p58"/>
            <p:cNvSpPr/>
            <p:nvPr/>
          </p:nvSpPr>
          <p:spPr>
            <a:xfrm>
              <a:off x="1083125" y="2460449"/>
              <a:ext cx="1834800" cy="143400"/>
            </a:xfrm>
            <a:prstGeom prst="parallelogram">
              <a:avLst>
                <a:gd fmla="val 96952" name="adj"/>
              </a:avLst>
            </a:prstGeom>
            <a:solidFill>
              <a:srgbClr val="0942A1"/>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76" name="Google Shape;376;p58"/>
          <p:cNvGrpSpPr/>
          <p:nvPr/>
        </p:nvGrpSpPr>
        <p:grpSpPr>
          <a:xfrm>
            <a:off x="6011056" y="1988825"/>
            <a:ext cx="2446472" cy="3194956"/>
            <a:chOff x="1083025" y="1492948"/>
            <a:chExt cx="1834900" cy="2396277"/>
          </a:xfrm>
        </p:grpSpPr>
        <p:sp>
          <p:nvSpPr>
            <p:cNvPr id="377" name="Google Shape;377;p58"/>
            <p:cNvSpPr txBox="1"/>
            <p:nvPr/>
          </p:nvSpPr>
          <p:spPr>
            <a:xfrm>
              <a:off x="1192362" y="1492948"/>
              <a:ext cx="1151700" cy="2412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None/>
              </a:pPr>
              <a:r>
                <a:rPr lang="en-US" sz="1500">
                  <a:solidFill>
                    <a:srgbClr val="858585"/>
                  </a:solidFill>
                  <a:latin typeface="Trebuchet MS"/>
                  <a:ea typeface="Trebuchet MS"/>
                  <a:cs typeface="Trebuchet MS"/>
                  <a:sym typeface="Trebuchet MS"/>
                </a:rPr>
                <a:t>Dec 31, 2025</a:t>
              </a:r>
              <a:endParaRPr sz="1500">
                <a:solidFill>
                  <a:srgbClr val="858585"/>
                </a:solidFill>
                <a:latin typeface="Trebuchet MS"/>
                <a:ea typeface="Trebuchet MS"/>
                <a:cs typeface="Trebuchet MS"/>
                <a:sym typeface="Trebuchet MS"/>
              </a:endParaRPr>
            </a:p>
          </p:txBody>
        </p:sp>
        <p:sp>
          <p:nvSpPr>
            <p:cNvPr id="378" name="Google Shape;378;p58"/>
            <p:cNvSpPr txBox="1"/>
            <p:nvPr/>
          </p:nvSpPr>
          <p:spPr>
            <a:xfrm>
              <a:off x="1235825" y="2695025"/>
              <a:ext cx="1505100" cy="446400"/>
            </a:xfrm>
            <a:prstGeom prst="rect">
              <a:avLst/>
            </a:prstGeom>
            <a:noFill/>
            <a:ln>
              <a:noFill/>
            </a:ln>
          </p:spPr>
          <p:txBody>
            <a:bodyPr anchorCtr="0" anchor="b" bIns="121900" lIns="121900" spcFirstLastPara="1" rIns="121900" wrap="square" tIns="121900">
              <a:noAutofit/>
            </a:bodyPr>
            <a:lstStyle/>
            <a:p>
              <a:pPr indent="0" lvl="0" marL="0" rtl="0" algn="l">
                <a:lnSpc>
                  <a:spcPct val="115000"/>
                </a:lnSpc>
                <a:spcBef>
                  <a:spcPts val="0"/>
                </a:spcBef>
                <a:spcAft>
                  <a:spcPts val="0"/>
                </a:spcAft>
                <a:buNone/>
              </a:pPr>
              <a:r>
                <a:rPr b="1" lang="en-US" sz="1700">
                  <a:solidFill>
                    <a:srgbClr val="858585"/>
                  </a:solidFill>
                  <a:latin typeface="Trebuchet MS"/>
                  <a:ea typeface="Trebuchet MS"/>
                  <a:cs typeface="Trebuchet MS"/>
                  <a:sym typeface="Trebuchet MS"/>
                </a:rPr>
                <a:t>CMS Announces Award</a:t>
              </a:r>
              <a:endParaRPr b="1" sz="1700">
                <a:solidFill>
                  <a:srgbClr val="858585"/>
                </a:solidFill>
                <a:latin typeface="Trebuchet MS"/>
                <a:ea typeface="Trebuchet MS"/>
                <a:cs typeface="Trebuchet MS"/>
                <a:sym typeface="Trebuchet MS"/>
              </a:endParaRPr>
            </a:p>
          </p:txBody>
        </p:sp>
        <p:sp>
          <p:nvSpPr>
            <p:cNvPr id="379" name="Google Shape;379;p58"/>
            <p:cNvSpPr txBox="1"/>
            <p:nvPr/>
          </p:nvSpPr>
          <p:spPr>
            <a:xfrm>
              <a:off x="1215700" y="3151825"/>
              <a:ext cx="1545600" cy="737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None/>
              </a:pPr>
              <a:r>
                <a:rPr lang="en-US" sz="1500">
                  <a:solidFill>
                    <a:srgbClr val="858585"/>
                  </a:solidFill>
                  <a:latin typeface="Trebuchet MS"/>
                  <a:ea typeface="Trebuchet MS"/>
                  <a:cs typeface="Trebuchet MS"/>
                  <a:sym typeface="Trebuchet MS"/>
                </a:rPr>
                <a:t>CMS will notify states about final award decisions.</a:t>
              </a:r>
              <a:endParaRPr sz="1500">
                <a:solidFill>
                  <a:srgbClr val="858585"/>
                </a:solidFill>
                <a:latin typeface="Trebuchet MS"/>
                <a:ea typeface="Trebuchet MS"/>
                <a:cs typeface="Trebuchet MS"/>
                <a:sym typeface="Trebuchet MS"/>
              </a:endParaRPr>
            </a:p>
          </p:txBody>
        </p:sp>
        <p:cxnSp>
          <p:nvCxnSpPr>
            <p:cNvPr id="380" name="Google Shape;380;p58"/>
            <p:cNvCxnSpPr/>
            <p:nvPr/>
          </p:nvCxnSpPr>
          <p:spPr>
            <a:xfrm>
              <a:off x="2180202" y="1695421"/>
              <a:ext cx="718500" cy="741900"/>
            </a:xfrm>
            <a:prstGeom prst="straightConnector1">
              <a:avLst/>
            </a:prstGeom>
            <a:noFill/>
            <a:ln cap="flat" cmpd="sng" w="9525">
              <a:solidFill>
                <a:srgbClr val="C2C2C2"/>
              </a:solidFill>
              <a:prstDash val="solid"/>
              <a:round/>
              <a:headEnd len="sm" w="sm" type="none"/>
              <a:tailEnd len="sm" w="sm" type="none"/>
            </a:ln>
          </p:spPr>
        </p:cxnSp>
        <p:sp>
          <p:nvSpPr>
            <p:cNvPr id="381" name="Google Shape;381;p58"/>
            <p:cNvSpPr/>
            <p:nvPr/>
          </p:nvSpPr>
          <p:spPr>
            <a:xfrm flipH="1">
              <a:off x="1083025" y="2306625"/>
              <a:ext cx="1834800" cy="143400"/>
            </a:xfrm>
            <a:prstGeom prst="parallelogram">
              <a:avLst>
                <a:gd fmla="val 96952" name="adj"/>
              </a:avLst>
            </a:prstGeom>
            <a:solidFill>
              <a:srgbClr val="C2C2C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lang="en-US" sz="1900"/>
                <a:t>  </a:t>
              </a:r>
              <a:endParaRPr sz="1900"/>
            </a:p>
          </p:txBody>
        </p:sp>
        <p:sp>
          <p:nvSpPr>
            <p:cNvPr id="382" name="Google Shape;382;p58"/>
            <p:cNvSpPr/>
            <p:nvPr/>
          </p:nvSpPr>
          <p:spPr>
            <a:xfrm>
              <a:off x="1083125" y="2460449"/>
              <a:ext cx="1834800" cy="143400"/>
            </a:xfrm>
            <a:prstGeom prst="parallelogram">
              <a:avLst>
                <a:gd fmla="val 96952" name="adj"/>
              </a:avLst>
            </a:prstGeom>
            <a:solidFill>
              <a:srgbClr val="85858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383" name="Google Shape;383;p58"/>
          <p:cNvGrpSpPr/>
          <p:nvPr/>
        </p:nvGrpSpPr>
        <p:grpSpPr>
          <a:xfrm>
            <a:off x="8295408" y="1987573"/>
            <a:ext cx="2446472" cy="3196193"/>
            <a:chOff x="1083025" y="1492021"/>
            <a:chExt cx="1834900" cy="2397205"/>
          </a:xfrm>
        </p:grpSpPr>
        <p:sp>
          <p:nvSpPr>
            <p:cNvPr id="384" name="Google Shape;384;p58"/>
            <p:cNvSpPr txBox="1"/>
            <p:nvPr/>
          </p:nvSpPr>
          <p:spPr>
            <a:xfrm>
              <a:off x="1136531" y="1492020"/>
              <a:ext cx="1211400" cy="241200"/>
            </a:xfrm>
            <a:prstGeom prst="rect">
              <a:avLst/>
            </a:prstGeom>
            <a:noFill/>
            <a:ln>
              <a:noFill/>
            </a:ln>
          </p:spPr>
          <p:txBody>
            <a:bodyPr anchorCtr="0" anchor="t" bIns="121900" lIns="121900" spcFirstLastPara="1" rIns="121900" wrap="square" tIns="121900">
              <a:noAutofit/>
            </a:bodyPr>
            <a:lstStyle/>
            <a:p>
              <a:pPr indent="0" lvl="0" marL="0" rtl="0" algn="r">
                <a:lnSpc>
                  <a:spcPct val="115000"/>
                </a:lnSpc>
                <a:spcBef>
                  <a:spcPts val="0"/>
                </a:spcBef>
                <a:spcAft>
                  <a:spcPts val="2100"/>
                </a:spcAft>
                <a:buNone/>
              </a:pPr>
              <a:r>
                <a:rPr lang="en-US" sz="1500">
                  <a:solidFill>
                    <a:srgbClr val="858585"/>
                  </a:solidFill>
                  <a:latin typeface="Trebuchet MS"/>
                  <a:ea typeface="Trebuchet MS"/>
                  <a:cs typeface="Trebuchet MS"/>
                  <a:sym typeface="Trebuchet MS"/>
                </a:rPr>
                <a:t>Jan 2026</a:t>
              </a:r>
              <a:endParaRPr sz="1500">
                <a:solidFill>
                  <a:srgbClr val="858585"/>
                </a:solidFill>
                <a:latin typeface="Trebuchet MS"/>
                <a:ea typeface="Trebuchet MS"/>
                <a:cs typeface="Trebuchet MS"/>
                <a:sym typeface="Trebuchet MS"/>
              </a:endParaRPr>
            </a:p>
          </p:txBody>
        </p:sp>
        <p:sp>
          <p:nvSpPr>
            <p:cNvPr id="385" name="Google Shape;385;p58"/>
            <p:cNvSpPr txBox="1"/>
            <p:nvPr/>
          </p:nvSpPr>
          <p:spPr>
            <a:xfrm>
              <a:off x="1235817" y="2603850"/>
              <a:ext cx="1505100" cy="364200"/>
            </a:xfrm>
            <a:prstGeom prst="rect">
              <a:avLst/>
            </a:prstGeom>
            <a:noFill/>
            <a:ln>
              <a:noFill/>
            </a:ln>
          </p:spPr>
          <p:txBody>
            <a:bodyPr anchorCtr="0" anchor="b" bIns="121900" lIns="121900" spcFirstLastPara="1" rIns="121900" wrap="square" tIns="121900">
              <a:noAutofit/>
            </a:bodyPr>
            <a:lstStyle/>
            <a:p>
              <a:pPr indent="0" lvl="0" marL="0" rtl="0" algn="l">
                <a:lnSpc>
                  <a:spcPct val="115000"/>
                </a:lnSpc>
                <a:spcBef>
                  <a:spcPts val="0"/>
                </a:spcBef>
                <a:spcAft>
                  <a:spcPts val="0"/>
                </a:spcAft>
                <a:buNone/>
              </a:pPr>
              <a:r>
                <a:rPr b="1" lang="en-US" sz="1700">
                  <a:solidFill>
                    <a:srgbClr val="858585"/>
                  </a:solidFill>
                  <a:latin typeface="Trebuchet MS"/>
                  <a:ea typeface="Trebuchet MS"/>
                  <a:cs typeface="Trebuchet MS"/>
                  <a:sym typeface="Trebuchet MS"/>
                </a:rPr>
                <a:t>Funding Released</a:t>
              </a:r>
              <a:endParaRPr b="1" sz="1700">
                <a:solidFill>
                  <a:srgbClr val="858585"/>
                </a:solidFill>
                <a:latin typeface="Trebuchet MS"/>
                <a:ea typeface="Trebuchet MS"/>
                <a:cs typeface="Trebuchet MS"/>
                <a:sym typeface="Trebuchet MS"/>
              </a:endParaRPr>
            </a:p>
          </p:txBody>
        </p:sp>
        <p:sp>
          <p:nvSpPr>
            <p:cNvPr id="386" name="Google Shape;386;p58"/>
            <p:cNvSpPr txBox="1"/>
            <p:nvPr/>
          </p:nvSpPr>
          <p:spPr>
            <a:xfrm>
              <a:off x="1215700" y="3151825"/>
              <a:ext cx="1545600" cy="7374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None/>
              </a:pPr>
              <a:r>
                <a:rPr lang="en-US" sz="1500">
                  <a:solidFill>
                    <a:srgbClr val="858585"/>
                  </a:solidFill>
                  <a:latin typeface="Trebuchet MS"/>
                  <a:ea typeface="Trebuchet MS"/>
                  <a:cs typeface="Trebuchet MS"/>
                  <a:sym typeface="Trebuchet MS"/>
                </a:rPr>
                <a:t>CMS will release shortly after award announcement.</a:t>
              </a:r>
              <a:endParaRPr sz="1500">
                <a:solidFill>
                  <a:srgbClr val="858585"/>
                </a:solidFill>
                <a:latin typeface="Trebuchet MS"/>
                <a:ea typeface="Trebuchet MS"/>
                <a:cs typeface="Trebuchet MS"/>
                <a:sym typeface="Trebuchet MS"/>
              </a:endParaRPr>
            </a:p>
          </p:txBody>
        </p:sp>
        <p:cxnSp>
          <p:nvCxnSpPr>
            <p:cNvPr id="387" name="Google Shape;387;p58"/>
            <p:cNvCxnSpPr/>
            <p:nvPr/>
          </p:nvCxnSpPr>
          <p:spPr>
            <a:xfrm>
              <a:off x="2180202" y="1695421"/>
              <a:ext cx="718500" cy="741900"/>
            </a:xfrm>
            <a:prstGeom prst="straightConnector1">
              <a:avLst/>
            </a:prstGeom>
            <a:noFill/>
            <a:ln cap="flat" cmpd="sng" w="9525">
              <a:solidFill>
                <a:srgbClr val="C2C2C2"/>
              </a:solidFill>
              <a:prstDash val="solid"/>
              <a:round/>
              <a:headEnd len="sm" w="sm" type="none"/>
              <a:tailEnd len="sm" w="sm" type="none"/>
            </a:ln>
          </p:spPr>
        </p:cxnSp>
        <p:sp>
          <p:nvSpPr>
            <p:cNvPr id="388" name="Google Shape;388;p58"/>
            <p:cNvSpPr/>
            <p:nvPr/>
          </p:nvSpPr>
          <p:spPr>
            <a:xfrm flipH="1">
              <a:off x="1083025" y="2306625"/>
              <a:ext cx="1834800" cy="143400"/>
            </a:xfrm>
            <a:prstGeom prst="parallelogram">
              <a:avLst>
                <a:gd fmla="val 96952" name="adj"/>
              </a:avLst>
            </a:prstGeom>
            <a:solidFill>
              <a:srgbClr val="C2C2C2"/>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rPr lang="en-US" sz="1900"/>
                <a:t>  </a:t>
              </a:r>
              <a:endParaRPr sz="1900"/>
            </a:p>
          </p:txBody>
        </p:sp>
        <p:sp>
          <p:nvSpPr>
            <p:cNvPr id="389" name="Google Shape;389;p58"/>
            <p:cNvSpPr/>
            <p:nvPr/>
          </p:nvSpPr>
          <p:spPr>
            <a:xfrm>
              <a:off x="1083125" y="2460449"/>
              <a:ext cx="1834800" cy="143400"/>
            </a:xfrm>
            <a:prstGeom prst="parallelogram">
              <a:avLst>
                <a:gd fmla="val 96952" name="adj"/>
              </a:avLst>
            </a:prstGeom>
            <a:solidFill>
              <a:srgbClr val="858585"/>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32"/>
          <p:cNvSpPr txBox="1"/>
          <p:nvPr>
            <p:ph type="title"/>
          </p:nvPr>
        </p:nvSpPr>
        <p:spPr>
          <a:xfrm>
            <a:off x="838200" y="169027"/>
            <a:ext cx="10515600" cy="760500"/>
          </a:xfrm>
          <a:prstGeom prst="rect">
            <a:avLst/>
          </a:prstGeom>
          <a:noFill/>
          <a:ln>
            <a:noFill/>
          </a:ln>
        </p:spPr>
        <p:txBody>
          <a:bodyPr anchorCtr="0" anchor="b" bIns="45700" lIns="91425" spcFirstLastPara="1" rIns="91425" wrap="square" tIns="45700">
            <a:noAutofit/>
          </a:bodyPr>
          <a:lstStyle/>
          <a:p>
            <a:pPr indent="0" lvl="0" marL="0" rtl="0" algn="ctr">
              <a:lnSpc>
                <a:spcPct val="90000"/>
              </a:lnSpc>
              <a:spcBef>
                <a:spcPts val="0"/>
              </a:spcBef>
              <a:spcAft>
                <a:spcPts val="0"/>
              </a:spcAft>
              <a:buClr>
                <a:schemeClr val="dk2"/>
              </a:buClr>
              <a:buSzPts val="6000"/>
              <a:buFont typeface="Trebuchet MS"/>
              <a:buNone/>
            </a:pPr>
            <a:r>
              <a:rPr lang="en-US" sz="4800"/>
              <a:t>Webinar Logistics</a:t>
            </a:r>
            <a:endParaRPr sz="4800"/>
          </a:p>
        </p:txBody>
      </p:sp>
      <p:sp>
        <p:nvSpPr>
          <p:cNvPr id="143" name="Google Shape;143;p32"/>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144" name="Google Shape;144;p32"/>
          <p:cNvSpPr txBox="1"/>
          <p:nvPr/>
        </p:nvSpPr>
        <p:spPr>
          <a:xfrm>
            <a:off x="392575" y="1389475"/>
            <a:ext cx="11331900" cy="4636200"/>
          </a:xfrm>
          <a:prstGeom prst="rect">
            <a:avLst/>
          </a:prstGeom>
          <a:noFill/>
          <a:ln>
            <a:noFill/>
          </a:ln>
        </p:spPr>
        <p:txBody>
          <a:bodyPr anchorCtr="0" anchor="t" bIns="91425" lIns="91425" spcFirstLastPara="1" rIns="91425" wrap="square" tIns="91425">
            <a:noAutofit/>
          </a:bodyPr>
          <a:lstStyle/>
          <a:p>
            <a:pPr indent="-381000" lvl="0" marL="457200" rtl="0" algn="l">
              <a:spcBef>
                <a:spcPts val="0"/>
              </a:spcBef>
              <a:spcAft>
                <a:spcPts val="0"/>
              </a:spcAft>
              <a:buSzPts val="2400"/>
              <a:buFont typeface="Trebuchet MS"/>
              <a:buChar char="●"/>
            </a:pPr>
            <a:r>
              <a:rPr lang="en-US" sz="2400">
                <a:latin typeface="Trebuchet MS"/>
                <a:ea typeface="Trebuchet MS"/>
                <a:cs typeface="Trebuchet MS"/>
                <a:sym typeface="Trebuchet MS"/>
              </a:rPr>
              <a:t>Please use the Q+A feature on the Zoom Toolbar for questions.</a:t>
            </a:r>
            <a:endParaRPr sz="2400">
              <a:latin typeface="Trebuchet MS"/>
              <a:ea typeface="Trebuchet MS"/>
              <a:cs typeface="Trebuchet MS"/>
              <a:sym typeface="Trebuchet MS"/>
            </a:endParaRPr>
          </a:p>
          <a:p>
            <a:pPr indent="0" lvl="0" marL="457200" rtl="0" algn="l">
              <a:spcBef>
                <a:spcPts val="0"/>
              </a:spcBef>
              <a:spcAft>
                <a:spcPts val="0"/>
              </a:spcAft>
              <a:buNone/>
            </a:pPr>
            <a:r>
              <a:t/>
            </a:r>
            <a:endParaRPr sz="2400">
              <a:latin typeface="Trebuchet MS"/>
              <a:ea typeface="Trebuchet MS"/>
              <a:cs typeface="Trebuchet MS"/>
              <a:sym typeface="Trebuchet MS"/>
            </a:endParaRPr>
          </a:p>
          <a:p>
            <a:pPr indent="-381000" lvl="0" marL="457200" rtl="0" algn="l">
              <a:spcBef>
                <a:spcPts val="0"/>
              </a:spcBef>
              <a:spcAft>
                <a:spcPts val="0"/>
              </a:spcAft>
              <a:buSzPts val="2400"/>
              <a:buFont typeface="Trebuchet MS"/>
              <a:buChar char="●"/>
            </a:pPr>
            <a:r>
              <a:rPr lang="en-US" sz="2400">
                <a:latin typeface="Trebuchet MS"/>
                <a:ea typeface="Trebuchet MS"/>
                <a:cs typeface="Trebuchet MS"/>
                <a:sym typeface="Trebuchet MS"/>
              </a:rPr>
              <a:t>Presentations, links, and materials will be posted in the chat. </a:t>
            </a:r>
            <a:endParaRPr sz="2400">
              <a:latin typeface="Trebuchet MS"/>
              <a:ea typeface="Trebuchet MS"/>
              <a:cs typeface="Trebuchet MS"/>
              <a:sym typeface="Trebuchet MS"/>
            </a:endParaRPr>
          </a:p>
          <a:p>
            <a:pPr indent="0" lvl="0" marL="457200" rtl="0" algn="l">
              <a:spcBef>
                <a:spcPts val="0"/>
              </a:spcBef>
              <a:spcAft>
                <a:spcPts val="0"/>
              </a:spcAft>
              <a:buNone/>
            </a:pPr>
            <a:r>
              <a:t/>
            </a:r>
            <a:endParaRPr sz="2400">
              <a:latin typeface="Trebuchet MS"/>
              <a:ea typeface="Trebuchet MS"/>
              <a:cs typeface="Trebuchet MS"/>
              <a:sym typeface="Trebuchet MS"/>
            </a:endParaRPr>
          </a:p>
          <a:p>
            <a:pPr indent="-381000" lvl="0" marL="457200" rtl="0" algn="l">
              <a:spcBef>
                <a:spcPts val="0"/>
              </a:spcBef>
              <a:spcAft>
                <a:spcPts val="0"/>
              </a:spcAft>
              <a:buSzPts val="2400"/>
              <a:buFont typeface="Trebuchet MS"/>
              <a:buChar char="●"/>
            </a:pPr>
            <a:r>
              <a:rPr lang="en-US" sz="2400">
                <a:latin typeface="Trebuchet MS"/>
                <a:ea typeface="Trebuchet MS"/>
                <a:cs typeface="Trebuchet MS"/>
                <a:sym typeface="Trebuchet MS"/>
              </a:rPr>
              <a:t>Materials will also be posted to </a:t>
            </a:r>
            <a:r>
              <a:rPr lang="en-US" sz="2400" u="sng">
                <a:solidFill>
                  <a:schemeClr val="hlink"/>
                </a:solidFill>
                <a:latin typeface="Trebuchet MS"/>
                <a:ea typeface="Trebuchet MS"/>
                <a:cs typeface="Trebuchet MS"/>
                <a:sym typeface="Trebuchet MS"/>
                <a:hlinkClick r:id="rId3"/>
              </a:rPr>
              <a:t>HCPF’s Rural Health Transformation website</a:t>
            </a:r>
            <a:r>
              <a:rPr lang="en-US" sz="2400">
                <a:latin typeface="Trebuchet MS"/>
                <a:ea typeface="Trebuchet MS"/>
                <a:cs typeface="Trebuchet MS"/>
                <a:sym typeface="Trebuchet MS"/>
              </a:rPr>
              <a:t>.</a:t>
            </a:r>
            <a:endParaRPr sz="2400">
              <a:latin typeface="Trebuchet MS"/>
              <a:ea typeface="Trebuchet MS"/>
              <a:cs typeface="Trebuchet MS"/>
              <a:sym typeface="Trebuchet MS"/>
            </a:endParaRPr>
          </a:p>
          <a:p>
            <a:pPr indent="-381000" lvl="0" marL="457200" rtl="0" algn="l">
              <a:spcBef>
                <a:spcPts val="2200"/>
              </a:spcBef>
              <a:spcAft>
                <a:spcPts val="0"/>
              </a:spcAft>
              <a:buClr>
                <a:schemeClr val="dk1"/>
              </a:buClr>
              <a:buSzPts val="2400"/>
              <a:buChar char="●"/>
            </a:pPr>
            <a:r>
              <a:rPr lang="en-US" sz="2400">
                <a:solidFill>
                  <a:schemeClr val="dk1"/>
                </a:solidFill>
                <a:latin typeface="Trebuchet MS"/>
                <a:ea typeface="Trebuchet MS"/>
                <a:cs typeface="Trebuchet MS"/>
                <a:sym typeface="Trebuchet MS"/>
              </a:rPr>
              <a:t>Please utilize </a:t>
            </a:r>
            <a:r>
              <a:rPr lang="en-US" sz="2400">
                <a:solidFill>
                  <a:schemeClr val="dk1"/>
                </a:solidFill>
                <a:latin typeface="Trebuchet MS"/>
                <a:ea typeface="Trebuchet MS"/>
                <a:cs typeface="Trebuchet MS"/>
                <a:sym typeface="Trebuchet MS"/>
              </a:rPr>
              <a:t>HCPF’s dedicated email inbox for inquiries after the webinar: </a:t>
            </a:r>
            <a:r>
              <a:rPr lang="en-US" sz="2400" u="sng">
                <a:solidFill>
                  <a:schemeClr val="hlink"/>
                </a:solidFill>
                <a:latin typeface="Trebuchet MS"/>
                <a:ea typeface="Trebuchet MS"/>
                <a:cs typeface="Trebuchet MS"/>
                <a:sym typeface="Trebuchet MS"/>
                <a:hlinkClick r:id="rId4"/>
              </a:rPr>
              <a:t>hcpf_rhtp@state.co.us</a:t>
            </a:r>
            <a:r>
              <a:rPr lang="en-US" sz="2400">
                <a:solidFill>
                  <a:schemeClr val="dk1"/>
                </a:solidFill>
                <a:latin typeface="Trebuchet MS"/>
                <a:ea typeface="Trebuchet MS"/>
                <a:cs typeface="Trebuchet MS"/>
                <a:sym typeface="Trebuchet MS"/>
              </a:rPr>
              <a:t>. </a:t>
            </a:r>
            <a:endParaRPr sz="2400">
              <a:solidFill>
                <a:schemeClr val="dk1"/>
              </a:solidFill>
              <a:latin typeface="Trebuchet MS"/>
              <a:ea typeface="Trebuchet MS"/>
              <a:cs typeface="Trebuchet MS"/>
              <a:sym typeface="Trebuchet MS"/>
            </a:endParaRPr>
          </a:p>
          <a:p>
            <a:pPr indent="0" lvl="0" marL="457200" rtl="0" algn="l">
              <a:spcBef>
                <a:spcPts val="2200"/>
              </a:spcBef>
              <a:spcAft>
                <a:spcPts val="0"/>
              </a:spcAft>
              <a:buNone/>
            </a:pPr>
            <a:r>
              <a:t/>
            </a:r>
            <a:endParaRPr sz="100">
              <a:solidFill>
                <a:schemeClr val="dk1"/>
              </a:solidFill>
              <a:latin typeface="Trebuchet MS"/>
              <a:ea typeface="Trebuchet MS"/>
              <a:cs typeface="Trebuchet MS"/>
              <a:sym typeface="Trebuchet MS"/>
            </a:endParaRPr>
          </a:p>
          <a:p>
            <a:pPr indent="-381000" lvl="0" marL="457200" marR="0" rtl="0" algn="l">
              <a:lnSpc>
                <a:spcPct val="100000"/>
              </a:lnSpc>
              <a:spcBef>
                <a:spcPts val="0"/>
              </a:spcBef>
              <a:spcAft>
                <a:spcPts val="0"/>
              </a:spcAft>
              <a:buSzPts val="2400"/>
              <a:buFont typeface="Trebuchet MS"/>
              <a:buChar char="●"/>
            </a:pPr>
            <a:r>
              <a:rPr lang="en-US" sz="2400">
                <a:latin typeface="Trebuchet MS"/>
                <a:ea typeface="Trebuchet MS"/>
                <a:cs typeface="Trebuchet MS"/>
                <a:sym typeface="Trebuchet MS"/>
              </a:rPr>
              <a:t>Thank you for being here!</a:t>
            </a:r>
            <a:endParaRPr sz="2400">
              <a:latin typeface="Trebuchet MS"/>
              <a:ea typeface="Trebuchet MS"/>
              <a:cs typeface="Trebuchet MS"/>
              <a:sym typeface="Trebuchet MS"/>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4" name="Shape 394"/>
        <p:cNvGrpSpPr/>
        <p:nvPr/>
      </p:nvGrpSpPr>
      <p:grpSpPr>
        <a:xfrm>
          <a:off x="0" y="0"/>
          <a:ext cx="0" cy="0"/>
          <a:chOff x="0" y="0"/>
          <a:chExt cx="0" cy="0"/>
        </a:xfrm>
      </p:grpSpPr>
      <p:sp>
        <p:nvSpPr>
          <p:cNvPr id="395" name="Google Shape;395;p59"/>
          <p:cNvSpPr txBox="1"/>
          <p:nvPr>
            <p:ph type="ctrTitle"/>
          </p:nvPr>
        </p:nvSpPr>
        <p:spPr>
          <a:xfrm>
            <a:off x="379700" y="123869"/>
            <a:ext cx="11360700" cy="6924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CMS Post Award Information</a:t>
            </a:r>
            <a:endParaRPr sz="3200"/>
          </a:p>
        </p:txBody>
      </p:sp>
      <p:sp>
        <p:nvSpPr>
          <p:cNvPr id="396" name="Google Shape;396;p59"/>
          <p:cNvSpPr txBox="1"/>
          <p:nvPr>
            <p:ph idx="1" type="subTitle"/>
          </p:nvPr>
        </p:nvSpPr>
        <p:spPr>
          <a:xfrm>
            <a:off x="248950" y="1017325"/>
            <a:ext cx="11527500" cy="4129200"/>
          </a:xfrm>
          <a:prstGeom prst="rect">
            <a:avLst/>
          </a:prstGeom>
        </p:spPr>
        <p:txBody>
          <a:bodyPr anchorCtr="0" anchor="ctr" bIns="121900" lIns="121900" spcFirstLastPara="1" rIns="121900" wrap="square" tIns="121900">
            <a:noAutofit/>
          </a:bodyPr>
          <a:lstStyle/>
          <a:p>
            <a:pPr indent="0" lvl="0" marL="0" rtl="0" algn="l">
              <a:lnSpc>
                <a:spcPct val="90000"/>
              </a:lnSpc>
              <a:spcBef>
                <a:spcPts val="1000"/>
              </a:spcBef>
              <a:spcAft>
                <a:spcPts val="0"/>
              </a:spcAft>
              <a:buClr>
                <a:schemeClr val="dk1"/>
              </a:buClr>
              <a:buSzPts val="1100"/>
              <a:buFont typeface="Arial"/>
              <a:buNone/>
            </a:pPr>
            <a:r>
              <a:rPr b="1" lang="en-US" sz="2200">
                <a:solidFill>
                  <a:schemeClr val="dk1"/>
                </a:solidFill>
                <a:latin typeface="Trebuchet MS"/>
                <a:ea typeface="Trebuchet MS"/>
                <a:cs typeface="Trebuchet MS"/>
                <a:sym typeface="Trebuchet MS"/>
              </a:rPr>
              <a:t>Post Award</a:t>
            </a:r>
            <a:endParaRPr b="1" sz="2200">
              <a:solidFill>
                <a:schemeClr val="dk1"/>
              </a:solidFill>
              <a:latin typeface="Trebuchet MS"/>
              <a:ea typeface="Trebuchet MS"/>
              <a:cs typeface="Trebuchet MS"/>
              <a:sym typeface="Trebuchet MS"/>
            </a:endParaRPr>
          </a:p>
          <a:p>
            <a:pPr indent="-368300" lvl="0" marL="457200" rtl="0" algn="l">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CMS will not allow any changes to the application after submission.</a:t>
            </a:r>
            <a:endParaRPr sz="2200">
              <a:solidFill>
                <a:schemeClr val="dk1"/>
              </a:solidFill>
              <a:latin typeface="Trebuchet MS"/>
              <a:ea typeface="Trebuchet MS"/>
              <a:cs typeface="Trebuchet MS"/>
              <a:sym typeface="Trebuchet MS"/>
            </a:endParaRPr>
          </a:p>
          <a:p>
            <a:pPr indent="-368300" lvl="0" marL="457200" rtl="0" algn="l">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CMS will not allow any appeals once the awards are announced.</a:t>
            </a:r>
            <a:endParaRPr sz="2200">
              <a:solidFill>
                <a:schemeClr val="dk1"/>
              </a:solidFill>
              <a:latin typeface="Trebuchet MS"/>
              <a:ea typeface="Trebuchet MS"/>
              <a:cs typeface="Trebuchet MS"/>
              <a:sym typeface="Trebuchet MS"/>
            </a:endParaRPr>
          </a:p>
          <a:p>
            <a:pPr indent="-368300" lvl="0" marL="457200" rtl="0" algn="l">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A designated CMS team member who will monitor progress for the duration of the grant.</a:t>
            </a:r>
            <a:endParaRPr sz="2200">
              <a:solidFill>
                <a:schemeClr val="dk1"/>
              </a:solidFill>
              <a:latin typeface="Trebuchet MS"/>
              <a:ea typeface="Trebuchet MS"/>
              <a:cs typeface="Trebuchet MS"/>
              <a:sym typeface="Trebuchet MS"/>
            </a:endParaRPr>
          </a:p>
          <a:p>
            <a:pPr indent="-368300" lvl="0" marL="457200" marR="0" rtl="0" algn="l">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S</a:t>
            </a:r>
            <a:r>
              <a:rPr lang="en-US" sz="2200">
                <a:solidFill>
                  <a:schemeClr val="dk1"/>
                </a:solidFill>
                <a:latin typeface="Trebuchet MS"/>
                <a:ea typeface="Trebuchet MS"/>
                <a:cs typeface="Trebuchet MS"/>
                <a:sym typeface="Trebuchet MS"/>
              </a:rPr>
              <a:t>tates will enter into a cooperative agreement with </a:t>
            </a:r>
            <a:r>
              <a:rPr lang="en-US" sz="2200">
                <a:solidFill>
                  <a:schemeClr val="dk1"/>
                </a:solidFill>
                <a:latin typeface="Trebuchet MS"/>
                <a:ea typeface="Trebuchet MS"/>
                <a:cs typeface="Trebuchet MS"/>
                <a:sym typeface="Trebuchet MS"/>
              </a:rPr>
              <a:t>CMS</a:t>
            </a:r>
            <a:endParaRPr sz="2200">
              <a:solidFill>
                <a:schemeClr val="dk1"/>
              </a:solidFill>
              <a:latin typeface="Trebuchet MS"/>
              <a:ea typeface="Trebuchet MS"/>
              <a:cs typeface="Trebuchet MS"/>
              <a:sym typeface="Trebuchet MS"/>
            </a:endParaRPr>
          </a:p>
          <a:p>
            <a:pPr indent="-368300" lvl="0" marL="457200" marR="0" rtl="0" algn="l">
              <a:lnSpc>
                <a:spcPct val="90000"/>
              </a:lnSpc>
              <a:spcBef>
                <a:spcPts val="1000"/>
              </a:spcBef>
              <a:spcAft>
                <a:spcPts val="0"/>
              </a:spcAft>
              <a:buClr>
                <a:schemeClr val="dk1"/>
              </a:buClr>
              <a:buSzPts val="2200"/>
              <a:buFont typeface="Trebuchet MS"/>
              <a:buChar char="•"/>
            </a:pPr>
            <a:r>
              <a:rPr lang="en-US" sz="2200">
                <a:solidFill>
                  <a:schemeClr val="dk1"/>
                </a:solidFill>
                <a:latin typeface="Trebuchet MS"/>
                <a:ea typeface="Trebuchet MS"/>
                <a:cs typeface="Trebuchet MS"/>
                <a:sym typeface="Trebuchet MS"/>
              </a:rPr>
              <a:t>States will negotiate with CMS on timeline for funding distribution and program implementation</a:t>
            </a:r>
            <a:r>
              <a:rPr lang="en-US" sz="2200">
                <a:solidFill>
                  <a:schemeClr val="dk1"/>
                </a:solidFill>
                <a:latin typeface="Trebuchet MS"/>
                <a:ea typeface="Trebuchet MS"/>
                <a:cs typeface="Trebuchet MS"/>
                <a:sym typeface="Trebuchet MS"/>
              </a:rPr>
              <a:t>.</a:t>
            </a:r>
            <a:endParaRPr sz="2200">
              <a:solidFill>
                <a:schemeClr val="dk1"/>
              </a:solidFill>
              <a:latin typeface="Trebuchet MS"/>
              <a:ea typeface="Trebuchet MS"/>
              <a:cs typeface="Trebuchet MS"/>
              <a:sym typeface="Trebuchet MS"/>
            </a:endParaRPr>
          </a:p>
          <a:p>
            <a:pPr indent="-368300" lvl="1" marL="914400" marR="0" rtl="0" algn="l">
              <a:lnSpc>
                <a:spcPct val="90000"/>
              </a:lnSpc>
              <a:spcBef>
                <a:spcPts val="1000"/>
              </a:spcBef>
              <a:spcAft>
                <a:spcPts val="0"/>
              </a:spcAft>
              <a:buClr>
                <a:schemeClr val="dk1"/>
              </a:buClr>
              <a:buSzPts val="2200"/>
              <a:buFont typeface="Noto Sans Symbols"/>
              <a:buChar char="⮚"/>
            </a:pPr>
            <a:r>
              <a:rPr lang="en-US" sz="2200">
                <a:solidFill>
                  <a:schemeClr val="dk1"/>
                </a:solidFill>
                <a:latin typeface="Trebuchet MS"/>
                <a:ea typeface="Trebuchet MS"/>
                <a:cs typeface="Trebuchet MS"/>
                <a:sym typeface="Trebuchet MS"/>
              </a:rPr>
              <a:t>There will be no rollover funds - all must be spent in each federal fiscal year.</a:t>
            </a:r>
            <a:endParaRPr sz="2200">
              <a:solidFill>
                <a:schemeClr val="dk1"/>
              </a:solidFill>
              <a:latin typeface="Trebuchet MS"/>
              <a:ea typeface="Trebuchet MS"/>
              <a:cs typeface="Trebuchet MS"/>
              <a:sym typeface="Trebuchet MS"/>
            </a:endParaRPr>
          </a:p>
          <a:p>
            <a:pPr indent="0" lvl="0" marL="0" rtl="0" algn="ctr">
              <a:spcBef>
                <a:spcPts val="1000"/>
              </a:spcBef>
              <a:spcAft>
                <a:spcPts val="0"/>
              </a:spcAft>
              <a:buNone/>
            </a:pPr>
            <a:r>
              <a:t/>
            </a:r>
            <a:endParaRPr/>
          </a:p>
        </p:txBody>
      </p:sp>
      <p:sp>
        <p:nvSpPr>
          <p:cNvPr id="397" name="Google Shape;397;p59"/>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1" name="Shape 401"/>
        <p:cNvGrpSpPr/>
        <p:nvPr/>
      </p:nvGrpSpPr>
      <p:grpSpPr>
        <a:xfrm>
          <a:off x="0" y="0"/>
          <a:ext cx="0" cy="0"/>
          <a:chOff x="0" y="0"/>
          <a:chExt cx="0" cy="0"/>
        </a:xfrm>
      </p:grpSpPr>
      <p:sp>
        <p:nvSpPr>
          <p:cNvPr id="402" name="Google Shape;402;p60"/>
          <p:cNvSpPr txBox="1"/>
          <p:nvPr>
            <p:ph type="ctrTitle"/>
          </p:nvPr>
        </p:nvSpPr>
        <p:spPr>
          <a:xfrm>
            <a:off x="408375" y="1461875"/>
            <a:ext cx="11104800" cy="1914600"/>
          </a:xfrm>
          <a:prstGeom prst="rect">
            <a:avLst/>
          </a:prstGeom>
          <a:noFill/>
          <a:ln>
            <a:noFill/>
          </a:ln>
        </p:spPr>
        <p:txBody>
          <a:bodyPr anchorCtr="0" anchor="b" bIns="0" lIns="0" spcFirstLastPara="1" rIns="0" wrap="square" tIns="0">
            <a:noAutofit/>
          </a:bodyPr>
          <a:lstStyle/>
          <a:p>
            <a:pPr indent="0" lvl="0" marL="0" rtl="0" algn="ctr">
              <a:spcBef>
                <a:spcPts val="0"/>
              </a:spcBef>
              <a:spcAft>
                <a:spcPts val="0"/>
              </a:spcAft>
              <a:buSzPts val="1100"/>
              <a:buNone/>
            </a:pPr>
            <a:r>
              <a:rPr lang="en-US"/>
              <a:t>Colorado’s Post-Award Process</a:t>
            </a:r>
            <a:endParaRPr/>
          </a:p>
        </p:txBody>
      </p:sp>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61"/>
          <p:cNvSpPr txBox="1"/>
          <p:nvPr>
            <p:ph type="ctrTitle"/>
          </p:nvPr>
        </p:nvSpPr>
        <p:spPr>
          <a:xfrm>
            <a:off x="358150" y="303398"/>
            <a:ext cx="11360700" cy="524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Timeline with CMS to get funds out</a:t>
            </a:r>
            <a:endParaRPr sz="3200"/>
          </a:p>
        </p:txBody>
      </p:sp>
      <p:sp>
        <p:nvSpPr>
          <p:cNvPr id="409" name="Google Shape;409;p61"/>
          <p:cNvSpPr txBox="1"/>
          <p:nvPr>
            <p:ph idx="1" type="subTitle"/>
          </p:nvPr>
        </p:nvSpPr>
        <p:spPr>
          <a:xfrm>
            <a:off x="556500" y="1281800"/>
            <a:ext cx="11635500" cy="4820700"/>
          </a:xfrm>
          <a:prstGeom prst="rect">
            <a:avLst/>
          </a:prstGeom>
        </p:spPr>
        <p:txBody>
          <a:bodyPr anchorCtr="0" anchor="ctr" bIns="121900" lIns="121900" spcFirstLastPara="1" rIns="121900" wrap="square" tIns="121900">
            <a:noAutofit/>
          </a:bodyPr>
          <a:lstStyle/>
          <a:p>
            <a:pPr indent="-368300" lvl="0" marL="457200" rtl="0" algn="l">
              <a:spcBef>
                <a:spcPts val="0"/>
              </a:spcBef>
              <a:spcAft>
                <a:spcPts val="0"/>
              </a:spcAft>
              <a:buSzPts val="2200"/>
              <a:buFont typeface="Trebuchet MS"/>
              <a:buChar char="●"/>
            </a:pPr>
            <a:r>
              <a:rPr lang="en-US" sz="2200">
                <a:latin typeface="Trebuchet MS"/>
                <a:ea typeface="Trebuchet MS"/>
                <a:cs typeface="Trebuchet MS"/>
                <a:sym typeface="Trebuchet MS"/>
              </a:rPr>
              <a:t>December 31,2025 award </a:t>
            </a:r>
            <a:r>
              <a:rPr lang="en-US" sz="2200">
                <a:latin typeface="Trebuchet MS"/>
                <a:ea typeface="Trebuchet MS"/>
                <a:cs typeface="Trebuchet MS"/>
                <a:sym typeface="Trebuchet MS"/>
              </a:rPr>
              <a:t>announcement</a:t>
            </a:r>
            <a:endParaRPr sz="2200">
              <a:latin typeface="Trebuchet MS"/>
              <a:ea typeface="Trebuchet MS"/>
              <a:cs typeface="Trebuchet MS"/>
              <a:sym typeface="Trebuchet MS"/>
            </a:endParaRPr>
          </a:p>
          <a:p>
            <a:pPr indent="-368300" lvl="0" marL="457200" rtl="0" algn="l">
              <a:spcBef>
                <a:spcPts val="1000"/>
              </a:spcBef>
              <a:spcAft>
                <a:spcPts val="0"/>
              </a:spcAft>
              <a:buSzPts val="2200"/>
              <a:buFont typeface="Trebuchet MS"/>
              <a:buChar char="●"/>
            </a:pPr>
            <a:r>
              <a:rPr lang="en-US" sz="2200">
                <a:latin typeface="Trebuchet MS"/>
                <a:ea typeface="Trebuchet MS"/>
                <a:cs typeface="Trebuchet MS"/>
                <a:sym typeface="Trebuchet MS"/>
              </a:rPr>
              <a:t>January 2026 - funds distributed to approved states</a:t>
            </a:r>
            <a:endParaRPr sz="2200">
              <a:latin typeface="Trebuchet MS"/>
              <a:ea typeface="Trebuchet MS"/>
              <a:cs typeface="Trebuchet MS"/>
              <a:sym typeface="Trebuchet MS"/>
            </a:endParaRPr>
          </a:p>
          <a:p>
            <a:pPr indent="-368300" lvl="0" marL="457200" rtl="0" algn="l">
              <a:spcBef>
                <a:spcPts val="1000"/>
              </a:spcBef>
              <a:spcAft>
                <a:spcPts val="0"/>
              </a:spcAft>
              <a:buSzPts val="2200"/>
              <a:buFont typeface="Trebuchet MS"/>
              <a:buChar char="●"/>
            </a:pPr>
            <a:r>
              <a:rPr lang="en-US" sz="2200">
                <a:latin typeface="Trebuchet MS"/>
                <a:ea typeface="Trebuchet MS"/>
                <a:cs typeface="Trebuchet MS"/>
                <a:sym typeface="Trebuchet MS"/>
              </a:rPr>
              <a:t>January 2026 - states meet with assigned CMS team member</a:t>
            </a:r>
            <a:endParaRPr sz="2200">
              <a:latin typeface="Trebuchet MS"/>
              <a:ea typeface="Trebuchet MS"/>
              <a:cs typeface="Trebuchet MS"/>
              <a:sym typeface="Trebuchet MS"/>
            </a:endParaRPr>
          </a:p>
          <a:p>
            <a:pPr indent="-368300" lvl="1" marL="914400" rtl="0" algn="l">
              <a:spcBef>
                <a:spcPts val="1000"/>
              </a:spcBef>
              <a:spcAft>
                <a:spcPts val="0"/>
              </a:spcAft>
              <a:buSzPts val="2200"/>
              <a:buFont typeface="Trebuchet MS"/>
              <a:buChar char="○"/>
            </a:pPr>
            <a:r>
              <a:rPr lang="en-US" sz="2200">
                <a:latin typeface="Trebuchet MS"/>
                <a:ea typeface="Trebuchet MS"/>
                <a:cs typeface="Trebuchet MS"/>
                <a:sym typeface="Trebuchet MS"/>
              </a:rPr>
              <a:t>Enter into a cooperative agreement</a:t>
            </a:r>
            <a:endParaRPr sz="2200">
              <a:latin typeface="Trebuchet MS"/>
              <a:ea typeface="Trebuchet MS"/>
              <a:cs typeface="Trebuchet MS"/>
              <a:sym typeface="Trebuchet MS"/>
            </a:endParaRPr>
          </a:p>
          <a:p>
            <a:pPr indent="-368300" lvl="2" marL="1371600" rtl="0" algn="l">
              <a:spcBef>
                <a:spcPts val="1000"/>
              </a:spcBef>
              <a:spcAft>
                <a:spcPts val="0"/>
              </a:spcAft>
              <a:buSzPts val="2200"/>
              <a:buFont typeface="Trebuchet MS"/>
              <a:buChar char="■"/>
            </a:pPr>
            <a:r>
              <a:rPr lang="en-US" sz="2200">
                <a:latin typeface="Trebuchet MS"/>
                <a:ea typeface="Trebuchet MS"/>
                <a:cs typeface="Trebuchet MS"/>
                <a:sym typeface="Trebuchet MS"/>
              </a:rPr>
              <a:t>details are unknown</a:t>
            </a:r>
            <a:endParaRPr sz="2200">
              <a:latin typeface="Trebuchet MS"/>
              <a:ea typeface="Trebuchet MS"/>
              <a:cs typeface="Trebuchet MS"/>
              <a:sym typeface="Trebuchet MS"/>
            </a:endParaRPr>
          </a:p>
          <a:p>
            <a:pPr indent="-368300" lvl="1" marL="914400" rtl="0" algn="l">
              <a:spcBef>
                <a:spcPts val="1000"/>
              </a:spcBef>
              <a:spcAft>
                <a:spcPts val="0"/>
              </a:spcAft>
              <a:buSzPts val="2200"/>
              <a:buFont typeface="Trebuchet MS"/>
              <a:buChar char="○"/>
            </a:pPr>
            <a:r>
              <a:rPr lang="en-US" sz="2200">
                <a:latin typeface="Trebuchet MS"/>
                <a:ea typeface="Trebuchet MS"/>
                <a:cs typeface="Trebuchet MS"/>
                <a:sym typeface="Trebuchet MS"/>
              </a:rPr>
              <a:t>Negotiate funding distribution</a:t>
            </a:r>
            <a:endParaRPr sz="2200">
              <a:latin typeface="Trebuchet MS"/>
              <a:ea typeface="Trebuchet MS"/>
              <a:cs typeface="Trebuchet MS"/>
              <a:sym typeface="Trebuchet MS"/>
            </a:endParaRPr>
          </a:p>
          <a:p>
            <a:pPr indent="-368300" lvl="2" marL="1371600" rtl="0" algn="l">
              <a:spcBef>
                <a:spcPts val="1000"/>
              </a:spcBef>
              <a:spcAft>
                <a:spcPts val="0"/>
              </a:spcAft>
              <a:buSzPts val="2200"/>
              <a:buFont typeface="Trebuchet MS"/>
              <a:buChar char="■"/>
            </a:pPr>
            <a:r>
              <a:rPr lang="en-US" sz="2200">
                <a:latin typeface="Trebuchet MS"/>
                <a:ea typeface="Trebuchet MS"/>
                <a:cs typeface="Trebuchet MS"/>
                <a:sym typeface="Trebuchet MS"/>
              </a:rPr>
              <a:t>Fund amount is unknown</a:t>
            </a:r>
            <a:endParaRPr sz="2200">
              <a:latin typeface="Trebuchet MS"/>
              <a:ea typeface="Trebuchet MS"/>
              <a:cs typeface="Trebuchet MS"/>
              <a:sym typeface="Trebuchet MS"/>
            </a:endParaRPr>
          </a:p>
          <a:p>
            <a:pPr indent="-368300" lvl="1" marL="914400" rtl="0" algn="l">
              <a:spcBef>
                <a:spcPts val="1000"/>
              </a:spcBef>
              <a:spcAft>
                <a:spcPts val="0"/>
              </a:spcAft>
              <a:buSzPts val="2200"/>
              <a:buFont typeface="Trebuchet MS"/>
              <a:buChar char="○"/>
            </a:pPr>
            <a:r>
              <a:rPr lang="en-US" sz="2200">
                <a:latin typeface="Trebuchet MS"/>
                <a:ea typeface="Trebuchet MS"/>
                <a:cs typeface="Trebuchet MS"/>
                <a:sym typeface="Trebuchet MS"/>
              </a:rPr>
              <a:t>Negotiate program implementation timeline</a:t>
            </a:r>
            <a:endParaRPr sz="2200">
              <a:latin typeface="Trebuchet MS"/>
              <a:ea typeface="Trebuchet MS"/>
              <a:cs typeface="Trebuchet MS"/>
              <a:sym typeface="Trebuchet MS"/>
            </a:endParaRPr>
          </a:p>
          <a:p>
            <a:pPr indent="-368300" lvl="0" marL="457200" rtl="0" algn="l">
              <a:spcBef>
                <a:spcPts val="1000"/>
              </a:spcBef>
              <a:spcAft>
                <a:spcPts val="0"/>
              </a:spcAft>
              <a:buSzPts val="2200"/>
              <a:buFont typeface="Trebuchet MS"/>
              <a:buChar char="●"/>
            </a:pPr>
            <a:r>
              <a:rPr lang="en-US" sz="2200">
                <a:latin typeface="Trebuchet MS"/>
                <a:ea typeface="Trebuchet MS"/>
                <a:cs typeface="Trebuchet MS"/>
                <a:sym typeface="Trebuchet MS"/>
              </a:rPr>
              <a:t>Any decisions of funding distribution and timing cannot be made until Colorado meets with CMS and the cooperative agreement is final. </a:t>
            </a:r>
            <a:endParaRPr sz="2200">
              <a:latin typeface="Trebuchet MS"/>
              <a:ea typeface="Trebuchet MS"/>
              <a:cs typeface="Trebuchet MS"/>
              <a:sym typeface="Trebuchet MS"/>
            </a:endParaRPr>
          </a:p>
          <a:p>
            <a:pPr indent="-368300" lvl="0" marL="457200" rtl="0" algn="l">
              <a:spcBef>
                <a:spcPts val="1000"/>
              </a:spcBef>
              <a:spcAft>
                <a:spcPts val="0"/>
              </a:spcAft>
              <a:buClr>
                <a:schemeClr val="dk1"/>
              </a:buClr>
              <a:buSzPts val="2200"/>
              <a:buFont typeface="Trebuchet MS"/>
              <a:buChar char="●"/>
            </a:pPr>
            <a:r>
              <a:rPr b="1" lang="en-US" sz="2200">
                <a:solidFill>
                  <a:schemeClr val="dk1"/>
                </a:solidFill>
                <a:latin typeface="Trebuchet MS"/>
                <a:ea typeface="Trebuchet MS"/>
                <a:cs typeface="Trebuchet MS"/>
                <a:sym typeface="Trebuchet MS"/>
              </a:rPr>
              <a:t>Funding for Year 1</a:t>
            </a:r>
            <a:r>
              <a:rPr lang="en-US" sz="2200">
                <a:solidFill>
                  <a:schemeClr val="dk1"/>
                </a:solidFill>
                <a:latin typeface="Trebuchet MS"/>
                <a:ea typeface="Trebuchet MS"/>
                <a:cs typeface="Trebuchet MS"/>
                <a:sym typeface="Trebuchet MS"/>
              </a:rPr>
              <a:t>: December 31, 2025 - September 30, 2027</a:t>
            </a:r>
            <a:endParaRPr sz="2200">
              <a:highlight>
                <a:schemeClr val="lt2"/>
              </a:highlight>
              <a:latin typeface="Trebuchet MS"/>
              <a:ea typeface="Trebuchet MS"/>
              <a:cs typeface="Trebuchet MS"/>
              <a:sym typeface="Trebuchet MS"/>
            </a:endParaRPr>
          </a:p>
          <a:p>
            <a:pPr indent="0" lvl="0" marL="457200" rtl="0" algn="l">
              <a:spcBef>
                <a:spcPts val="1000"/>
              </a:spcBef>
              <a:spcAft>
                <a:spcPts val="0"/>
              </a:spcAft>
              <a:buNone/>
            </a:pPr>
            <a:r>
              <a:t/>
            </a:r>
            <a:endParaRPr sz="2200">
              <a:highlight>
                <a:schemeClr val="lt2"/>
              </a:highlight>
              <a:latin typeface="Trebuchet MS"/>
              <a:ea typeface="Trebuchet MS"/>
              <a:cs typeface="Trebuchet MS"/>
              <a:sym typeface="Trebuchet MS"/>
            </a:endParaRPr>
          </a:p>
        </p:txBody>
      </p:sp>
      <p:sp>
        <p:nvSpPr>
          <p:cNvPr id="410" name="Google Shape;410;p61"/>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5" name="Shape 415"/>
        <p:cNvGrpSpPr/>
        <p:nvPr/>
      </p:nvGrpSpPr>
      <p:grpSpPr>
        <a:xfrm>
          <a:off x="0" y="0"/>
          <a:ext cx="0" cy="0"/>
          <a:chOff x="0" y="0"/>
          <a:chExt cx="0" cy="0"/>
        </a:xfrm>
      </p:grpSpPr>
      <p:sp>
        <p:nvSpPr>
          <p:cNvPr id="416" name="Google Shape;416;p62"/>
          <p:cNvSpPr txBox="1"/>
          <p:nvPr>
            <p:ph type="ctrTitle"/>
          </p:nvPr>
        </p:nvSpPr>
        <p:spPr>
          <a:xfrm>
            <a:off x="352700" y="353122"/>
            <a:ext cx="11360700" cy="443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Process for Funding Disbursement</a:t>
            </a:r>
            <a:endParaRPr sz="3200"/>
          </a:p>
        </p:txBody>
      </p:sp>
      <p:sp>
        <p:nvSpPr>
          <p:cNvPr id="417" name="Google Shape;417;p62"/>
          <p:cNvSpPr txBox="1"/>
          <p:nvPr>
            <p:ph idx="1" type="subTitle"/>
          </p:nvPr>
        </p:nvSpPr>
        <p:spPr>
          <a:xfrm>
            <a:off x="455300" y="1095900"/>
            <a:ext cx="10956900" cy="4567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US" sz="2000">
                <a:latin typeface="Trebuchet MS"/>
                <a:ea typeface="Trebuchet MS"/>
                <a:cs typeface="Trebuchet MS"/>
                <a:sym typeface="Trebuchet MS"/>
              </a:rPr>
              <a:t>Colorado will follow a three-step process for </a:t>
            </a:r>
            <a:r>
              <a:rPr lang="en-US" sz="2000">
                <a:latin typeface="Trebuchet MS"/>
                <a:ea typeface="Trebuchet MS"/>
                <a:cs typeface="Trebuchet MS"/>
                <a:sym typeface="Trebuchet MS"/>
              </a:rPr>
              <a:t>awarding</a:t>
            </a:r>
            <a:r>
              <a:rPr lang="en-US" sz="2000">
                <a:latin typeface="Trebuchet MS"/>
                <a:ea typeface="Trebuchet MS"/>
                <a:cs typeface="Trebuchet MS"/>
                <a:sym typeface="Trebuchet MS"/>
              </a:rPr>
              <a:t> funds:</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rPr lang="en-US" sz="2000">
                <a:latin typeface="Trebuchet MS"/>
                <a:ea typeface="Trebuchet MS"/>
                <a:cs typeface="Trebuchet MS"/>
                <a:sym typeface="Trebuchet MS"/>
              </a:rPr>
              <a:t> </a:t>
            </a:r>
            <a:endParaRPr sz="2000">
              <a:latin typeface="Trebuchet MS"/>
              <a:ea typeface="Trebuchet MS"/>
              <a:cs typeface="Trebuchet MS"/>
              <a:sym typeface="Trebuchet MS"/>
            </a:endParaRPr>
          </a:p>
        </p:txBody>
      </p:sp>
      <p:sp>
        <p:nvSpPr>
          <p:cNvPr id="418" name="Google Shape;418;p62"/>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19" name="Google Shape;419;p62"/>
          <p:cNvSpPr/>
          <p:nvPr/>
        </p:nvSpPr>
        <p:spPr>
          <a:xfrm>
            <a:off x="517550" y="1677050"/>
            <a:ext cx="3145800" cy="3759600"/>
          </a:xfrm>
          <a:prstGeom prst="rect">
            <a:avLst/>
          </a:prstGeom>
          <a:solidFill>
            <a:schemeClr val="lt2"/>
          </a:solidFill>
          <a:ln cap="flat" cmpd="sng" w="9525">
            <a:solidFill>
              <a:schemeClr val="dk2"/>
            </a:solidFill>
            <a:prstDash val="solid"/>
            <a:round/>
            <a:headEnd len="sm" w="sm" type="none"/>
            <a:tailEnd len="sm" w="sm" type="none"/>
          </a:ln>
        </p:spPr>
        <p:txBody>
          <a:bodyPr anchorCtr="0" anchor="t" bIns="91425" lIns="274300" spcFirstLastPara="1" rIns="274300" wrap="square" tIns="274300">
            <a:noAutofit/>
          </a:bodyPr>
          <a:lstStyle/>
          <a:p>
            <a:pPr indent="0" lvl="0" marL="0" rtl="0" algn="ctr">
              <a:spcBef>
                <a:spcPts val="0"/>
              </a:spcBef>
              <a:spcAft>
                <a:spcPts val="0"/>
              </a:spcAft>
              <a:buNone/>
            </a:pPr>
            <a:r>
              <a:rPr b="1" lang="en-US" sz="2200">
                <a:solidFill>
                  <a:schemeClr val="dk1"/>
                </a:solidFill>
                <a:latin typeface="Trebuchet MS"/>
                <a:ea typeface="Trebuchet MS"/>
                <a:cs typeface="Trebuchet MS"/>
                <a:sym typeface="Trebuchet MS"/>
              </a:rPr>
              <a:t>Eligibility and </a:t>
            </a:r>
            <a:r>
              <a:rPr b="1" lang="en-US" sz="2200">
                <a:solidFill>
                  <a:schemeClr val="dk1"/>
                </a:solidFill>
                <a:latin typeface="Trebuchet MS"/>
                <a:ea typeface="Trebuchet MS"/>
                <a:cs typeface="Trebuchet MS"/>
                <a:sym typeface="Trebuchet MS"/>
              </a:rPr>
              <a:t>Intent to Apply</a:t>
            </a:r>
            <a:endParaRPr b="1" sz="2200">
              <a:solidFill>
                <a:schemeClr val="dk1"/>
              </a:solidFill>
              <a:latin typeface="Trebuchet MS"/>
              <a:ea typeface="Trebuchet MS"/>
              <a:cs typeface="Trebuchet MS"/>
              <a:sym typeface="Trebuchet MS"/>
            </a:endParaRPr>
          </a:p>
          <a:p>
            <a:pPr indent="0" lvl="0" marL="0" rtl="0" algn="ctr">
              <a:spcBef>
                <a:spcPts val="0"/>
              </a:spcBef>
              <a:spcAft>
                <a:spcPts val="0"/>
              </a:spcAft>
              <a:buNone/>
            </a:pPr>
            <a:r>
              <a:t/>
            </a:r>
            <a:endParaRPr b="1" sz="2200">
              <a:solidFill>
                <a:schemeClr val="dk1"/>
              </a:solidFill>
              <a:latin typeface="Trebuchet MS"/>
              <a:ea typeface="Trebuchet MS"/>
              <a:cs typeface="Trebuchet MS"/>
              <a:sym typeface="Trebuchet MS"/>
            </a:endParaRPr>
          </a:p>
          <a:p>
            <a:pPr indent="0" lvl="0" marL="0" rtl="0" algn="l">
              <a:spcBef>
                <a:spcPts val="0"/>
              </a:spcBef>
              <a:spcAft>
                <a:spcPts val="0"/>
              </a:spcAft>
              <a:buNone/>
            </a:pPr>
            <a:r>
              <a:rPr b="1" lang="en-US" sz="2200">
                <a:solidFill>
                  <a:schemeClr val="dk1"/>
                </a:solidFill>
                <a:latin typeface="Trebuchet MS"/>
                <a:ea typeface="Trebuchet MS"/>
                <a:cs typeface="Trebuchet MS"/>
                <a:sym typeface="Trebuchet MS"/>
              </a:rPr>
              <a:t>Eligibl</a:t>
            </a:r>
            <a:r>
              <a:rPr b="1" lang="en-US" sz="2200">
                <a:solidFill>
                  <a:schemeClr val="dk1"/>
                </a:solidFill>
                <a:latin typeface="Trebuchet MS"/>
                <a:ea typeface="Trebuchet MS"/>
                <a:cs typeface="Trebuchet MS"/>
                <a:sym typeface="Trebuchet MS"/>
              </a:rPr>
              <a:t>e and interested parties will submit an Intent to Apply form.</a:t>
            </a:r>
            <a:endParaRPr b="1" sz="2200">
              <a:solidFill>
                <a:schemeClr val="dk1"/>
              </a:solidFill>
              <a:latin typeface="Trebuchet MS"/>
              <a:ea typeface="Trebuchet MS"/>
              <a:cs typeface="Trebuchet MS"/>
              <a:sym typeface="Trebuchet MS"/>
            </a:endParaRPr>
          </a:p>
        </p:txBody>
      </p:sp>
      <p:cxnSp>
        <p:nvCxnSpPr>
          <p:cNvPr id="420" name="Google Shape;420;p62"/>
          <p:cNvCxnSpPr/>
          <p:nvPr/>
        </p:nvCxnSpPr>
        <p:spPr>
          <a:xfrm>
            <a:off x="3663342" y="3556850"/>
            <a:ext cx="511800" cy="3000"/>
          </a:xfrm>
          <a:prstGeom prst="straightConnector1">
            <a:avLst/>
          </a:prstGeom>
          <a:noFill/>
          <a:ln cap="flat" cmpd="sng" w="28575">
            <a:solidFill>
              <a:schemeClr val="dk2"/>
            </a:solidFill>
            <a:prstDash val="solid"/>
            <a:round/>
            <a:headEnd len="med" w="med" type="none"/>
            <a:tailEnd len="med" w="med" type="triangle"/>
          </a:ln>
        </p:spPr>
      </p:cxnSp>
      <p:sp>
        <p:nvSpPr>
          <p:cNvPr id="421" name="Google Shape;421;p62"/>
          <p:cNvSpPr/>
          <p:nvPr/>
        </p:nvSpPr>
        <p:spPr>
          <a:xfrm>
            <a:off x="4334121" y="1678550"/>
            <a:ext cx="3145800" cy="3759600"/>
          </a:xfrm>
          <a:prstGeom prst="rect">
            <a:avLst/>
          </a:prstGeom>
          <a:solidFill>
            <a:schemeClr val="accent1"/>
          </a:solidFill>
          <a:ln cap="flat" cmpd="sng" w="9525">
            <a:solidFill>
              <a:schemeClr val="dk2"/>
            </a:solidFill>
            <a:prstDash val="solid"/>
            <a:round/>
            <a:headEnd len="sm" w="sm" type="none"/>
            <a:tailEnd len="sm" w="sm" type="none"/>
          </a:ln>
        </p:spPr>
        <p:txBody>
          <a:bodyPr anchorCtr="0" anchor="t" bIns="91425" lIns="274300" spcFirstLastPara="1" rIns="274300" wrap="square" tIns="274300">
            <a:noAutofit/>
          </a:bodyPr>
          <a:lstStyle/>
          <a:p>
            <a:pPr indent="0" lvl="0" marL="0" rtl="0" algn="ctr">
              <a:spcBef>
                <a:spcPts val="0"/>
              </a:spcBef>
              <a:spcAft>
                <a:spcPts val="0"/>
              </a:spcAft>
              <a:buNone/>
            </a:pPr>
            <a:r>
              <a:rPr b="1" lang="en-US" sz="2200">
                <a:solidFill>
                  <a:schemeClr val="lt1"/>
                </a:solidFill>
                <a:latin typeface="Trebuchet MS"/>
                <a:ea typeface="Trebuchet MS"/>
                <a:cs typeface="Trebuchet MS"/>
                <a:sym typeface="Trebuchet MS"/>
              </a:rPr>
              <a:t>Request for Application (RFA)</a:t>
            </a:r>
            <a:endParaRPr b="1" sz="2200">
              <a:solidFill>
                <a:schemeClr val="lt1"/>
              </a:solidFill>
              <a:latin typeface="Trebuchet MS"/>
              <a:ea typeface="Trebuchet MS"/>
              <a:cs typeface="Trebuchet MS"/>
              <a:sym typeface="Trebuchet MS"/>
            </a:endParaRPr>
          </a:p>
          <a:p>
            <a:pPr indent="0" lvl="0" marL="0" rtl="0" algn="ctr">
              <a:spcBef>
                <a:spcPts val="0"/>
              </a:spcBef>
              <a:spcAft>
                <a:spcPts val="0"/>
              </a:spcAft>
              <a:buNone/>
            </a:pPr>
            <a:r>
              <a:t/>
            </a:r>
            <a:endParaRPr b="1" sz="2200">
              <a:solidFill>
                <a:schemeClr val="lt1"/>
              </a:solidFill>
              <a:latin typeface="Trebuchet MS"/>
              <a:ea typeface="Trebuchet MS"/>
              <a:cs typeface="Trebuchet MS"/>
              <a:sym typeface="Trebuchet MS"/>
            </a:endParaRPr>
          </a:p>
          <a:p>
            <a:pPr indent="0" lvl="0" marL="0" rtl="0" algn="l">
              <a:spcBef>
                <a:spcPts val="0"/>
              </a:spcBef>
              <a:spcAft>
                <a:spcPts val="0"/>
              </a:spcAft>
              <a:buNone/>
            </a:pPr>
            <a:r>
              <a:rPr b="1" lang="en-US" sz="2200">
                <a:solidFill>
                  <a:schemeClr val="lt1"/>
                </a:solidFill>
                <a:latin typeface="Trebuchet MS"/>
                <a:ea typeface="Trebuchet MS"/>
                <a:cs typeface="Trebuchet MS"/>
                <a:sym typeface="Trebuchet MS"/>
              </a:rPr>
              <a:t>These same parties apply for RHTP funding using an easy-to-understand, easy-to-submit format. </a:t>
            </a:r>
            <a:endParaRPr b="1" sz="2200">
              <a:solidFill>
                <a:schemeClr val="lt1"/>
              </a:solidFill>
              <a:latin typeface="Trebuchet MS"/>
              <a:ea typeface="Trebuchet MS"/>
              <a:cs typeface="Trebuchet MS"/>
              <a:sym typeface="Trebuchet MS"/>
            </a:endParaRPr>
          </a:p>
        </p:txBody>
      </p:sp>
      <p:cxnSp>
        <p:nvCxnSpPr>
          <p:cNvPr id="422" name="Google Shape;422;p62"/>
          <p:cNvCxnSpPr/>
          <p:nvPr/>
        </p:nvCxnSpPr>
        <p:spPr>
          <a:xfrm>
            <a:off x="9072642" y="3550250"/>
            <a:ext cx="727800" cy="0"/>
          </a:xfrm>
          <a:prstGeom prst="straightConnector1">
            <a:avLst/>
          </a:prstGeom>
          <a:noFill/>
          <a:ln cap="flat" cmpd="sng" w="28575">
            <a:solidFill>
              <a:schemeClr val="dk2"/>
            </a:solidFill>
            <a:prstDash val="solid"/>
            <a:round/>
            <a:headEnd len="med" w="med" type="none"/>
            <a:tailEnd len="med" w="med" type="triangle"/>
          </a:ln>
        </p:spPr>
      </p:cxnSp>
      <p:sp>
        <p:nvSpPr>
          <p:cNvPr id="423" name="Google Shape;423;p62"/>
          <p:cNvSpPr/>
          <p:nvPr/>
        </p:nvSpPr>
        <p:spPr>
          <a:xfrm>
            <a:off x="8150665" y="1677050"/>
            <a:ext cx="3145800" cy="3759600"/>
          </a:xfrm>
          <a:prstGeom prst="rect">
            <a:avLst/>
          </a:prstGeom>
          <a:solidFill>
            <a:schemeClr val="accent2"/>
          </a:solidFill>
          <a:ln cap="flat" cmpd="sng" w="9525">
            <a:solidFill>
              <a:schemeClr val="dk2"/>
            </a:solidFill>
            <a:prstDash val="solid"/>
            <a:round/>
            <a:headEnd len="sm" w="sm" type="none"/>
            <a:tailEnd len="sm" w="sm" type="none"/>
          </a:ln>
        </p:spPr>
        <p:txBody>
          <a:bodyPr anchorCtr="0" anchor="t" bIns="91425" lIns="274300" spcFirstLastPara="1" rIns="274300" wrap="square" tIns="274300">
            <a:noAutofit/>
          </a:bodyPr>
          <a:lstStyle/>
          <a:p>
            <a:pPr indent="0" lvl="0" marL="0" rtl="0" algn="ctr">
              <a:spcBef>
                <a:spcPts val="0"/>
              </a:spcBef>
              <a:spcAft>
                <a:spcPts val="0"/>
              </a:spcAft>
              <a:buNone/>
            </a:pPr>
            <a:r>
              <a:rPr b="1" lang="en-US" sz="2200">
                <a:solidFill>
                  <a:schemeClr val="lt1"/>
                </a:solidFill>
                <a:latin typeface="Trebuchet MS"/>
                <a:ea typeface="Trebuchet MS"/>
                <a:cs typeface="Trebuchet MS"/>
                <a:sym typeface="Trebuchet MS"/>
              </a:rPr>
              <a:t>Evaluation and Award</a:t>
            </a:r>
            <a:endParaRPr b="1" sz="2200">
              <a:solidFill>
                <a:schemeClr val="lt1"/>
              </a:solidFill>
              <a:latin typeface="Trebuchet MS"/>
              <a:ea typeface="Trebuchet MS"/>
              <a:cs typeface="Trebuchet MS"/>
              <a:sym typeface="Trebuchet MS"/>
            </a:endParaRPr>
          </a:p>
          <a:p>
            <a:pPr indent="0" lvl="0" marL="0" rtl="0" algn="ctr">
              <a:spcBef>
                <a:spcPts val="0"/>
              </a:spcBef>
              <a:spcAft>
                <a:spcPts val="0"/>
              </a:spcAft>
              <a:buNone/>
            </a:pPr>
            <a:r>
              <a:t/>
            </a:r>
            <a:endParaRPr b="1" sz="2200">
              <a:solidFill>
                <a:schemeClr val="lt1"/>
              </a:solidFill>
              <a:latin typeface="Trebuchet MS"/>
              <a:ea typeface="Trebuchet MS"/>
              <a:cs typeface="Trebuchet MS"/>
              <a:sym typeface="Trebuchet MS"/>
            </a:endParaRPr>
          </a:p>
          <a:p>
            <a:pPr indent="0" lvl="0" marL="0" rtl="0" algn="l">
              <a:spcBef>
                <a:spcPts val="0"/>
              </a:spcBef>
              <a:spcAft>
                <a:spcPts val="0"/>
              </a:spcAft>
              <a:buNone/>
            </a:pPr>
            <a:r>
              <a:rPr b="1" lang="en-US" sz="2200">
                <a:solidFill>
                  <a:schemeClr val="lt1"/>
                </a:solidFill>
                <a:latin typeface="Trebuchet MS"/>
                <a:ea typeface="Trebuchet MS"/>
                <a:cs typeface="Trebuchet MS"/>
                <a:sym typeface="Trebuchet MS"/>
              </a:rPr>
              <a:t>HCPF will evaluate applications and award based on the requirements and approved </a:t>
            </a:r>
            <a:r>
              <a:rPr b="1" lang="en-US" sz="2200">
                <a:solidFill>
                  <a:schemeClr val="lt1"/>
                </a:solidFill>
                <a:latin typeface="Trebuchet MS"/>
                <a:ea typeface="Trebuchet MS"/>
                <a:cs typeface="Trebuchet MS"/>
                <a:sym typeface="Trebuchet MS"/>
              </a:rPr>
              <a:t>funding</a:t>
            </a:r>
            <a:r>
              <a:rPr b="1" lang="en-US" sz="2200">
                <a:solidFill>
                  <a:schemeClr val="lt1"/>
                </a:solidFill>
                <a:latin typeface="Trebuchet MS"/>
                <a:ea typeface="Trebuchet MS"/>
                <a:cs typeface="Trebuchet MS"/>
                <a:sym typeface="Trebuchet MS"/>
              </a:rPr>
              <a:t> distribution. </a:t>
            </a:r>
            <a:endParaRPr b="1" sz="2200">
              <a:solidFill>
                <a:schemeClr val="lt1"/>
              </a:solidFill>
              <a:latin typeface="Trebuchet MS"/>
              <a:ea typeface="Trebuchet MS"/>
              <a:cs typeface="Trebuchet MS"/>
              <a:sym typeface="Trebuchet MS"/>
            </a:endParaRPr>
          </a:p>
        </p:txBody>
      </p:sp>
      <p:cxnSp>
        <p:nvCxnSpPr>
          <p:cNvPr id="424" name="Google Shape;424;p62"/>
          <p:cNvCxnSpPr/>
          <p:nvPr/>
        </p:nvCxnSpPr>
        <p:spPr>
          <a:xfrm>
            <a:off x="7479917" y="3556850"/>
            <a:ext cx="511800" cy="3000"/>
          </a:xfrm>
          <a:prstGeom prst="straightConnector1">
            <a:avLst/>
          </a:prstGeom>
          <a:noFill/>
          <a:ln cap="flat" cmpd="sng" w="28575">
            <a:solidFill>
              <a:schemeClr val="dk2"/>
            </a:solidFill>
            <a:prstDash val="solid"/>
            <a:round/>
            <a:headEnd len="med" w="med" type="none"/>
            <a:tailEnd len="med" w="med" type="triangle"/>
          </a:ln>
        </p:spPr>
      </p:cxnSp>
      <p:sp>
        <p:nvSpPr>
          <p:cNvPr id="425" name="Google Shape;425;p62"/>
          <p:cNvSpPr txBox="1"/>
          <p:nvPr/>
        </p:nvSpPr>
        <p:spPr>
          <a:xfrm>
            <a:off x="197725" y="5857450"/>
            <a:ext cx="41364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US">
                <a:latin typeface="Trebuchet MS"/>
                <a:ea typeface="Trebuchet MS"/>
                <a:cs typeface="Trebuchet MS"/>
                <a:sym typeface="Trebuchet MS"/>
              </a:rPr>
              <a:t>*Timing for each element is TBD</a:t>
            </a:r>
            <a:endParaRPr>
              <a:latin typeface="Trebuchet MS"/>
              <a:ea typeface="Trebuchet MS"/>
              <a:cs typeface="Trebuchet MS"/>
              <a:sym typeface="Trebuchet MS"/>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0" name="Shape 430"/>
        <p:cNvGrpSpPr/>
        <p:nvPr/>
      </p:nvGrpSpPr>
      <p:grpSpPr>
        <a:xfrm>
          <a:off x="0" y="0"/>
          <a:ext cx="0" cy="0"/>
          <a:chOff x="0" y="0"/>
          <a:chExt cx="0" cy="0"/>
        </a:xfrm>
      </p:grpSpPr>
      <p:sp>
        <p:nvSpPr>
          <p:cNvPr id="431" name="Google Shape;431;p63"/>
          <p:cNvSpPr txBox="1"/>
          <p:nvPr>
            <p:ph type="ctrTitle"/>
          </p:nvPr>
        </p:nvSpPr>
        <p:spPr>
          <a:xfrm>
            <a:off x="352700" y="353122"/>
            <a:ext cx="11360700" cy="443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Advisory Committee</a:t>
            </a:r>
            <a:endParaRPr sz="3200"/>
          </a:p>
        </p:txBody>
      </p:sp>
      <p:sp>
        <p:nvSpPr>
          <p:cNvPr id="432" name="Google Shape;432;p63"/>
          <p:cNvSpPr txBox="1"/>
          <p:nvPr>
            <p:ph idx="1" type="subTitle"/>
          </p:nvPr>
        </p:nvSpPr>
        <p:spPr>
          <a:xfrm>
            <a:off x="617550" y="1406200"/>
            <a:ext cx="10956900" cy="4666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US" sz="2000">
                <a:latin typeface="Trebuchet MS"/>
                <a:ea typeface="Trebuchet MS"/>
                <a:cs typeface="Trebuchet MS"/>
                <a:sym typeface="Trebuchet MS"/>
              </a:rPr>
              <a:t>An Advisory Committee, made up of rural health subject matter experts, will be convened to support Colorado’s RHTP.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457200" rtl="0" algn="l">
              <a:spcBef>
                <a:spcPts val="0"/>
              </a:spcBef>
              <a:spcAft>
                <a:spcPts val="0"/>
              </a:spcAft>
              <a:buNone/>
            </a:pPr>
            <a:r>
              <a:rPr lang="en-US" sz="2000">
                <a:latin typeface="Trebuchet MS"/>
                <a:ea typeface="Trebuchet MS"/>
                <a:cs typeface="Trebuchet MS"/>
                <a:sym typeface="Trebuchet MS"/>
              </a:rPr>
              <a:t>The Advisory Committee will advise on issues such as:</a:t>
            </a:r>
            <a:endParaRPr sz="2000">
              <a:latin typeface="Trebuchet MS"/>
              <a:ea typeface="Trebuchet MS"/>
              <a:cs typeface="Trebuchet MS"/>
              <a:sym typeface="Trebuchet MS"/>
            </a:endParaRPr>
          </a:p>
          <a:p>
            <a:pPr indent="0" lvl="0" marL="457200" rtl="0" algn="l">
              <a:spcBef>
                <a:spcPts val="0"/>
              </a:spcBef>
              <a:spcAft>
                <a:spcPts val="0"/>
              </a:spcAft>
              <a:buNone/>
            </a:pPr>
            <a:r>
              <a:t/>
            </a:r>
            <a:endParaRPr sz="2000">
              <a:latin typeface="Trebuchet MS"/>
              <a:ea typeface="Trebuchet MS"/>
              <a:cs typeface="Trebuchet MS"/>
              <a:sym typeface="Trebuchet MS"/>
            </a:endParaRPr>
          </a:p>
          <a:p>
            <a:pPr indent="-355600" lvl="0" marL="457200" rtl="0" algn="l">
              <a:spcBef>
                <a:spcPts val="0"/>
              </a:spcBef>
              <a:spcAft>
                <a:spcPts val="0"/>
              </a:spcAft>
              <a:buSzPts val="2000"/>
              <a:buFont typeface="Trebuchet MS"/>
              <a:buChar char="●"/>
            </a:pPr>
            <a:r>
              <a:rPr lang="en-US" sz="2000">
                <a:latin typeface="Trebuchet MS"/>
                <a:ea typeface="Trebuchet MS"/>
                <a:cs typeface="Trebuchet MS"/>
                <a:sym typeface="Trebuchet MS"/>
              </a:rPr>
              <a:t>I</a:t>
            </a:r>
            <a:r>
              <a:rPr lang="en-US" sz="2000">
                <a:latin typeface="Trebuchet MS"/>
                <a:ea typeface="Trebuchet MS"/>
                <a:cs typeface="Trebuchet MS"/>
                <a:sym typeface="Trebuchet MS"/>
              </a:rPr>
              <a:t>mplementation</a:t>
            </a:r>
            <a:r>
              <a:rPr lang="en-US" sz="2000">
                <a:latin typeface="Trebuchet MS"/>
                <a:ea typeface="Trebuchet MS"/>
                <a:cs typeface="Trebuchet MS"/>
                <a:sym typeface="Trebuchet MS"/>
              </a:rPr>
              <a:t> and management of the RHTP program</a:t>
            </a:r>
            <a:endParaRPr sz="2000">
              <a:latin typeface="Trebuchet MS"/>
              <a:ea typeface="Trebuchet MS"/>
              <a:cs typeface="Trebuchet MS"/>
              <a:sym typeface="Trebuchet MS"/>
            </a:endParaRPr>
          </a:p>
          <a:p>
            <a:pPr indent="-355600" lvl="0" marL="457200" rtl="0" algn="l">
              <a:spcBef>
                <a:spcPts val="0"/>
              </a:spcBef>
              <a:spcAft>
                <a:spcPts val="0"/>
              </a:spcAft>
              <a:buSzPts val="2000"/>
              <a:buFont typeface="Trebuchet MS"/>
              <a:buChar char="●"/>
            </a:pPr>
            <a:r>
              <a:rPr lang="en-US" sz="2000">
                <a:latin typeface="Trebuchet MS"/>
                <a:ea typeface="Trebuchet MS"/>
                <a:cs typeface="Trebuchet MS"/>
                <a:sym typeface="Trebuchet MS"/>
              </a:rPr>
              <a:t>Potential funding distribution (per CMS approval), and</a:t>
            </a:r>
            <a:endParaRPr sz="2000">
              <a:latin typeface="Trebuchet MS"/>
              <a:ea typeface="Trebuchet MS"/>
              <a:cs typeface="Trebuchet MS"/>
              <a:sym typeface="Trebuchet MS"/>
            </a:endParaRPr>
          </a:p>
          <a:p>
            <a:pPr indent="-355600" lvl="0" marL="457200" rtl="0" algn="l">
              <a:spcBef>
                <a:spcPts val="0"/>
              </a:spcBef>
              <a:spcAft>
                <a:spcPts val="0"/>
              </a:spcAft>
              <a:buSzPts val="2000"/>
              <a:buFont typeface="Trebuchet MS"/>
              <a:buChar char="●"/>
            </a:pPr>
            <a:r>
              <a:rPr lang="en-US" sz="2000">
                <a:latin typeface="Trebuchet MS"/>
                <a:ea typeface="Trebuchet MS"/>
                <a:cs typeface="Trebuchet MS"/>
                <a:sym typeface="Trebuchet MS"/>
              </a:rPr>
              <a:t>Review of Request for Application (RFA) materials.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rPr lang="en-US" sz="2000">
                <a:latin typeface="Trebuchet MS"/>
                <a:ea typeface="Trebuchet MS"/>
                <a:cs typeface="Trebuchet MS"/>
                <a:sym typeface="Trebuchet MS"/>
              </a:rPr>
              <a:t>For more information visit our </a:t>
            </a:r>
            <a:r>
              <a:rPr lang="en-US" sz="2000" u="sng">
                <a:solidFill>
                  <a:schemeClr val="hlink"/>
                </a:solidFill>
                <a:latin typeface="Trebuchet MS"/>
                <a:ea typeface="Trebuchet MS"/>
                <a:cs typeface="Trebuchet MS"/>
                <a:sym typeface="Trebuchet MS"/>
                <a:hlinkClick r:id="rId3"/>
              </a:rPr>
              <a:t>website</a:t>
            </a:r>
            <a:r>
              <a:rPr lang="en-US" sz="2000">
                <a:latin typeface="Trebuchet MS"/>
                <a:ea typeface="Trebuchet MS"/>
                <a:cs typeface="Trebuchet MS"/>
                <a:sym typeface="Trebuchet MS"/>
              </a:rPr>
              <a:t>.</a:t>
            </a:r>
            <a:endParaRPr sz="2000">
              <a:latin typeface="Trebuchet MS"/>
              <a:ea typeface="Trebuchet MS"/>
              <a:cs typeface="Trebuchet MS"/>
              <a:sym typeface="Trebuchet MS"/>
            </a:endParaRPr>
          </a:p>
        </p:txBody>
      </p:sp>
      <p:sp>
        <p:nvSpPr>
          <p:cNvPr id="433" name="Google Shape;433;p63"/>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8" name="Shape 438"/>
        <p:cNvGrpSpPr/>
        <p:nvPr/>
      </p:nvGrpSpPr>
      <p:grpSpPr>
        <a:xfrm>
          <a:off x="0" y="0"/>
          <a:ext cx="0" cy="0"/>
          <a:chOff x="0" y="0"/>
          <a:chExt cx="0" cy="0"/>
        </a:xfrm>
      </p:grpSpPr>
      <p:sp>
        <p:nvSpPr>
          <p:cNvPr id="439" name="Google Shape;439;p64"/>
          <p:cNvSpPr txBox="1"/>
          <p:nvPr>
            <p:ph type="ctrTitle"/>
          </p:nvPr>
        </p:nvSpPr>
        <p:spPr>
          <a:xfrm>
            <a:off x="352700" y="353122"/>
            <a:ext cx="11360700" cy="443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Continued Stakeholder Engagement</a:t>
            </a:r>
            <a:endParaRPr sz="3200"/>
          </a:p>
        </p:txBody>
      </p:sp>
      <p:sp>
        <p:nvSpPr>
          <p:cNvPr id="440" name="Google Shape;440;p64"/>
          <p:cNvSpPr txBox="1"/>
          <p:nvPr>
            <p:ph idx="1" type="subTitle"/>
          </p:nvPr>
        </p:nvSpPr>
        <p:spPr>
          <a:xfrm>
            <a:off x="415600" y="1352725"/>
            <a:ext cx="10956900" cy="4666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US" sz="2000">
                <a:latin typeface="Trebuchet MS"/>
                <a:ea typeface="Trebuchet MS"/>
                <a:cs typeface="Trebuchet MS"/>
                <a:sym typeface="Trebuchet MS"/>
              </a:rPr>
              <a:t>Colorado is committed to an inclusive stakeholder process. </a:t>
            </a:r>
            <a:r>
              <a:rPr lang="en-US" sz="2000">
                <a:latin typeface="Trebuchet MS"/>
                <a:ea typeface="Trebuchet MS"/>
                <a:cs typeface="Trebuchet MS"/>
                <a:sym typeface="Trebuchet MS"/>
              </a:rPr>
              <a:t>In addition to the Advisory </a:t>
            </a:r>
            <a:r>
              <a:rPr lang="en-US" sz="2000">
                <a:latin typeface="Trebuchet MS"/>
                <a:ea typeface="Trebuchet MS"/>
                <a:cs typeface="Trebuchet MS"/>
                <a:sym typeface="Trebuchet MS"/>
              </a:rPr>
              <a:t>Committee mentioned in the previous slide, we will be:</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a:p>
            <a:pPr indent="-355600" lvl="0" marL="457200" rtl="0" algn="l">
              <a:spcBef>
                <a:spcPts val="0"/>
              </a:spcBef>
              <a:spcAft>
                <a:spcPts val="0"/>
              </a:spcAft>
              <a:buSzPts val="2000"/>
              <a:buFont typeface="Trebuchet MS"/>
              <a:buChar char="●"/>
            </a:pPr>
            <a:r>
              <a:rPr lang="en-US" sz="2000">
                <a:latin typeface="Trebuchet MS"/>
                <a:ea typeface="Trebuchet MS"/>
                <a:cs typeface="Trebuchet MS"/>
                <a:sym typeface="Trebuchet MS"/>
              </a:rPr>
              <a:t>Hosting community listening sessions and public comment opportunities.</a:t>
            </a:r>
            <a:endParaRPr sz="2000">
              <a:latin typeface="Trebuchet MS"/>
              <a:ea typeface="Trebuchet MS"/>
              <a:cs typeface="Trebuchet MS"/>
              <a:sym typeface="Trebuchet MS"/>
            </a:endParaRPr>
          </a:p>
          <a:p>
            <a:pPr indent="-355600" lvl="0" marL="457200" rtl="0" algn="l">
              <a:spcBef>
                <a:spcPts val="1000"/>
              </a:spcBef>
              <a:spcAft>
                <a:spcPts val="0"/>
              </a:spcAft>
              <a:buSzPts val="2000"/>
              <a:buFont typeface="Trebuchet MS"/>
              <a:buChar char="●"/>
            </a:pPr>
            <a:r>
              <a:rPr lang="en-US" sz="2000">
                <a:latin typeface="Trebuchet MS"/>
                <a:ea typeface="Trebuchet MS"/>
                <a:cs typeface="Trebuchet MS"/>
                <a:sym typeface="Trebuchet MS"/>
              </a:rPr>
              <a:t>Incorporating feedback into policy, payment, and regulatory decisions.</a:t>
            </a:r>
            <a:endParaRPr sz="2000">
              <a:latin typeface="Trebuchet MS"/>
              <a:ea typeface="Trebuchet MS"/>
              <a:cs typeface="Trebuchet MS"/>
              <a:sym typeface="Trebuchet MS"/>
            </a:endParaRPr>
          </a:p>
          <a:p>
            <a:pPr indent="-355600" lvl="0" marL="457200" rtl="0" algn="l">
              <a:spcBef>
                <a:spcPts val="1000"/>
              </a:spcBef>
              <a:spcAft>
                <a:spcPts val="0"/>
              </a:spcAft>
              <a:buSzPts val="2000"/>
              <a:buFont typeface="Trebuchet MS"/>
              <a:buChar char="●"/>
            </a:pPr>
            <a:r>
              <a:rPr lang="en-US" sz="2000">
                <a:latin typeface="Trebuchet MS"/>
                <a:ea typeface="Trebuchet MS"/>
                <a:cs typeface="Trebuchet MS"/>
                <a:sym typeface="Trebuchet MS"/>
              </a:rPr>
              <a:t>Maintaining a dedicated webpage and weekly newsletters that provide updates. </a:t>
            </a:r>
            <a:endParaRPr sz="2000">
              <a:latin typeface="Trebuchet MS"/>
              <a:ea typeface="Trebuchet MS"/>
              <a:cs typeface="Trebuchet MS"/>
              <a:sym typeface="Trebuchet MS"/>
            </a:endParaRPr>
          </a:p>
          <a:p>
            <a:pPr indent="-355600" lvl="0" marL="457200" rtl="0" algn="l">
              <a:spcBef>
                <a:spcPts val="1000"/>
              </a:spcBef>
              <a:spcAft>
                <a:spcPts val="0"/>
              </a:spcAft>
              <a:buSzPts val="2000"/>
              <a:buFont typeface="Trebuchet MS"/>
              <a:buChar char="●"/>
            </a:pPr>
            <a:r>
              <a:rPr lang="en-US" sz="2000">
                <a:latin typeface="Trebuchet MS"/>
                <a:ea typeface="Trebuchet MS"/>
                <a:cs typeface="Trebuchet MS"/>
                <a:sym typeface="Trebuchet MS"/>
              </a:rPr>
              <a:t>Monitoring a dedicated inbox for submission of comments, suggestions, </a:t>
            </a:r>
            <a:r>
              <a:rPr lang="en-US" sz="2000">
                <a:latin typeface="Trebuchet MS"/>
                <a:ea typeface="Trebuchet MS"/>
                <a:cs typeface="Trebuchet MS"/>
                <a:sym typeface="Trebuchet MS"/>
              </a:rPr>
              <a:t>and questions.</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p:txBody>
      </p:sp>
      <p:sp>
        <p:nvSpPr>
          <p:cNvPr id="441" name="Google Shape;441;p64"/>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6" name="Shape 446"/>
        <p:cNvGrpSpPr/>
        <p:nvPr/>
      </p:nvGrpSpPr>
      <p:grpSpPr>
        <a:xfrm>
          <a:off x="0" y="0"/>
          <a:ext cx="0" cy="0"/>
          <a:chOff x="0" y="0"/>
          <a:chExt cx="0" cy="0"/>
        </a:xfrm>
      </p:grpSpPr>
      <p:sp>
        <p:nvSpPr>
          <p:cNvPr id="447" name="Google Shape;447;p65"/>
          <p:cNvSpPr txBox="1"/>
          <p:nvPr>
            <p:ph type="ctrTitle"/>
          </p:nvPr>
        </p:nvSpPr>
        <p:spPr>
          <a:xfrm>
            <a:off x="352700" y="353122"/>
            <a:ext cx="11360700" cy="443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Next Steps</a:t>
            </a:r>
            <a:endParaRPr sz="3200"/>
          </a:p>
        </p:txBody>
      </p:sp>
      <p:sp>
        <p:nvSpPr>
          <p:cNvPr id="448" name="Google Shape;448;p65"/>
          <p:cNvSpPr txBox="1"/>
          <p:nvPr>
            <p:ph idx="1" type="subTitle"/>
          </p:nvPr>
        </p:nvSpPr>
        <p:spPr>
          <a:xfrm>
            <a:off x="415600" y="1352725"/>
            <a:ext cx="10956900" cy="4666200"/>
          </a:xfrm>
          <a:prstGeom prst="rect">
            <a:avLst/>
          </a:prstGeom>
        </p:spPr>
        <p:txBody>
          <a:bodyPr anchorCtr="0" anchor="t" bIns="121900" lIns="121900" spcFirstLastPara="1" rIns="121900" wrap="square" tIns="121900">
            <a:noAutofit/>
          </a:bodyPr>
          <a:lstStyle/>
          <a:p>
            <a:pPr indent="-355600" lvl="0" marL="457200" rtl="0" algn="l">
              <a:spcBef>
                <a:spcPts val="0"/>
              </a:spcBef>
              <a:spcAft>
                <a:spcPts val="0"/>
              </a:spcAft>
              <a:buSzPts val="2000"/>
              <a:buFont typeface="Trebuchet MS"/>
              <a:buChar char="●"/>
            </a:pPr>
            <a:r>
              <a:rPr lang="en-US" sz="2000">
                <a:latin typeface="Trebuchet MS"/>
                <a:ea typeface="Trebuchet MS"/>
                <a:cs typeface="Trebuchet MS"/>
                <a:sym typeface="Trebuchet MS"/>
              </a:rPr>
              <a:t>Updates will be shared in the </a:t>
            </a:r>
            <a:r>
              <a:rPr lang="en-US" sz="2000" u="sng">
                <a:solidFill>
                  <a:schemeClr val="hlink"/>
                </a:solidFill>
                <a:latin typeface="Trebuchet MS"/>
                <a:ea typeface="Trebuchet MS"/>
                <a:cs typeface="Trebuchet MS"/>
                <a:sym typeface="Trebuchet MS"/>
                <a:hlinkClick r:id="rId3"/>
              </a:rPr>
              <a:t>weekly RHTP newsletter</a:t>
            </a:r>
            <a:r>
              <a:rPr lang="en-US" sz="2000">
                <a:latin typeface="Trebuchet MS"/>
                <a:ea typeface="Trebuchet MS"/>
                <a:cs typeface="Trebuchet MS"/>
                <a:sym typeface="Trebuchet MS"/>
              </a:rPr>
              <a:t> and will be posted to </a:t>
            </a:r>
            <a:r>
              <a:rPr lang="en-US" sz="2000" u="sng">
                <a:solidFill>
                  <a:schemeClr val="hlink"/>
                </a:solidFill>
                <a:latin typeface="Trebuchet MS"/>
                <a:ea typeface="Trebuchet MS"/>
                <a:cs typeface="Trebuchet MS"/>
                <a:sym typeface="Trebuchet MS"/>
                <a:hlinkClick r:id="rId4"/>
              </a:rPr>
              <a:t>HCPF's website.</a:t>
            </a:r>
            <a:r>
              <a:rPr lang="en-US" sz="2000">
                <a:latin typeface="Trebuchet MS"/>
                <a:ea typeface="Trebuchet MS"/>
                <a:cs typeface="Trebuchet MS"/>
                <a:sym typeface="Trebuchet MS"/>
              </a:rPr>
              <a:t> </a:t>
            </a:r>
            <a:br>
              <a:rPr lang="en-US" sz="2000">
                <a:latin typeface="Trebuchet MS"/>
                <a:ea typeface="Trebuchet MS"/>
                <a:cs typeface="Trebuchet MS"/>
                <a:sym typeface="Trebuchet MS"/>
              </a:rPr>
            </a:br>
            <a:endParaRPr sz="2000">
              <a:latin typeface="Trebuchet MS"/>
              <a:ea typeface="Trebuchet MS"/>
              <a:cs typeface="Trebuchet MS"/>
              <a:sym typeface="Trebuchet MS"/>
            </a:endParaRPr>
          </a:p>
          <a:p>
            <a:pPr indent="-355600" lvl="1" marL="914400" rtl="0" algn="l">
              <a:spcBef>
                <a:spcPts val="0"/>
              </a:spcBef>
              <a:spcAft>
                <a:spcPts val="0"/>
              </a:spcAft>
              <a:buSzPts val="2000"/>
              <a:buFont typeface="Trebuchet MS"/>
              <a:buChar char="○"/>
            </a:pPr>
            <a:r>
              <a:rPr lang="en-US" sz="2000">
                <a:latin typeface="Trebuchet MS"/>
                <a:ea typeface="Trebuchet MS"/>
                <a:cs typeface="Trebuchet MS"/>
                <a:sym typeface="Trebuchet MS"/>
              </a:rPr>
              <a:t>Please be sure to sign up for the newsletter and bookmark the website to receive the latest news and learn about additional opportunities to participate.</a:t>
            </a:r>
            <a:endParaRPr sz="2000">
              <a:latin typeface="Trebuchet MS"/>
              <a:ea typeface="Trebuchet MS"/>
              <a:cs typeface="Trebuchet MS"/>
              <a:sym typeface="Trebuchet MS"/>
            </a:endParaRPr>
          </a:p>
          <a:p>
            <a:pPr indent="0" lvl="0" marL="914400" rtl="0" algn="l">
              <a:spcBef>
                <a:spcPts val="0"/>
              </a:spcBef>
              <a:spcAft>
                <a:spcPts val="0"/>
              </a:spcAft>
              <a:buNone/>
            </a:pPr>
            <a:r>
              <a:t/>
            </a:r>
            <a:endParaRPr sz="2000">
              <a:latin typeface="Trebuchet MS"/>
              <a:ea typeface="Trebuchet MS"/>
              <a:cs typeface="Trebuchet MS"/>
              <a:sym typeface="Trebuchet MS"/>
            </a:endParaRPr>
          </a:p>
          <a:p>
            <a:pPr indent="-355600" lvl="0" marL="457200" rtl="0" algn="l">
              <a:spcBef>
                <a:spcPts val="0"/>
              </a:spcBef>
              <a:spcAft>
                <a:spcPts val="0"/>
              </a:spcAft>
              <a:buSzPts val="2000"/>
              <a:buFont typeface="Trebuchet MS"/>
              <a:buChar char="●"/>
            </a:pPr>
            <a:r>
              <a:rPr lang="en-US" sz="2000">
                <a:latin typeface="Trebuchet MS"/>
                <a:ea typeface="Trebuchet MS"/>
                <a:cs typeface="Trebuchet MS"/>
                <a:sym typeface="Trebuchet MS"/>
              </a:rPr>
              <a:t>You are invited to send questions to HCPF’s dedicated email inbox: </a:t>
            </a:r>
            <a:r>
              <a:rPr lang="en-US" sz="2000" u="sng">
                <a:solidFill>
                  <a:schemeClr val="hlink"/>
                </a:solidFill>
                <a:latin typeface="Trebuchet MS"/>
                <a:ea typeface="Trebuchet MS"/>
                <a:cs typeface="Trebuchet MS"/>
                <a:sym typeface="Trebuchet MS"/>
                <a:hlinkClick r:id="rId5"/>
              </a:rPr>
              <a:t>hcpf_rhtp@state.co.us</a:t>
            </a:r>
            <a:r>
              <a:rPr lang="en-US" sz="2000">
                <a:solidFill>
                  <a:schemeClr val="dk1"/>
                </a:solidFill>
                <a:latin typeface="Trebuchet MS"/>
                <a:ea typeface="Trebuchet MS"/>
                <a:cs typeface="Trebuchet MS"/>
                <a:sym typeface="Trebuchet MS"/>
              </a:rPr>
              <a:t> </a:t>
            </a:r>
            <a:endParaRPr sz="2000">
              <a:latin typeface="Trebuchet MS"/>
              <a:ea typeface="Trebuchet MS"/>
              <a:cs typeface="Trebuchet MS"/>
              <a:sym typeface="Trebuchet MS"/>
            </a:endParaRPr>
          </a:p>
          <a:p>
            <a:pPr indent="0" lvl="0" marL="914400" rtl="0" algn="l">
              <a:spcBef>
                <a:spcPts val="0"/>
              </a:spcBef>
              <a:spcAft>
                <a:spcPts val="0"/>
              </a:spcAft>
              <a:buNone/>
            </a:pPr>
            <a:r>
              <a:t/>
            </a:r>
            <a:endParaRPr sz="2000">
              <a:latin typeface="Trebuchet MS"/>
              <a:ea typeface="Trebuchet MS"/>
              <a:cs typeface="Trebuchet MS"/>
              <a:sym typeface="Trebuchet MS"/>
            </a:endParaRPr>
          </a:p>
          <a:p>
            <a:pPr indent="-355600" lvl="0" marL="457200" rtl="0" algn="l">
              <a:spcBef>
                <a:spcPts val="0"/>
              </a:spcBef>
              <a:spcAft>
                <a:spcPts val="0"/>
              </a:spcAft>
              <a:buSzPts val="2000"/>
              <a:buFont typeface="Trebuchet MS"/>
              <a:buChar char="●"/>
            </a:pPr>
            <a:r>
              <a:rPr lang="en-US" sz="2000">
                <a:latin typeface="Trebuchet MS"/>
                <a:ea typeface="Trebuchet MS"/>
                <a:cs typeface="Trebuchet MS"/>
                <a:sym typeface="Trebuchet MS"/>
              </a:rPr>
              <a:t>Thank you for your engagement and participation. This is an exciting opportunity to make meaningful impacts for Colorado’s rural and frontier communities.</a:t>
            </a:r>
            <a:endParaRPr sz="2000">
              <a:latin typeface="Trebuchet MS"/>
              <a:ea typeface="Trebuchet MS"/>
              <a:cs typeface="Trebuchet MS"/>
              <a:sym typeface="Trebuchet MS"/>
            </a:endParaRPr>
          </a:p>
          <a:p>
            <a:pPr indent="0" lvl="0" marL="457200" rtl="0" algn="l">
              <a:spcBef>
                <a:spcPts val="0"/>
              </a:spcBef>
              <a:spcAft>
                <a:spcPts val="0"/>
              </a:spcAft>
              <a:buNone/>
            </a:pPr>
            <a:r>
              <a:t/>
            </a:r>
            <a:endParaRPr sz="2000">
              <a:latin typeface="Trebuchet MS"/>
              <a:ea typeface="Trebuchet MS"/>
              <a:cs typeface="Trebuchet MS"/>
              <a:sym typeface="Trebuchet MS"/>
            </a:endParaRPr>
          </a:p>
          <a:p>
            <a:pPr indent="0" lvl="0" marL="0" rtl="0" algn="l">
              <a:spcBef>
                <a:spcPts val="0"/>
              </a:spcBef>
              <a:spcAft>
                <a:spcPts val="0"/>
              </a:spcAft>
              <a:buNone/>
            </a:pPr>
            <a:r>
              <a:t/>
            </a:r>
            <a:endParaRPr sz="2000">
              <a:latin typeface="Trebuchet MS"/>
              <a:ea typeface="Trebuchet MS"/>
              <a:cs typeface="Trebuchet MS"/>
              <a:sym typeface="Trebuchet MS"/>
            </a:endParaRPr>
          </a:p>
        </p:txBody>
      </p:sp>
      <p:sp>
        <p:nvSpPr>
          <p:cNvPr id="449" name="Google Shape;449;p65"/>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3" name="Shape 453"/>
        <p:cNvGrpSpPr/>
        <p:nvPr/>
      </p:nvGrpSpPr>
      <p:grpSpPr>
        <a:xfrm>
          <a:off x="0" y="0"/>
          <a:ext cx="0" cy="0"/>
          <a:chOff x="0" y="0"/>
          <a:chExt cx="0" cy="0"/>
        </a:xfrm>
      </p:grpSpPr>
      <p:sp>
        <p:nvSpPr>
          <p:cNvPr id="454" name="Google Shape;454;p66"/>
          <p:cNvSpPr txBox="1"/>
          <p:nvPr>
            <p:ph type="title"/>
          </p:nvPr>
        </p:nvSpPr>
        <p:spPr>
          <a:xfrm>
            <a:off x="6122788" y="2625328"/>
            <a:ext cx="5381400" cy="2313900"/>
          </a:xfrm>
          <a:prstGeom prst="rect">
            <a:avLst/>
          </a:prstGeom>
          <a:noFill/>
          <a:ln>
            <a:noFill/>
          </a:ln>
        </p:spPr>
        <p:txBody>
          <a:bodyPr anchorCtr="0" anchor="b" bIns="0" lIns="0" spcFirstLastPara="1" rIns="0" wrap="square" tIns="0">
            <a:noAutofit/>
          </a:bodyPr>
          <a:lstStyle/>
          <a:p>
            <a:pPr indent="0" lvl="0" marL="0" rtl="0" algn="ctr">
              <a:lnSpc>
                <a:spcPct val="100000"/>
              </a:lnSpc>
              <a:spcBef>
                <a:spcPts val="0"/>
              </a:spcBef>
              <a:spcAft>
                <a:spcPts val="0"/>
              </a:spcAft>
              <a:buSzPts val="1400"/>
              <a:buNone/>
            </a:pPr>
            <a:r>
              <a:rPr lang="en-US"/>
              <a:t>Questions?</a:t>
            </a:r>
            <a:endParaRPr/>
          </a:p>
        </p:txBody>
      </p:sp>
      <p:sp>
        <p:nvSpPr>
          <p:cNvPr id="455" name="Google Shape;455;p66"/>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9" name="Shape 459"/>
        <p:cNvGrpSpPr/>
        <p:nvPr/>
      </p:nvGrpSpPr>
      <p:grpSpPr>
        <a:xfrm>
          <a:off x="0" y="0"/>
          <a:ext cx="0" cy="0"/>
          <a:chOff x="0" y="0"/>
          <a:chExt cx="0" cy="0"/>
        </a:xfrm>
      </p:grpSpPr>
      <p:sp>
        <p:nvSpPr>
          <p:cNvPr id="460" name="Google Shape;460;p67"/>
          <p:cNvSpPr txBox="1"/>
          <p:nvPr/>
        </p:nvSpPr>
        <p:spPr>
          <a:xfrm>
            <a:off x="489902" y="3462900"/>
            <a:ext cx="7846200" cy="258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800"/>
              <a:buFont typeface="Arial"/>
              <a:buNone/>
            </a:pPr>
            <a:r>
              <a:rPr lang="en-US">
                <a:solidFill>
                  <a:schemeClr val="lt1"/>
                </a:solidFill>
                <a:latin typeface="Trebuchet MS"/>
                <a:ea typeface="Trebuchet MS"/>
                <a:cs typeface="Trebuchet MS"/>
                <a:sym typeface="Trebuchet MS"/>
              </a:rPr>
              <a:t>Presenters: </a:t>
            </a:r>
            <a:endParaRPr>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800"/>
              <a:buFont typeface="Arial"/>
              <a:buNone/>
            </a:pPr>
            <a:r>
              <a:rPr lang="en-US">
                <a:solidFill>
                  <a:schemeClr val="lt1"/>
                </a:solidFill>
                <a:latin typeface="Trebuchet MS"/>
                <a:ea typeface="Trebuchet MS"/>
                <a:cs typeface="Trebuchet MS"/>
                <a:sym typeface="Trebuchet MS"/>
              </a:rPr>
              <a:t>Kim Bimestefer, Executive Director, </a:t>
            </a:r>
            <a:r>
              <a:rPr lang="en-US">
                <a:solidFill>
                  <a:schemeClr val="lt1"/>
                </a:solidFill>
                <a:latin typeface="Trebuchet MS"/>
                <a:ea typeface="Trebuchet MS"/>
                <a:cs typeface="Trebuchet MS"/>
                <a:sym typeface="Trebuchet MS"/>
              </a:rPr>
              <a:t>Department of Health Care Policy &amp; Financing</a:t>
            </a:r>
            <a:endParaRPr>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800"/>
              <a:buFont typeface="Arial"/>
              <a:buNone/>
            </a:pPr>
            <a:r>
              <a:rPr lang="en-US">
                <a:solidFill>
                  <a:schemeClr val="lt1"/>
                </a:solidFill>
                <a:latin typeface="Trebuchet MS"/>
                <a:ea typeface="Trebuchet MS"/>
                <a:cs typeface="Trebuchet MS"/>
                <a:sym typeface="Trebuchet MS"/>
              </a:rPr>
              <a:t>Michelle Mills, Chief Executive Director, Colorado Rural Health Center</a:t>
            </a:r>
            <a:br>
              <a:rPr lang="en-US">
                <a:solidFill>
                  <a:schemeClr val="lt1"/>
                </a:solidFill>
                <a:latin typeface="Trebuchet MS"/>
                <a:ea typeface="Trebuchet MS"/>
                <a:cs typeface="Trebuchet MS"/>
                <a:sym typeface="Trebuchet MS"/>
              </a:rPr>
            </a:br>
            <a:r>
              <a:rPr lang="en-US">
                <a:solidFill>
                  <a:schemeClr val="lt1"/>
                </a:solidFill>
                <a:latin typeface="Trebuchet MS"/>
                <a:ea typeface="Trebuchet MS"/>
                <a:cs typeface="Trebuchet MS"/>
                <a:sym typeface="Trebuchet MS"/>
              </a:rPr>
              <a:t>Kami Tam Sing, Hospital Transformation and Value Based Projects Manager, Department of Health Care Policy &amp; Financing</a:t>
            </a:r>
            <a:br>
              <a:rPr lang="en-US">
                <a:solidFill>
                  <a:schemeClr val="lt1"/>
                </a:solidFill>
                <a:latin typeface="Trebuchet MS"/>
                <a:ea typeface="Trebuchet MS"/>
                <a:cs typeface="Trebuchet MS"/>
                <a:sym typeface="Trebuchet MS"/>
              </a:rPr>
            </a:br>
            <a:r>
              <a:rPr lang="en-US">
                <a:solidFill>
                  <a:schemeClr val="lt1"/>
                </a:solidFill>
                <a:latin typeface="Trebuchet MS"/>
                <a:ea typeface="Trebuchet MS"/>
                <a:cs typeface="Trebuchet MS"/>
                <a:sym typeface="Trebuchet MS"/>
              </a:rPr>
              <a:t>Laura Sigrist, Government Performance Solutions. </a:t>
            </a:r>
            <a:endParaRPr>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800"/>
              <a:buFont typeface="Arial"/>
              <a:buNone/>
            </a:pPr>
            <a:r>
              <a:t/>
            </a:r>
            <a:endParaRPr>
              <a:solidFill>
                <a:schemeClr val="lt1"/>
              </a:solidFill>
              <a:latin typeface="Trebuchet MS"/>
              <a:ea typeface="Trebuchet MS"/>
              <a:cs typeface="Trebuchet MS"/>
              <a:sym typeface="Trebuchet MS"/>
            </a:endParaRPr>
          </a:p>
          <a:p>
            <a:pPr indent="0" lvl="0" marL="0" marR="0" rtl="0" algn="l">
              <a:lnSpc>
                <a:spcPct val="100000"/>
              </a:lnSpc>
              <a:spcBef>
                <a:spcPts val="0"/>
              </a:spcBef>
              <a:spcAft>
                <a:spcPts val="0"/>
              </a:spcAft>
              <a:buClr>
                <a:srgbClr val="000000"/>
              </a:buClr>
              <a:buSzPts val="1800"/>
              <a:buFont typeface="Arial"/>
              <a:buNone/>
            </a:pPr>
            <a:r>
              <a:t/>
            </a:r>
            <a:endParaRPr sz="1800">
              <a:solidFill>
                <a:schemeClr val="lt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lang="en-US">
                <a:solidFill>
                  <a:schemeClr val="lt1"/>
                </a:solidFill>
                <a:latin typeface="Trebuchet MS"/>
                <a:ea typeface="Trebuchet MS"/>
                <a:cs typeface="Trebuchet MS"/>
                <a:sym typeface="Trebuchet MS"/>
              </a:rPr>
              <a:t>Email: Please use the following email address for all future correspondence regarding RHTP </a:t>
            </a:r>
            <a:r>
              <a:rPr b="1" i="1" lang="en-US">
                <a:solidFill>
                  <a:schemeClr val="lt1"/>
                </a:solidFill>
                <a:latin typeface="Trebuchet MS"/>
                <a:ea typeface="Trebuchet MS"/>
                <a:cs typeface="Trebuchet MS"/>
                <a:sym typeface="Trebuchet MS"/>
              </a:rPr>
              <a:t>(this will ensure that all of your questions/comments are responded to in a timely manner): </a:t>
            </a:r>
            <a:r>
              <a:rPr lang="en-US">
                <a:solidFill>
                  <a:srgbClr val="1155CC"/>
                </a:solidFill>
                <a:highlight>
                  <a:srgbClr val="FFFFFF"/>
                </a:highlight>
                <a:latin typeface="Trebuchet MS"/>
                <a:ea typeface="Trebuchet MS"/>
                <a:cs typeface="Trebuchet MS"/>
                <a:sym typeface="Trebuchet MS"/>
              </a:rPr>
              <a:t>hcpf_RHTP@state.co.us</a:t>
            </a:r>
            <a:endParaRPr b="0" i="0" sz="1800" u="none" cap="none" strike="noStrike">
              <a:solidFill>
                <a:srgbClr val="5C6670"/>
              </a:solidFill>
              <a:latin typeface="Trebuchet MS"/>
              <a:ea typeface="Trebuchet MS"/>
              <a:cs typeface="Trebuchet MS"/>
              <a:sym typeface="Trebuchet MS"/>
            </a:endParaRPr>
          </a:p>
        </p:txBody>
      </p:sp>
    </p:spTree>
  </p:cSld>
  <p:clrMapOvr>
    <a:masterClrMapping/>
  </p:clrMapOvr>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5" name="Shape 465"/>
        <p:cNvGrpSpPr/>
        <p:nvPr/>
      </p:nvGrpSpPr>
      <p:grpSpPr>
        <a:xfrm>
          <a:off x="0" y="0"/>
          <a:ext cx="0" cy="0"/>
          <a:chOff x="0" y="0"/>
          <a:chExt cx="0" cy="0"/>
        </a:xfrm>
      </p:grpSpPr>
      <p:sp>
        <p:nvSpPr>
          <p:cNvPr id="466" name="Google Shape;466;p68"/>
          <p:cNvSpPr txBox="1"/>
          <p:nvPr>
            <p:ph type="title"/>
          </p:nvPr>
        </p:nvSpPr>
        <p:spPr>
          <a:xfrm>
            <a:off x="595312" y="2188551"/>
            <a:ext cx="11001300" cy="1626300"/>
          </a:xfrm>
          <a:prstGeom prst="rect">
            <a:avLst/>
          </a:prstGeom>
        </p:spPr>
        <p:txBody>
          <a:bodyPr anchorCtr="0" anchor="ctr" bIns="0" lIns="0" spcFirstLastPara="1" rIns="0" wrap="square" tIns="0">
            <a:noAutofit/>
          </a:bodyPr>
          <a:lstStyle/>
          <a:p>
            <a:pPr indent="0" lvl="0" marL="0" rtl="0" algn="ctr">
              <a:spcBef>
                <a:spcPts val="0"/>
              </a:spcBef>
              <a:spcAft>
                <a:spcPts val="0"/>
              </a:spcAft>
              <a:buNone/>
            </a:pPr>
            <a:r>
              <a:rPr lang="en-US"/>
              <a:t>Appendix</a:t>
            </a:r>
            <a:endParaRPr/>
          </a:p>
        </p:txBody>
      </p:sp>
      <p:sp>
        <p:nvSpPr>
          <p:cNvPr id="467" name="Google Shape;467;p68"/>
          <p:cNvSpPr txBox="1"/>
          <p:nvPr>
            <p:ph idx="12" type="sldNum"/>
          </p:nvPr>
        </p:nvSpPr>
        <p:spPr>
          <a:xfrm>
            <a:off x="9174126" y="6370754"/>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33"/>
          <p:cNvSpPr txBox="1"/>
          <p:nvPr>
            <p:ph type="ctrTitle"/>
          </p:nvPr>
        </p:nvSpPr>
        <p:spPr>
          <a:xfrm>
            <a:off x="408375" y="1461875"/>
            <a:ext cx="11104800" cy="2387700"/>
          </a:xfrm>
          <a:prstGeom prst="rect">
            <a:avLst/>
          </a:prstGeom>
          <a:noFill/>
          <a:ln>
            <a:noFill/>
          </a:ln>
        </p:spPr>
        <p:txBody>
          <a:bodyPr anchorCtr="0" anchor="ctr" bIns="0" lIns="0" spcFirstLastPara="1" rIns="0" wrap="square" tIns="0">
            <a:noAutofit/>
          </a:bodyPr>
          <a:lstStyle/>
          <a:p>
            <a:pPr indent="0" lvl="0" marL="0" rtl="0" algn="ctr">
              <a:lnSpc>
                <a:spcPct val="100000"/>
              </a:lnSpc>
              <a:spcBef>
                <a:spcPts val="0"/>
              </a:spcBef>
              <a:spcAft>
                <a:spcPts val="0"/>
              </a:spcAft>
              <a:buSzPts val="1400"/>
              <a:buNone/>
            </a:pPr>
            <a:r>
              <a:rPr lang="en-US"/>
              <a:t>Understanding RHTP</a:t>
            </a:r>
            <a:endParaRPr/>
          </a:p>
        </p:txBody>
      </p:sp>
    </p:spTree>
  </p:cSld>
  <p:clrMapOvr>
    <a:masterClrMapping/>
  </p:clrMapOvr>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2" name="Shape 472"/>
        <p:cNvGrpSpPr/>
        <p:nvPr/>
      </p:nvGrpSpPr>
      <p:grpSpPr>
        <a:xfrm>
          <a:off x="0" y="0"/>
          <a:ext cx="0" cy="0"/>
          <a:chOff x="0" y="0"/>
          <a:chExt cx="0" cy="0"/>
        </a:xfrm>
      </p:grpSpPr>
      <p:sp>
        <p:nvSpPr>
          <p:cNvPr id="473" name="Google Shape;473;p69"/>
          <p:cNvSpPr txBox="1"/>
          <p:nvPr>
            <p:ph type="ctrTitle"/>
          </p:nvPr>
        </p:nvSpPr>
        <p:spPr>
          <a:xfrm>
            <a:off x="352700" y="353122"/>
            <a:ext cx="11360700" cy="4437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Rural and Frontier Counties</a:t>
            </a:r>
            <a:r>
              <a:rPr lang="en-US" sz="3200"/>
              <a:t> </a:t>
            </a:r>
            <a:endParaRPr sz="3200"/>
          </a:p>
        </p:txBody>
      </p:sp>
      <p:sp>
        <p:nvSpPr>
          <p:cNvPr id="474" name="Google Shape;474;p69"/>
          <p:cNvSpPr txBox="1"/>
          <p:nvPr>
            <p:ph idx="12" type="sldNum"/>
          </p:nvPr>
        </p:nvSpPr>
        <p:spPr>
          <a:xfrm>
            <a:off x="11296610" y="6217622"/>
            <a:ext cx="731700" cy="5247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
        <p:nvSpPr>
          <p:cNvPr id="475" name="Google Shape;475;p69"/>
          <p:cNvSpPr txBox="1"/>
          <p:nvPr/>
        </p:nvSpPr>
        <p:spPr>
          <a:xfrm>
            <a:off x="631500" y="796825"/>
            <a:ext cx="10929000" cy="4437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sz="1800">
                <a:latin typeface="Trebuchet MS"/>
                <a:ea typeface="Trebuchet MS"/>
                <a:cs typeface="Trebuchet MS"/>
                <a:sym typeface="Trebuchet MS"/>
              </a:rPr>
              <a:t>Rural and frontier areas meeting </a:t>
            </a:r>
            <a:r>
              <a:rPr lang="en-US" sz="1800" u="sng">
                <a:solidFill>
                  <a:schemeClr val="hlink"/>
                </a:solidFill>
                <a:latin typeface="Trebuchet MS"/>
                <a:ea typeface="Trebuchet MS"/>
                <a:cs typeface="Trebuchet MS"/>
                <a:sym typeface="Trebuchet MS"/>
                <a:hlinkClick r:id="rId3"/>
              </a:rPr>
              <a:t>HRSA’s</a:t>
            </a:r>
            <a:r>
              <a:rPr lang="en-US" sz="1800">
                <a:latin typeface="Trebuchet MS"/>
                <a:ea typeface="Trebuchet MS"/>
                <a:cs typeface="Trebuchet MS"/>
                <a:sym typeface="Trebuchet MS"/>
              </a:rPr>
              <a:t> definition include the following 52 counties in </a:t>
            </a:r>
            <a:r>
              <a:rPr lang="en-US" sz="1800">
                <a:latin typeface="Trebuchet MS"/>
                <a:ea typeface="Trebuchet MS"/>
                <a:cs typeface="Trebuchet MS"/>
                <a:sym typeface="Trebuchet MS"/>
              </a:rPr>
              <a:t>Colorado</a:t>
            </a:r>
            <a:r>
              <a:rPr lang="en-US" sz="1800">
                <a:latin typeface="Trebuchet MS"/>
                <a:ea typeface="Trebuchet MS"/>
                <a:cs typeface="Trebuchet MS"/>
                <a:sym typeface="Trebuchet MS"/>
              </a:rPr>
              <a:t>, along with rural census tracts in Larimer, Mesa, and Weld counties</a:t>
            </a:r>
            <a:r>
              <a:rPr lang="en-US" sz="1800">
                <a:latin typeface="Trebuchet MS"/>
                <a:ea typeface="Trebuchet MS"/>
                <a:cs typeface="Trebuchet MS"/>
                <a:sym typeface="Trebuchet MS"/>
              </a:rPr>
              <a:t>:</a:t>
            </a:r>
            <a:endParaRPr sz="1800">
              <a:latin typeface="Trebuchet MS"/>
              <a:ea typeface="Trebuchet MS"/>
              <a:cs typeface="Trebuchet MS"/>
              <a:sym typeface="Trebuchet MS"/>
            </a:endParaRPr>
          </a:p>
        </p:txBody>
      </p:sp>
      <p:graphicFrame>
        <p:nvGraphicFramePr>
          <p:cNvPr id="476" name="Google Shape;476;p69"/>
          <p:cNvGraphicFramePr/>
          <p:nvPr/>
        </p:nvGraphicFramePr>
        <p:xfrm>
          <a:off x="631500" y="1754250"/>
          <a:ext cx="3000000" cy="3000000"/>
        </p:xfrm>
        <a:graphic>
          <a:graphicData uri="http://schemas.openxmlformats.org/drawingml/2006/table">
            <a:tbl>
              <a:tblPr>
                <a:noFill/>
                <a:tableStyleId>{CB3DDD14-7309-41BD-824B-BC0B37742953}</a:tableStyleId>
              </a:tblPr>
              <a:tblGrid>
                <a:gridCol w="1527325"/>
                <a:gridCol w="1449050"/>
                <a:gridCol w="1527275"/>
              </a:tblGrid>
              <a:tr h="4089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Alamosa</a:t>
                      </a:r>
                      <a:endParaRPr sz="1600">
                        <a:latin typeface="Trebuchet MS"/>
                        <a:ea typeface="Trebuchet MS"/>
                        <a:cs typeface="Trebuchet MS"/>
                        <a:sym typeface="Trebuchet MS"/>
                      </a:endParaRPr>
                    </a:p>
                  </a:txBody>
                  <a:tcPr marT="63500" marB="63500" marR="63500" marL="63500">
                    <a:lnR cap="flat" cmpd="sng" w="12700">
                      <a:solidFill>
                        <a:srgbClr val="000000"/>
                      </a:solidFill>
                      <a:prstDash val="solid"/>
                      <a:round/>
                      <a:headEnd len="sm" w="sm" type="none"/>
                      <a:tailEnd len="sm" w="sm" type="none"/>
                    </a:lnR>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Gunnison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Pitkin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33725">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Archuleta</a:t>
                      </a:r>
                      <a:endParaRPr sz="1600">
                        <a:latin typeface="Trebuchet MS"/>
                        <a:ea typeface="Trebuchet MS"/>
                        <a:cs typeface="Trebuchet MS"/>
                        <a:sym typeface="Trebuchet MS"/>
                      </a:endParaRPr>
                    </a:p>
                  </a:txBody>
                  <a:tcPr marT="63500" marB="63500" marR="63500" marL="63500">
                    <a:lnR cap="flat" cmpd="sng" w="12700">
                      <a:solidFill>
                        <a:srgbClr val="000000"/>
                      </a:solidFill>
                      <a:prstDash val="solid"/>
                      <a:round/>
                      <a:headEnd len="sm" w="sm" type="none"/>
                      <a:tailEnd len="sm" w="sm" type="none"/>
                    </a:lnR>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Hinsdale</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Prowers</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r>
              <a:tr h="4645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Chaffee</a:t>
                      </a:r>
                      <a:endParaRPr sz="1600">
                        <a:latin typeface="Trebuchet MS"/>
                        <a:ea typeface="Trebuchet MS"/>
                        <a:cs typeface="Trebuchet MS"/>
                        <a:sym typeface="Trebuchet MS"/>
                      </a:endParaRPr>
                    </a:p>
                  </a:txBody>
                  <a:tcPr marT="63500" marB="63500" marR="63500" marL="63500">
                    <a:lnR cap="flat" cmpd="sng" w="12700">
                      <a:solidFill>
                        <a:srgbClr val="000000"/>
                      </a:solidFill>
                      <a:prstDash val="solid"/>
                      <a:round/>
                      <a:headEnd len="sm" w="sm" type="none"/>
                      <a:tailEnd len="sm" w="sm" type="none"/>
                    </a:lnR>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La Plata</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Rio Grande</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40925">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Clear Creek</a:t>
                      </a:r>
                      <a:endParaRPr sz="1600">
                        <a:latin typeface="Trebuchet MS"/>
                        <a:ea typeface="Trebuchet MS"/>
                        <a:cs typeface="Trebuchet MS"/>
                        <a:sym typeface="Trebuchet MS"/>
                      </a:endParaRPr>
                    </a:p>
                  </a:txBody>
                  <a:tcPr marT="63500" marB="63500" marR="63500" marL="63500">
                    <a:lnR cap="flat" cmpd="sng" w="12700">
                      <a:solidFill>
                        <a:srgbClr val="000000"/>
                      </a:solidFill>
                      <a:prstDash val="solid"/>
                      <a:round/>
                      <a:headEnd len="sm" w="sm" type="none"/>
                      <a:tailEnd len="sm" w="sm" type="none"/>
                    </a:lnR>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Lake</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Routt</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r>
              <a:tr h="383275">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Conejos</a:t>
                      </a:r>
                      <a:endParaRPr sz="1600">
                        <a:latin typeface="Trebuchet MS"/>
                        <a:ea typeface="Trebuchet MS"/>
                        <a:cs typeface="Trebuchet MS"/>
                        <a:sym typeface="Trebuchet MS"/>
                      </a:endParaRPr>
                    </a:p>
                  </a:txBody>
                  <a:tcPr marT="63500" marB="63500" marR="63500" marL="63500">
                    <a:lnR cap="flat" cmpd="sng" w="12700">
                      <a:solidFill>
                        <a:srgbClr val="000000"/>
                      </a:solidFill>
                      <a:prstDash val="solid"/>
                      <a:round/>
                      <a:headEnd len="sm" w="sm" type="none"/>
                      <a:tailEnd len="sm" w="sm" type="none"/>
                    </a:lnR>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Logan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Saguache</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Delta</a:t>
                      </a:r>
                      <a:endParaRPr sz="1600">
                        <a:latin typeface="Trebuchet MS"/>
                        <a:ea typeface="Trebuchet MS"/>
                        <a:cs typeface="Trebuchet MS"/>
                        <a:sym typeface="Trebuchet MS"/>
                      </a:endParaRPr>
                    </a:p>
                  </a:txBody>
                  <a:tcPr marT="63500" marB="63500" marR="63500" marL="63500">
                    <a:lnR cap="flat" cmpd="sng" w="12700">
                      <a:solidFill>
                        <a:srgbClr val="000000"/>
                      </a:solidFill>
                      <a:prstDash val="solid"/>
                      <a:round/>
                      <a:headEnd len="sm" w="sm" type="none"/>
                      <a:tailEnd len="sm" w="sm" type="none"/>
                    </a:lnR>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Montrose</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San Miguel</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Eagle</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Montezuma</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Summit</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Fremont</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Morgan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800"/>
                        </a:spcAft>
                        <a:buNone/>
                      </a:pPr>
                      <a:r>
                        <a:rPr lang="en-US" sz="1600">
                          <a:latin typeface="Trebuchet MS"/>
                          <a:ea typeface="Trebuchet MS"/>
                          <a:cs typeface="Trebuchet MS"/>
                          <a:sym typeface="Trebuchet MS"/>
                        </a:rPr>
                        <a:t>Teller</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Garfield</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Otero</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Kit Carson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Grand</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Park</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solidFill>
                      <a:srgbClr val="EFEFEF"/>
                    </a:solidFill>
                  </a:tcPr>
                </a:tc>
              </a:tr>
            </a:tbl>
          </a:graphicData>
        </a:graphic>
      </p:graphicFrame>
      <p:sp>
        <p:nvSpPr>
          <p:cNvPr id="477" name="Google Shape;477;p69"/>
          <p:cNvSpPr txBox="1"/>
          <p:nvPr/>
        </p:nvSpPr>
        <p:spPr>
          <a:xfrm>
            <a:off x="631500" y="1367525"/>
            <a:ext cx="3467400" cy="30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000"/>
              <a:t>Rural Counties - </a:t>
            </a:r>
            <a:r>
              <a:rPr b="1" lang="en-US" sz="2000"/>
              <a:t>29</a:t>
            </a:r>
            <a:endParaRPr b="1" sz="2000"/>
          </a:p>
        </p:txBody>
      </p:sp>
      <p:graphicFrame>
        <p:nvGraphicFramePr>
          <p:cNvPr id="478" name="Google Shape;478;p69"/>
          <p:cNvGraphicFramePr/>
          <p:nvPr/>
        </p:nvGraphicFramePr>
        <p:xfrm>
          <a:off x="6467375" y="1849500"/>
          <a:ext cx="3000000" cy="3000000"/>
        </p:xfrm>
        <a:graphic>
          <a:graphicData uri="http://schemas.openxmlformats.org/drawingml/2006/table">
            <a:tbl>
              <a:tblPr>
                <a:noFill/>
                <a:tableStyleId>{CB3DDD14-7309-41BD-824B-BC0B37742953}</a:tableStyleId>
              </a:tblPr>
              <a:tblGrid>
                <a:gridCol w="1637725"/>
                <a:gridCol w="1553800"/>
                <a:gridCol w="1637700"/>
              </a:tblGrid>
              <a:tr h="4089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Baca</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Jackson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Washington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33725">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Bent</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Kiowa</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Yuma</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r>
              <a:tr h="4645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Cheyenne</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Las Animas</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San Juan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440925">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Costilla</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Lincoln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r>
              <a:tr h="383275">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Crowley</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Mineral</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Custer</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Moffat</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Dolores</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Ouray</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Elbert</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Phillips</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Gilpin</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Rio Blanco</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c>
                  <a:txBody>
                    <a:bodyPr/>
                    <a:lstStyle/>
                    <a:p>
                      <a:pPr indent="0" lvl="0" marL="0" rtl="0" algn="l">
                        <a:spcBef>
                          <a:spcPts val="0"/>
                        </a:spcBef>
                        <a:spcAft>
                          <a:spcPts val="0"/>
                        </a:spcAft>
                        <a:buNone/>
                      </a:pPr>
                      <a:r>
                        <a:t/>
                      </a:r>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tcPr>
                </a:tc>
              </a:tr>
              <a:tr h="370450">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Huerfano</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rPr lang="en-US" sz="1600">
                          <a:latin typeface="Trebuchet MS"/>
                          <a:ea typeface="Trebuchet MS"/>
                          <a:cs typeface="Trebuchet MS"/>
                          <a:sym typeface="Trebuchet MS"/>
                        </a:rPr>
                        <a:t>Sedgwick</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R cap="flat" cmpd="sng" w="12700">
                      <a:solidFill>
                        <a:srgbClr val="000000"/>
                      </a:solidFill>
                      <a:prstDash val="solid"/>
                      <a:round/>
                      <a:headEnd len="sm" w="sm" type="none"/>
                      <a:tailEnd len="sm" w="sm" type="none"/>
                    </a:lnR>
                    <a:lnT cap="flat" cmpd="sng" w="12700">
                      <a:solidFill>
                        <a:srgbClr val="000000"/>
                      </a:solidFill>
                      <a:prstDash val="solid"/>
                      <a:round/>
                      <a:headEnd len="sm" w="sm" type="none"/>
                      <a:tailEnd len="sm" w="sm" type="none"/>
                    </a:lnT>
                    <a:lnB cap="flat" cmpd="sng" w="12700">
                      <a:solidFill>
                        <a:srgbClr val="000000"/>
                      </a:solidFill>
                      <a:prstDash val="solid"/>
                      <a:round/>
                      <a:headEnd len="sm" w="sm" type="none"/>
                      <a:tailEnd len="sm" w="sm" type="none"/>
                    </a:lnB>
                    <a:solidFill>
                      <a:srgbClr val="EFEFEF"/>
                    </a:solidFill>
                  </a:tcPr>
                </a:tc>
                <a:tc>
                  <a:txBody>
                    <a:bodyPr/>
                    <a:lstStyle/>
                    <a:p>
                      <a:pPr indent="0" lvl="0" marL="0" rtl="0" algn="l">
                        <a:lnSpc>
                          <a:spcPct val="115833"/>
                        </a:lnSpc>
                        <a:spcBef>
                          <a:spcPts val="0"/>
                        </a:spcBef>
                        <a:spcAft>
                          <a:spcPts val="0"/>
                        </a:spcAft>
                        <a:buNone/>
                      </a:pPr>
                      <a:r>
                        <a:t/>
                      </a:r>
                      <a:endParaRPr sz="1600">
                        <a:latin typeface="Trebuchet MS"/>
                        <a:ea typeface="Trebuchet MS"/>
                        <a:cs typeface="Trebuchet MS"/>
                        <a:sym typeface="Trebuchet MS"/>
                      </a:endParaRPr>
                    </a:p>
                  </a:txBody>
                  <a:tcPr marT="63500" marB="63500" marR="63500" marL="63500">
                    <a:lnL cap="flat" cmpd="sng" w="12700">
                      <a:solidFill>
                        <a:srgbClr val="000000"/>
                      </a:solidFill>
                      <a:prstDash val="solid"/>
                      <a:round/>
                      <a:headEnd len="sm" w="sm" type="none"/>
                      <a:tailEnd len="sm" w="sm" type="none"/>
                    </a:lnL>
                    <a:lnT cap="flat" cmpd="sng" w="12700">
                      <a:solidFill>
                        <a:srgbClr val="000000"/>
                      </a:solidFill>
                      <a:prstDash val="solid"/>
                      <a:round/>
                      <a:headEnd len="sm" w="sm" type="none"/>
                      <a:tailEnd len="sm" w="sm" type="none"/>
                    </a:lnT>
                    <a:solidFill>
                      <a:srgbClr val="EFEFEF"/>
                    </a:solidFill>
                  </a:tcPr>
                </a:tc>
              </a:tr>
            </a:tbl>
          </a:graphicData>
        </a:graphic>
      </p:graphicFrame>
      <p:sp>
        <p:nvSpPr>
          <p:cNvPr id="479" name="Google Shape;479;p69"/>
          <p:cNvSpPr txBox="1"/>
          <p:nvPr/>
        </p:nvSpPr>
        <p:spPr>
          <a:xfrm>
            <a:off x="6403150" y="1462763"/>
            <a:ext cx="3467400" cy="306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US" sz="2000"/>
              <a:t>Frontier</a:t>
            </a:r>
            <a:r>
              <a:rPr b="1" lang="en-US" sz="2000"/>
              <a:t> Counties - 23</a:t>
            </a:r>
            <a:endParaRPr b="1" sz="2000"/>
          </a:p>
        </p:txBody>
      </p:sp>
    </p:spTree>
  </p:cSld>
  <p:clrMapOvr>
    <a:masterClrMapping/>
  </p:clrMapOvr>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sp>
        <p:nvSpPr>
          <p:cNvPr id="485" name="Google Shape;485;p70"/>
          <p:cNvSpPr txBox="1"/>
          <p:nvPr>
            <p:ph type="title"/>
          </p:nvPr>
        </p:nvSpPr>
        <p:spPr>
          <a:xfrm>
            <a:off x="342300" y="437975"/>
            <a:ext cx="11011500" cy="5583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Colorado’s Allowed Providers</a:t>
            </a:r>
            <a:endParaRPr sz="3200"/>
          </a:p>
        </p:txBody>
      </p:sp>
      <p:sp>
        <p:nvSpPr>
          <p:cNvPr id="486" name="Google Shape;486;p70"/>
          <p:cNvSpPr txBox="1"/>
          <p:nvPr>
            <p:ph idx="1" type="body"/>
          </p:nvPr>
        </p:nvSpPr>
        <p:spPr>
          <a:xfrm>
            <a:off x="284850" y="1311750"/>
            <a:ext cx="11069100" cy="4746300"/>
          </a:xfrm>
          <a:prstGeom prst="rect">
            <a:avLst/>
          </a:prstGeom>
        </p:spPr>
        <p:txBody>
          <a:bodyPr anchorCtr="0" anchor="t" bIns="45700" lIns="91425" spcFirstLastPara="1" rIns="91425" wrap="square" tIns="45700">
            <a:noAutofit/>
          </a:bodyPr>
          <a:lstStyle/>
          <a:p>
            <a:pPr indent="-368300" lvl="0" marL="457200" rtl="0" algn="l">
              <a:lnSpc>
                <a:spcPct val="115000"/>
              </a:lnSpc>
              <a:spcBef>
                <a:spcPts val="0"/>
              </a:spcBef>
              <a:spcAft>
                <a:spcPts val="0"/>
              </a:spcAft>
              <a:buClr>
                <a:srgbClr val="000000"/>
              </a:buClr>
              <a:buSzPts val="2200"/>
              <a:buFont typeface="Trebuchet MS"/>
              <a:buChar char="•"/>
            </a:pPr>
            <a:r>
              <a:rPr lang="en-US" sz="2200">
                <a:solidFill>
                  <a:srgbClr val="000000"/>
                </a:solidFill>
              </a:rPr>
              <a:t>3 Tribes and facilities: Ute Mountain Ute, Southern Ute, and Denver Indian Health and Family Services</a:t>
            </a:r>
            <a:endParaRPr sz="2200">
              <a:solidFill>
                <a:srgbClr val="000000"/>
              </a:solidFill>
            </a:endParaRPr>
          </a:p>
          <a:p>
            <a:pPr indent="-368300" lvl="0" marL="457200" rtl="0" algn="l">
              <a:lnSpc>
                <a:spcPct val="115000"/>
              </a:lnSpc>
              <a:spcBef>
                <a:spcPts val="0"/>
              </a:spcBef>
              <a:spcAft>
                <a:spcPts val="0"/>
              </a:spcAft>
              <a:buClr>
                <a:srgbClr val="000000"/>
              </a:buClr>
              <a:buSzPts val="2200"/>
              <a:buFont typeface="Trebuchet MS"/>
              <a:buChar char="•"/>
            </a:pPr>
            <a:r>
              <a:rPr lang="en-US" sz="2200">
                <a:solidFill>
                  <a:srgbClr val="000000"/>
                </a:solidFill>
              </a:rPr>
              <a:t>11 Rural Prospective Payment System Hospitals (</a:t>
            </a:r>
            <a:r>
              <a:rPr lang="en-US" sz="2200">
                <a:solidFill>
                  <a:srgbClr val="000000"/>
                </a:solidFill>
              </a:rPr>
              <a:t>PPS</a:t>
            </a:r>
            <a:r>
              <a:rPr lang="en-US" sz="2200">
                <a:solidFill>
                  <a:srgbClr val="000000"/>
                </a:solidFill>
              </a:rPr>
              <a:t>)</a:t>
            </a:r>
            <a:endParaRPr baseline="30000" sz="2200">
              <a:solidFill>
                <a:srgbClr val="000000"/>
              </a:solidFill>
            </a:endParaRPr>
          </a:p>
          <a:p>
            <a:pPr indent="-368300" lvl="0" marL="457200" rtl="0" algn="l">
              <a:lnSpc>
                <a:spcPct val="115000"/>
              </a:lnSpc>
              <a:spcBef>
                <a:spcPts val="0"/>
              </a:spcBef>
              <a:spcAft>
                <a:spcPts val="0"/>
              </a:spcAft>
              <a:buClr>
                <a:srgbClr val="000000"/>
              </a:buClr>
              <a:buSzPts val="2200"/>
              <a:buFont typeface="Trebuchet MS"/>
              <a:buChar char="•"/>
            </a:pPr>
            <a:r>
              <a:rPr lang="en-US" sz="2200">
                <a:solidFill>
                  <a:srgbClr val="000000"/>
                </a:solidFill>
              </a:rPr>
              <a:t>77 Federally Qualified Health Centers (FQHCs)</a:t>
            </a:r>
            <a:endParaRPr baseline="30000" sz="2200">
              <a:solidFill>
                <a:srgbClr val="000000"/>
              </a:solidFill>
            </a:endParaRPr>
          </a:p>
          <a:p>
            <a:pPr indent="-368300" lvl="0" marL="457200" rtl="0" algn="l">
              <a:lnSpc>
                <a:spcPct val="115000"/>
              </a:lnSpc>
              <a:spcBef>
                <a:spcPts val="0"/>
              </a:spcBef>
              <a:spcAft>
                <a:spcPts val="0"/>
              </a:spcAft>
              <a:buClr>
                <a:srgbClr val="000000"/>
              </a:buClr>
              <a:buSzPts val="2200"/>
              <a:buFont typeface="Trebuchet MS"/>
              <a:buChar char="•"/>
            </a:pPr>
            <a:r>
              <a:rPr lang="en-US" sz="2200">
                <a:solidFill>
                  <a:srgbClr val="000000"/>
                </a:solidFill>
              </a:rPr>
              <a:t>32 Critical Access Hospitals </a:t>
            </a:r>
            <a:endParaRPr baseline="30000" sz="2200">
              <a:solidFill>
                <a:srgbClr val="000000"/>
              </a:solidFill>
            </a:endParaRPr>
          </a:p>
          <a:p>
            <a:pPr indent="-368300" lvl="0" marL="457200" rtl="0" algn="l">
              <a:lnSpc>
                <a:spcPct val="115000"/>
              </a:lnSpc>
              <a:spcBef>
                <a:spcPts val="0"/>
              </a:spcBef>
              <a:spcAft>
                <a:spcPts val="0"/>
              </a:spcAft>
              <a:buClr>
                <a:srgbClr val="000000"/>
              </a:buClr>
              <a:buSzPts val="2200"/>
              <a:buFont typeface="Trebuchet MS"/>
              <a:buChar char="•"/>
            </a:pPr>
            <a:r>
              <a:rPr lang="en-US" sz="2200">
                <a:solidFill>
                  <a:srgbClr val="000000"/>
                </a:solidFill>
              </a:rPr>
              <a:t>21 School Based Health Centers (SBHCs)</a:t>
            </a:r>
            <a:endParaRPr baseline="30000" sz="2200">
              <a:solidFill>
                <a:srgbClr val="000000"/>
              </a:solidFill>
            </a:endParaRPr>
          </a:p>
          <a:p>
            <a:pPr indent="-368300" lvl="0" marL="457200" rtl="0" algn="l">
              <a:lnSpc>
                <a:spcPct val="115000"/>
              </a:lnSpc>
              <a:spcBef>
                <a:spcPts val="0"/>
              </a:spcBef>
              <a:spcAft>
                <a:spcPts val="0"/>
              </a:spcAft>
              <a:buClr>
                <a:srgbClr val="000000"/>
              </a:buClr>
              <a:buSzPts val="2200"/>
              <a:buFont typeface="Trebuchet MS"/>
              <a:buChar char="•"/>
            </a:pPr>
            <a:r>
              <a:rPr lang="en-US" sz="2200">
                <a:solidFill>
                  <a:srgbClr val="000000"/>
                </a:solidFill>
              </a:rPr>
              <a:t>7 Certified Community Behavioral Health Clinics (CCBHCs)</a:t>
            </a:r>
            <a:endParaRPr baseline="30000" sz="2200">
              <a:solidFill>
                <a:srgbClr val="000000"/>
              </a:solidFill>
            </a:endParaRPr>
          </a:p>
          <a:p>
            <a:pPr indent="-368300" lvl="0" marL="457200" rtl="0" algn="l">
              <a:lnSpc>
                <a:spcPct val="115000"/>
              </a:lnSpc>
              <a:spcBef>
                <a:spcPts val="0"/>
              </a:spcBef>
              <a:spcAft>
                <a:spcPts val="0"/>
              </a:spcAft>
              <a:buClr>
                <a:srgbClr val="000000"/>
              </a:buClr>
              <a:buSzPts val="2200"/>
              <a:buFont typeface="Trebuchet MS"/>
              <a:buChar char="•"/>
            </a:pPr>
            <a:r>
              <a:rPr lang="en-US" sz="2200">
                <a:solidFill>
                  <a:srgbClr val="000000"/>
                </a:solidFill>
              </a:rPr>
              <a:t>15 Community Health Centers</a:t>
            </a:r>
            <a:endParaRPr baseline="30000" sz="2200">
              <a:solidFill>
                <a:srgbClr val="000000"/>
              </a:solidFill>
            </a:endParaRPr>
          </a:p>
          <a:p>
            <a:pPr indent="-368300" lvl="0" marL="457200" rtl="0" algn="l">
              <a:lnSpc>
                <a:spcPct val="115000"/>
              </a:lnSpc>
              <a:spcBef>
                <a:spcPts val="0"/>
              </a:spcBef>
              <a:spcAft>
                <a:spcPts val="0"/>
              </a:spcAft>
              <a:buClr>
                <a:srgbClr val="000000"/>
              </a:buClr>
              <a:buSzPts val="2200"/>
              <a:buFont typeface="Trebuchet MS"/>
              <a:buChar char="•"/>
            </a:pPr>
            <a:r>
              <a:rPr lang="en-US" sz="2200">
                <a:solidFill>
                  <a:srgbClr val="000000"/>
                </a:solidFill>
              </a:rPr>
              <a:t>57 Rural Health Clinics (RHC)</a:t>
            </a:r>
            <a:endParaRPr baseline="30000" sz="2200">
              <a:solidFill>
                <a:srgbClr val="000000"/>
              </a:solidFill>
            </a:endParaRPr>
          </a:p>
          <a:p>
            <a:pPr indent="0" lvl="0" marL="457200" rtl="0" algn="l">
              <a:lnSpc>
                <a:spcPct val="115000"/>
              </a:lnSpc>
              <a:spcBef>
                <a:spcPts val="0"/>
              </a:spcBef>
              <a:spcAft>
                <a:spcPts val="0"/>
              </a:spcAft>
              <a:buNone/>
            </a:pPr>
            <a:r>
              <a:t/>
            </a:r>
            <a:endParaRPr sz="1200">
              <a:solidFill>
                <a:srgbClr val="000000"/>
              </a:solidFill>
              <a:latin typeface="Arial"/>
              <a:ea typeface="Arial"/>
              <a:cs typeface="Arial"/>
              <a:sym typeface="Arial"/>
            </a:endParaRPr>
          </a:p>
          <a:p>
            <a:pPr indent="0" lvl="0" marL="0" rtl="0" algn="l">
              <a:spcBef>
                <a:spcPts val="1000"/>
              </a:spcBef>
              <a:spcAft>
                <a:spcPts val="0"/>
              </a:spcAft>
              <a:buNone/>
            </a:pPr>
            <a:r>
              <a:t/>
            </a:r>
            <a:endParaRPr/>
          </a:p>
        </p:txBody>
      </p:sp>
      <p:sp>
        <p:nvSpPr>
          <p:cNvPr id="487" name="Google Shape;487;p70"/>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92" name="Shape 492"/>
        <p:cNvGrpSpPr/>
        <p:nvPr/>
      </p:nvGrpSpPr>
      <p:grpSpPr>
        <a:xfrm>
          <a:off x="0" y="0"/>
          <a:ext cx="0" cy="0"/>
          <a:chOff x="0" y="0"/>
          <a:chExt cx="0" cy="0"/>
        </a:xfrm>
      </p:grpSpPr>
      <p:sp>
        <p:nvSpPr>
          <p:cNvPr id="493" name="Google Shape;493;p71"/>
          <p:cNvSpPr txBox="1"/>
          <p:nvPr>
            <p:ph type="title"/>
          </p:nvPr>
        </p:nvSpPr>
        <p:spPr>
          <a:xfrm>
            <a:off x="838200" y="215380"/>
            <a:ext cx="10515600" cy="514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Colorado’s Scoring </a:t>
            </a:r>
            <a:r>
              <a:rPr lang="en-US" sz="3200"/>
              <a:t>Factors</a:t>
            </a:r>
            <a:r>
              <a:rPr lang="en-US" sz="3200"/>
              <a:t> (Data-Driven)</a:t>
            </a:r>
            <a:endParaRPr sz="3200"/>
          </a:p>
        </p:txBody>
      </p:sp>
      <p:sp>
        <p:nvSpPr>
          <p:cNvPr id="494" name="Google Shape;494;p71"/>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495" name="Google Shape;495;p71"/>
          <p:cNvGraphicFramePr/>
          <p:nvPr/>
        </p:nvGraphicFramePr>
        <p:xfrm>
          <a:off x="408500" y="730150"/>
          <a:ext cx="3000000" cy="3000000"/>
        </p:xfrm>
        <a:graphic>
          <a:graphicData uri="http://schemas.openxmlformats.org/drawingml/2006/table">
            <a:tbl>
              <a:tblPr>
                <a:noFill/>
                <a:tableStyleId>{54A79482-B3A6-47C4-A34D-B698B0EB8C9E}</a:tableStyleId>
              </a:tblPr>
              <a:tblGrid>
                <a:gridCol w="3251350"/>
                <a:gridCol w="5077725"/>
                <a:gridCol w="3118750"/>
              </a:tblGrid>
              <a:tr h="421275">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CMS Data-Driven Factor</a:t>
                      </a:r>
                      <a:endParaRPr b="1" sz="1600">
                        <a:solidFill>
                          <a:schemeClr val="lt1"/>
                        </a:solidFill>
                        <a:latin typeface="Trebuchet MS"/>
                        <a:ea typeface="Trebuchet MS"/>
                        <a:cs typeface="Trebuchet MS"/>
                        <a:sym typeface="Trebuchet M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Colorado Data (CMS Compliant Sources)</a:t>
                      </a:r>
                      <a:endParaRPr b="1" sz="1600">
                        <a:solidFill>
                          <a:schemeClr val="lt1"/>
                        </a:solidFill>
                        <a:latin typeface="Trebuchet MS"/>
                        <a:ea typeface="Trebuchet MS"/>
                        <a:cs typeface="Trebuchet MS"/>
                        <a:sym typeface="Trebuchet M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CMS Scoring Methodology</a:t>
                      </a:r>
                      <a:endParaRPr b="1" sz="1600">
                        <a:solidFill>
                          <a:schemeClr val="lt1"/>
                        </a:solidFill>
                        <a:latin typeface="Trebuchet MS"/>
                        <a:ea typeface="Trebuchet MS"/>
                        <a:cs typeface="Trebuchet MS"/>
                        <a:sym typeface="Trebuchet M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r>
              <a:tr h="426375">
                <a:tc>
                  <a:txBody>
                    <a:bodyPr/>
                    <a:lstStyle/>
                    <a:p>
                      <a:pPr indent="-317500" lvl="0" marL="457200" marR="0" rtl="0" algn="l">
                        <a:lnSpc>
                          <a:spcPct val="115000"/>
                        </a:lnSpc>
                        <a:spcBef>
                          <a:spcPts val="0"/>
                        </a:spcBef>
                        <a:spcAft>
                          <a:spcPts val="0"/>
                        </a:spcAft>
                        <a:buSzPts val="1400"/>
                        <a:buFont typeface="Trebuchet MS"/>
                        <a:buAutoNum type="arabicPeriod"/>
                      </a:pPr>
                      <a:r>
                        <a:rPr lang="en-US">
                          <a:latin typeface="Trebuchet MS"/>
                          <a:ea typeface="Trebuchet MS"/>
                          <a:cs typeface="Trebuchet MS"/>
                          <a:sym typeface="Trebuchet MS"/>
                        </a:rPr>
                        <a:t>A</a:t>
                      </a:r>
                      <a:r>
                        <a:rPr lang="en-US">
                          <a:latin typeface="Trebuchet MS"/>
                          <a:ea typeface="Trebuchet MS"/>
                          <a:cs typeface="Trebuchet MS"/>
                          <a:sym typeface="Trebuchet MS"/>
                        </a:rPr>
                        <a:t>bsolute size of rural population </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rebuchet MS"/>
                          <a:ea typeface="Trebuchet MS"/>
                          <a:cs typeface="Trebuchet MS"/>
                          <a:sym typeface="Trebuchet MS"/>
                        </a:rPr>
                        <a:t>809,253</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rowSpan="7">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State proportionality is indexed to every US state proportionality for each data-driven factor (e.g., 13.6% Colorado rural population indexed to every other state’s percentage)</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b="1" lang="en-US">
                          <a:solidFill>
                            <a:schemeClr val="dk1"/>
                          </a:solidFill>
                          <a:latin typeface="Trebuchet MS"/>
                          <a:ea typeface="Trebuchet MS"/>
                          <a:cs typeface="Trebuchet MS"/>
                          <a:sym typeface="Trebuchet MS"/>
                        </a:rPr>
                        <a:t>Calculation </a:t>
                      </a:r>
                      <a:r>
                        <a:rPr b="1" lang="en-US">
                          <a:solidFill>
                            <a:schemeClr val="dk1"/>
                          </a:solidFill>
                          <a:latin typeface="Trebuchet MS"/>
                          <a:ea typeface="Trebuchet MS"/>
                          <a:cs typeface="Trebuchet MS"/>
                          <a:sym typeface="Trebuchet MS"/>
                        </a:rPr>
                        <a:t>Requires:</a:t>
                      </a:r>
                      <a:endParaRPr b="1">
                        <a:solidFill>
                          <a:schemeClr val="dk1"/>
                        </a:solidFill>
                        <a:latin typeface="Trebuchet MS"/>
                        <a:ea typeface="Trebuchet MS"/>
                        <a:cs typeface="Trebuchet MS"/>
                        <a:sym typeface="Trebuchet MS"/>
                      </a:endParaRPr>
                    </a:p>
                    <a:p>
                      <a:pPr indent="-317500" lvl="0" marL="457200" rtl="0" algn="l">
                        <a:lnSpc>
                          <a:spcPct val="115000"/>
                        </a:lnSpc>
                        <a:spcBef>
                          <a:spcPts val="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Data from all 50 states on each factor</a:t>
                      </a:r>
                      <a:endParaRPr>
                        <a:solidFill>
                          <a:schemeClr val="dk1"/>
                        </a:solidFill>
                        <a:latin typeface="Trebuchet MS"/>
                        <a:ea typeface="Trebuchet MS"/>
                        <a:cs typeface="Trebuchet MS"/>
                        <a:sym typeface="Trebuchet MS"/>
                      </a:endParaRPr>
                    </a:p>
                    <a:p>
                      <a:pPr indent="-317500" lvl="0" marL="457200" rtl="0" algn="l">
                        <a:lnSpc>
                          <a:spcPct val="115000"/>
                        </a:lnSpc>
                        <a:spcBef>
                          <a:spcPts val="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Proportional index calculation for each</a:t>
                      </a:r>
                      <a:endParaRPr>
                        <a:solidFill>
                          <a:schemeClr val="dk1"/>
                        </a:solidFill>
                        <a:latin typeface="Trebuchet MS"/>
                        <a:ea typeface="Trebuchet MS"/>
                        <a:cs typeface="Trebuchet MS"/>
                        <a:sym typeface="Trebuchet MS"/>
                      </a:endParaRPr>
                    </a:p>
                    <a:p>
                      <a:pPr indent="-317500" lvl="0" marL="457200" rtl="0" algn="l">
                        <a:lnSpc>
                          <a:spcPct val="115000"/>
                        </a:lnSpc>
                        <a:spcBef>
                          <a:spcPts val="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Summation of indexed score for each factor</a:t>
                      </a:r>
                      <a:endParaRPr>
                        <a:solidFill>
                          <a:schemeClr val="dk1"/>
                        </a:solidFill>
                        <a:latin typeface="Trebuchet MS"/>
                        <a:ea typeface="Trebuchet MS"/>
                        <a:cs typeface="Trebuchet MS"/>
                        <a:sym typeface="Trebuchet MS"/>
                      </a:endParaRPr>
                    </a:p>
                    <a:p>
                      <a:pPr indent="-298450" lvl="0" marL="457200" rtl="0" algn="l">
                        <a:lnSpc>
                          <a:spcPct val="115000"/>
                        </a:lnSpc>
                        <a:spcBef>
                          <a:spcPts val="0"/>
                        </a:spcBef>
                        <a:spcAft>
                          <a:spcPts val="0"/>
                        </a:spcAft>
                        <a:buClr>
                          <a:schemeClr val="dk1"/>
                        </a:buClr>
                        <a:buSzPts val="1100"/>
                        <a:buFont typeface="Trebuchet MS"/>
                        <a:buAutoNum type="arabicPeriod"/>
                      </a:pPr>
                      <a:r>
                        <a:rPr lang="en-US">
                          <a:solidFill>
                            <a:schemeClr val="dk1"/>
                          </a:solidFill>
                          <a:latin typeface="Trebuchet MS"/>
                          <a:ea typeface="Trebuchet MS"/>
                          <a:cs typeface="Trebuchet MS"/>
                          <a:sym typeface="Trebuchet MS"/>
                        </a:rPr>
                        <a:t>Multiplication of each score by specific weight factors for each indexed score</a:t>
                      </a:r>
                      <a:endParaRPr>
                        <a:latin typeface="Trebuchet MS"/>
                        <a:ea typeface="Trebuchet MS"/>
                        <a:cs typeface="Trebuchet MS"/>
                        <a:sym typeface="Trebuchet MS"/>
                      </a:endParaRPr>
                    </a:p>
                  </a:txBody>
                  <a:tcPr marT="91425" marB="91425" marR="91425" marL="91425">
                    <a:lnL cap="flat" cmpd="sng" w="12700">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578775">
                <a:tc>
                  <a:txBody>
                    <a:bodyPr/>
                    <a:lstStyle/>
                    <a:p>
                      <a:pPr indent="-317500" lvl="0" marL="457200" rtl="0" algn="l">
                        <a:lnSpc>
                          <a:spcPct val="115000"/>
                        </a:lnSpc>
                        <a:spcBef>
                          <a:spcPts val="0"/>
                        </a:spcBef>
                        <a:spcAft>
                          <a:spcPts val="0"/>
                        </a:spcAft>
                        <a:buSzPts val="1400"/>
                        <a:buFont typeface="Trebuchet MS"/>
                        <a:buAutoNum type="arabicPeriod" startAt="2"/>
                      </a:pPr>
                      <a:r>
                        <a:rPr lang="en-US">
                          <a:latin typeface="Trebuchet MS"/>
                          <a:ea typeface="Trebuchet MS"/>
                          <a:cs typeface="Trebuchet MS"/>
                          <a:sym typeface="Trebuchet MS"/>
                        </a:rPr>
                        <a:t>Proportion of Rural Health Facilities </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rebuchet MS"/>
                          <a:ea typeface="Trebuchet MS"/>
                          <a:cs typeface="Trebuchet MS"/>
                          <a:sym typeface="Trebuchet MS"/>
                        </a:rPr>
                        <a:t>12.7%  (574 rural/4,520 total)</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413675">
                <a:tc>
                  <a:txBody>
                    <a:bodyPr/>
                    <a:lstStyle/>
                    <a:p>
                      <a:pPr indent="-317500" lvl="0" marL="457200" rtl="0" algn="l">
                        <a:lnSpc>
                          <a:spcPct val="115000"/>
                        </a:lnSpc>
                        <a:spcBef>
                          <a:spcPts val="0"/>
                        </a:spcBef>
                        <a:spcAft>
                          <a:spcPts val="0"/>
                        </a:spcAft>
                        <a:buSzPts val="1400"/>
                        <a:buFont typeface="Trebuchet MS"/>
                        <a:buAutoNum type="arabicPeriod" startAt="3"/>
                      </a:pPr>
                      <a:r>
                        <a:rPr lang="en-US">
                          <a:latin typeface="Trebuchet MS"/>
                          <a:ea typeface="Trebuchet MS"/>
                          <a:cs typeface="Trebuchet MS"/>
                          <a:sym typeface="Trebuchet MS"/>
                        </a:rPr>
                        <a:t>Uncompensated care in a State </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rebuchet MS"/>
                          <a:ea typeface="Trebuchet MS"/>
                          <a:cs typeface="Trebuchet MS"/>
                          <a:sym typeface="Trebuchet MS"/>
                        </a:rPr>
                        <a:t>9.3% rural ($37,452,138 (rural)/ $403,557,073 (total))</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578775">
                <a:tc>
                  <a:txBody>
                    <a:bodyPr/>
                    <a:lstStyle/>
                    <a:p>
                      <a:pPr indent="-317500" lvl="0" marL="457200" rtl="0" algn="l">
                        <a:lnSpc>
                          <a:spcPct val="115000"/>
                        </a:lnSpc>
                        <a:spcBef>
                          <a:spcPts val="0"/>
                        </a:spcBef>
                        <a:spcAft>
                          <a:spcPts val="0"/>
                        </a:spcAft>
                        <a:buSzPts val="1400"/>
                        <a:buFont typeface="Trebuchet MS"/>
                        <a:buAutoNum type="arabicPeriod" startAt="4"/>
                      </a:pPr>
                      <a:r>
                        <a:rPr lang="en-US">
                          <a:latin typeface="Trebuchet MS"/>
                          <a:ea typeface="Trebuchet MS"/>
                          <a:cs typeface="Trebuchet MS"/>
                          <a:sym typeface="Trebuchet MS"/>
                        </a:rPr>
                        <a:t>% of population located in rural areas </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rebuchet MS"/>
                          <a:ea typeface="Trebuchet MS"/>
                          <a:cs typeface="Trebuchet MS"/>
                          <a:sym typeface="Trebuchet MS"/>
                        </a:rPr>
                        <a:t>13.6%</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1306150">
                <a:tc>
                  <a:txBody>
                    <a:bodyPr/>
                    <a:lstStyle/>
                    <a:p>
                      <a:pPr indent="-317500" lvl="0" marL="457200" rtl="0" algn="l">
                        <a:lnSpc>
                          <a:spcPct val="115000"/>
                        </a:lnSpc>
                        <a:spcBef>
                          <a:spcPts val="0"/>
                        </a:spcBef>
                        <a:spcAft>
                          <a:spcPts val="0"/>
                        </a:spcAft>
                        <a:buSzPts val="1400"/>
                        <a:buFont typeface="Trebuchet MS"/>
                        <a:buAutoNum type="arabicPeriod" startAt="5"/>
                      </a:pPr>
                      <a:r>
                        <a:rPr lang="en-US">
                          <a:latin typeface="Trebuchet MS"/>
                          <a:ea typeface="Trebuchet MS"/>
                          <a:cs typeface="Trebuchet MS"/>
                          <a:sym typeface="Trebuchet MS"/>
                        </a:rPr>
                        <a:t>Metrics that define a state as being frontier </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latin typeface="Trebuchet MS"/>
                          <a:ea typeface="Trebuchet MS"/>
                          <a:cs typeface="Trebuchet MS"/>
                          <a:sym typeface="Trebuchet MS"/>
                        </a:rPr>
                        <a:t>52 of 64 c</a:t>
                      </a:r>
                      <a:r>
                        <a:rPr lang="en-US">
                          <a:latin typeface="Trebuchet MS"/>
                          <a:ea typeface="Trebuchet MS"/>
                          <a:cs typeface="Trebuchet MS"/>
                          <a:sym typeface="Trebuchet MS"/>
                        </a:rPr>
                        <a:t>ounties classified as rural or frontier (12 urban, 28 rural, 24 frontier). 82% (81.76%) of Colorado's landmass is considered rural or frontier. 13.6% of the population (809,253 people) lives in rural and frontier Colorado.</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395250">
                <a:tc>
                  <a:txBody>
                    <a:bodyPr/>
                    <a:lstStyle/>
                    <a:p>
                      <a:pPr indent="-323850" lvl="0" marL="457200" rtl="0" algn="l">
                        <a:lnSpc>
                          <a:spcPct val="115000"/>
                        </a:lnSpc>
                        <a:spcBef>
                          <a:spcPts val="0"/>
                        </a:spcBef>
                        <a:spcAft>
                          <a:spcPts val="0"/>
                        </a:spcAft>
                        <a:buClr>
                          <a:schemeClr val="dk1"/>
                        </a:buClr>
                        <a:buSzPts val="1500"/>
                        <a:buFont typeface="Trebuchet MS"/>
                        <a:buAutoNum type="arabicPeriod" startAt="6"/>
                      </a:pPr>
                      <a:r>
                        <a:rPr lang="en-US" sz="1500">
                          <a:solidFill>
                            <a:schemeClr val="dk1"/>
                          </a:solidFill>
                          <a:latin typeface="Trebuchet MS"/>
                          <a:ea typeface="Trebuchet MS"/>
                          <a:cs typeface="Trebuchet MS"/>
                          <a:sym typeface="Trebuchet MS"/>
                        </a:rPr>
                        <a:t>Area in total square miles </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500">
                          <a:solidFill>
                            <a:schemeClr val="dk1"/>
                          </a:solidFill>
                          <a:latin typeface="Trebuchet MS"/>
                          <a:ea typeface="Trebuchet MS"/>
                          <a:cs typeface="Trebuchet MS"/>
                          <a:sym typeface="Trebuchet MS"/>
                        </a:rPr>
                        <a:t>104,094 sq. miles</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565125">
                <a:tc>
                  <a:txBody>
                    <a:bodyPr/>
                    <a:lstStyle/>
                    <a:p>
                      <a:pPr indent="-323850" lvl="0" marL="457200" rtl="0" algn="l">
                        <a:lnSpc>
                          <a:spcPct val="115000"/>
                        </a:lnSpc>
                        <a:spcBef>
                          <a:spcPts val="0"/>
                        </a:spcBef>
                        <a:spcAft>
                          <a:spcPts val="0"/>
                        </a:spcAft>
                        <a:buClr>
                          <a:schemeClr val="dk1"/>
                        </a:buClr>
                        <a:buSzPts val="1500"/>
                        <a:buFont typeface="Trebuchet MS"/>
                        <a:buAutoNum type="arabicPeriod" startAt="7"/>
                      </a:pPr>
                      <a:r>
                        <a:rPr lang="en-US" sz="1500">
                          <a:solidFill>
                            <a:schemeClr val="dk1"/>
                          </a:solidFill>
                          <a:latin typeface="Trebuchet MS"/>
                          <a:ea typeface="Trebuchet MS"/>
                          <a:cs typeface="Trebuchet MS"/>
                          <a:sym typeface="Trebuchet MS"/>
                        </a:rPr>
                        <a:t>% of hospitals that receive Medicaid DSH payments </a:t>
                      </a:r>
                      <a:endParaRPr sz="1500">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Clr>
                          <a:schemeClr val="dk1"/>
                        </a:buClr>
                        <a:buSzPts val="1100"/>
                        <a:buFont typeface="Arial"/>
                        <a:buNone/>
                      </a:pPr>
                      <a:r>
                        <a:rPr lang="en-US" sz="1500">
                          <a:solidFill>
                            <a:schemeClr val="dk1"/>
                          </a:solidFill>
                          <a:latin typeface="Trebuchet MS"/>
                          <a:ea typeface="Trebuchet MS"/>
                          <a:cs typeface="Trebuchet MS"/>
                          <a:sym typeface="Trebuchet MS"/>
                        </a:rPr>
                        <a:t>23.8% (5 of 21 are rural)</a:t>
                      </a:r>
                      <a:endParaRPr sz="1500">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bl>
          </a:graphicData>
        </a:graphic>
      </p:graphicFrame>
      <p:sp>
        <p:nvSpPr>
          <p:cNvPr id="496" name="Google Shape;496;p71"/>
          <p:cNvSpPr txBox="1"/>
          <p:nvPr/>
        </p:nvSpPr>
        <p:spPr>
          <a:xfrm>
            <a:off x="408500" y="5689725"/>
            <a:ext cx="113781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US"/>
              <a:t>Nine total data-driven factors: there are two additional data-driven factors tied to initiative-based factors (see factors marked with an * on next slide).</a:t>
            </a:r>
            <a:endParaRPr/>
          </a:p>
        </p:txBody>
      </p:sp>
    </p:spTree>
  </p:cSld>
  <p:clrMapOvr>
    <a:masterClrMapping/>
  </p:clrMapOvr>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sp>
        <p:nvSpPr>
          <p:cNvPr id="502" name="Google Shape;502;p72"/>
          <p:cNvSpPr txBox="1"/>
          <p:nvPr>
            <p:ph type="title"/>
          </p:nvPr>
        </p:nvSpPr>
        <p:spPr>
          <a:xfrm>
            <a:off x="838200" y="215380"/>
            <a:ext cx="10515600" cy="514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Colorado’s Scoring </a:t>
            </a:r>
            <a:r>
              <a:rPr lang="en-US" sz="3200"/>
              <a:t>Factors</a:t>
            </a:r>
            <a:r>
              <a:rPr lang="en-US" sz="3200"/>
              <a:t> (Initiative-Based)</a:t>
            </a:r>
            <a:endParaRPr sz="3200"/>
          </a:p>
        </p:txBody>
      </p:sp>
      <p:sp>
        <p:nvSpPr>
          <p:cNvPr id="503" name="Google Shape;503;p72"/>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504" name="Google Shape;504;p72"/>
          <p:cNvGraphicFramePr/>
          <p:nvPr/>
        </p:nvGraphicFramePr>
        <p:xfrm>
          <a:off x="389450" y="748775"/>
          <a:ext cx="3000000" cy="3000000"/>
        </p:xfrm>
        <a:graphic>
          <a:graphicData uri="http://schemas.openxmlformats.org/drawingml/2006/table">
            <a:tbl>
              <a:tblPr>
                <a:noFill/>
                <a:tableStyleId>{54A79482-B3A6-47C4-A34D-B698B0EB8C9E}</a:tableStyleId>
              </a:tblPr>
              <a:tblGrid>
                <a:gridCol w="3121500"/>
                <a:gridCol w="5253850"/>
                <a:gridCol w="3152525"/>
              </a:tblGrid>
              <a:tr h="422450">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CMS </a:t>
                      </a:r>
                      <a:r>
                        <a:rPr b="1" lang="en-US" sz="1600">
                          <a:solidFill>
                            <a:schemeClr val="lt1"/>
                          </a:solidFill>
                          <a:latin typeface="Trebuchet MS"/>
                          <a:ea typeface="Trebuchet MS"/>
                          <a:cs typeface="Trebuchet MS"/>
                          <a:sym typeface="Trebuchet MS"/>
                        </a:rPr>
                        <a:t>Initiative</a:t>
                      </a:r>
                      <a:r>
                        <a:rPr b="1" lang="en-US" sz="1600">
                          <a:solidFill>
                            <a:schemeClr val="lt1"/>
                          </a:solidFill>
                          <a:latin typeface="Trebuchet MS"/>
                          <a:ea typeface="Trebuchet MS"/>
                          <a:cs typeface="Trebuchet MS"/>
                          <a:sym typeface="Trebuchet MS"/>
                        </a:rPr>
                        <a:t>-Based Factors</a:t>
                      </a:r>
                      <a:endParaRPr b="1" sz="1600">
                        <a:solidFill>
                          <a:schemeClr val="lt1"/>
                        </a:solidFill>
                        <a:latin typeface="Trebuchet MS"/>
                        <a:ea typeface="Trebuchet MS"/>
                        <a:cs typeface="Trebuchet MS"/>
                        <a:sym typeface="Trebuchet M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Colorado Initiatives</a:t>
                      </a:r>
                      <a:endParaRPr b="1" sz="1600">
                        <a:solidFill>
                          <a:schemeClr val="lt1"/>
                        </a:solidFill>
                        <a:latin typeface="Trebuchet MS"/>
                        <a:ea typeface="Trebuchet MS"/>
                        <a:cs typeface="Trebuchet MS"/>
                        <a:sym typeface="Trebuchet M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CMS Scoring Methodology</a:t>
                      </a:r>
                      <a:endParaRPr b="1" sz="1600">
                        <a:solidFill>
                          <a:schemeClr val="lt1"/>
                        </a:solidFill>
                        <a:latin typeface="Trebuchet MS"/>
                        <a:ea typeface="Trebuchet MS"/>
                        <a:cs typeface="Trebuchet MS"/>
                        <a:sym typeface="Trebuchet M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r>
              <a:tr h="5150525">
                <a:tc>
                  <a:txBody>
                    <a:bodyPr/>
                    <a:lstStyle/>
                    <a:p>
                      <a:pPr indent="-323850" lvl="0" marL="457200" rtl="0" algn="l">
                        <a:lnSpc>
                          <a:spcPct val="115000"/>
                        </a:lnSpc>
                        <a:spcBef>
                          <a:spcPts val="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Population health clinical infrastructure </a:t>
                      </a:r>
                      <a:endParaRPr sz="1500">
                        <a:solidFill>
                          <a:schemeClr val="dk1"/>
                        </a:solidFill>
                        <a:latin typeface="Trebuchet MS"/>
                        <a:ea typeface="Trebuchet MS"/>
                        <a:cs typeface="Trebuchet MS"/>
                        <a:sym typeface="Trebuchet MS"/>
                      </a:endParaRPr>
                    </a:p>
                    <a:p>
                      <a:pPr indent="-323850" lvl="0" marL="457200" marR="0" rtl="0" algn="l">
                        <a:lnSpc>
                          <a:spcPct val="115000"/>
                        </a:lnSpc>
                        <a:spcBef>
                          <a:spcPts val="100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Health and lifestyle</a:t>
                      </a:r>
                      <a:endParaRPr sz="1500">
                        <a:solidFill>
                          <a:schemeClr val="dk1"/>
                        </a:solidFill>
                        <a:latin typeface="Trebuchet MS"/>
                        <a:ea typeface="Trebuchet MS"/>
                        <a:cs typeface="Trebuchet MS"/>
                        <a:sym typeface="Trebuchet MS"/>
                      </a:endParaRPr>
                    </a:p>
                    <a:p>
                      <a:pPr indent="-323850" lvl="0" marL="457200" marR="0" rtl="0" algn="l">
                        <a:lnSpc>
                          <a:spcPct val="115000"/>
                        </a:lnSpc>
                        <a:spcBef>
                          <a:spcPts val="100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Rural provider strategic partnerships </a:t>
                      </a:r>
                      <a:endParaRPr sz="1500">
                        <a:solidFill>
                          <a:schemeClr val="dk1"/>
                        </a:solidFill>
                        <a:latin typeface="Trebuchet MS"/>
                        <a:ea typeface="Trebuchet MS"/>
                        <a:cs typeface="Trebuchet MS"/>
                        <a:sym typeface="Trebuchet MS"/>
                      </a:endParaRPr>
                    </a:p>
                    <a:p>
                      <a:pPr indent="-323850" lvl="0" marL="457200" marR="0" rtl="0" algn="l">
                        <a:lnSpc>
                          <a:spcPct val="115000"/>
                        </a:lnSpc>
                        <a:spcBef>
                          <a:spcPts val="100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Emergency Medical Services</a:t>
                      </a:r>
                      <a:endParaRPr sz="1500">
                        <a:solidFill>
                          <a:schemeClr val="dk1"/>
                        </a:solidFill>
                        <a:latin typeface="Trebuchet MS"/>
                        <a:ea typeface="Trebuchet MS"/>
                        <a:cs typeface="Trebuchet MS"/>
                        <a:sym typeface="Trebuchet MS"/>
                      </a:endParaRPr>
                    </a:p>
                    <a:p>
                      <a:pPr indent="-323850" lvl="0" marL="457200" marR="0" rtl="0" algn="l">
                        <a:lnSpc>
                          <a:spcPct val="115000"/>
                        </a:lnSpc>
                        <a:spcBef>
                          <a:spcPts val="100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Talent recruitment</a:t>
                      </a:r>
                      <a:endParaRPr sz="1500">
                        <a:solidFill>
                          <a:schemeClr val="dk1"/>
                        </a:solidFill>
                        <a:latin typeface="Trebuchet MS"/>
                        <a:ea typeface="Trebuchet MS"/>
                        <a:cs typeface="Trebuchet MS"/>
                        <a:sym typeface="Trebuchet MS"/>
                      </a:endParaRPr>
                    </a:p>
                    <a:p>
                      <a:pPr indent="-323850" lvl="0" marL="457200" marR="0" rtl="0" algn="l">
                        <a:lnSpc>
                          <a:spcPct val="115000"/>
                        </a:lnSpc>
                        <a:spcBef>
                          <a:spcPts val="100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Medicaid provider payment incentives </a:t>
                      </a:r>
                      <a:endParaRPr sz="1500">
                        <a:solidFill>
                          <a:schemeClr val="dk1"/>
                        </a:solidFill>
                        <a:latin typeface="Trebuchet MS"/>
                        <a:ea typeface="Trebuchet MS"/>
                        <a:cs typeface="Trebuchet MS"/>
                        <a:sym typeface="Trebuchet MS"/>
                      </a:endParaRPr>
                    </a:p>
                    <a:p>
                      <a:pPr indent="-323850" lvl="0" marL="457200" marR="0" rtl="0" algn="l">
                        <a:lnSpc>
                          <a:spcPct val="115000"/>
                        </a:lnSpc>
                        <a:spcBef>
                          <a:spcPts val="100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Individuals dually eligible for Medicare and Medicaid* </a:t>
                      </a:r>
                      <a:endParaRPr sz="1500">
                        <a:solidFill>
                          <a:schemeClr val="dk1"/>
                        </a:solidFill>
                        <a:latin typeface="Trebuchet MS"/>
                        <a:ea typeface="Trebuchet MS"/>
                        <a:cs typeface="Trebuchet MS"/>
                        <a:sym typeface="Trebuchet MS"/>
                      </a:endParaRPr>
                    </a:p>
                    <a:p>
                      <a:pPr indent="-323850" lvl="0" marL="457200" marR="0" rtl="0" algn="l">
                        <a:lnSpc>
                          <a:spcPct val="115000"/>
                        </a:lnSpc>
                        <a:spcBef>
                          <a:spcPts val="100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Remote care services </a:t>
                      </a:r>
                      <a:endParaRPr sz="1500">
                        <a:solidFill>
                          <a:schemeClr val="dk1"/>
                        </a:solidFill>
                        <a:latin typeface="Trebuchet MS"/>
                        <a:ea typeface="Trebuchet MS"/>
                        <a:cs typeface="Trebuchet MS"/>
                        <a:sym typeface="Trebuchet MS"/>
                      </a:endParaRPr>
                    </a:p>
                    <a:p>
                      <a:pPr indent="-323850" lvl="0" marL="457200" marR="0" rtl="0" algn="l">
                        <a:lnSpc>
                          <a:spcPct val="115000"/>
                        </a:lnSpc>
                        <a:spcBef>
                          <a:spcPts val="100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Data infrastructure*</a:t>
                      </a:r>
                      <a:endParaRPr sz="1500">
                        <a:solidFill>
                          <a:schemeClr val="dk1"/>
                        </a:solidFill>
                        <a:latin typeface="Trebuchet MS"/>
                        <a:ea typeface="Trebuchet MS"/>
                        <a:cs typeface="Trebuchet MS"/>
                        <a:sym typeface="Trebuchet MS"/>
                      </a:endParaRPr>
                    </a:p>
                    <a:p>
                      <a:pPr indent="-323850" lvl="0" marL="457200" marR="0" rtl="0" algn="l">
                        <a:lnSpc>
                          <a:spcPct val="115000"/>
                        </a:lnSpc>
                        <a:spcBef>
                          <a:spcPts val="100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Initiative-based</a:t>
                      </a:r>
                      <a:endParaRPr sz="1500">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323850" lvl="0" marL="457200" rtl="0" algn="l">
                        <a:lnSpc>
                          <a:spcPct val="115000"/>
                        </a:lnSpc>
                        <a:spcBef>
                          <a:spcPts val="0"/>
                        </a:spcBef>
                        <a:spcAft>
                          <a:spcPts val="0"/>
                        </a:spcAft>
                        <a:buSzPts val="1500"/>
                        <a:buFont typeface="Trebuchet MS"/>
                        <a:buChar char="●"/>
                      </a:pPr>
                      <a:r>
                        <a:rPr lang="en-US" sz="1500">
                          <a:latin typeface="Trebuchet MS"/>
                          <a:ea typeface="Trebuchet MS"/>
                          <a:cs typeface="Trebuchet MS"/>
                          <a:sym typeface="Trebuchet MS"/>
                        </a:rPr>
                        <a:t>Initiative 1 - Transforming Rural Care: Hospitals and Chronic Disease Prevention</a:t>
                      </a:r>
                      <a:endParaRPr sz="1500">
                        <a:latin typeface="Trebuchet MS"/>
                        <a:ea typeface="Trebuchet MS"/>
                        <a:cs typeface="Trebuchet MS"/>
                        <a:sym typeface="Trebuchet MS"/>
                      </a:endParaRPr>
                    </a:p>
                    <a:p>
                      <a:pPr indent="-323850" lvl="0" marL="457200" rtl="0" algn="l">
                        <a:lnSpc>
                          <a:spcPct val="115000"/>
                        </a:lnSpc>
                        <a:spcBef>
                          <a:spcPts val="50"/>
                        </a:spcBef>
                        <a:spcAft>
                          <a:spcPts val="0"/>
                        </a:spcAft>
                        <a:buSzPts val="1500"/>
                        <a:buFont typeface="Trebuchet MS"/>
                        <a:buChar char="●"/>
                      </a:pPr>
                      <a:r>
                        <a:rPr lang="en-US" sz="1500">
                          <a:latin typeface="Trebuchet MS"/>
                          <a:ea typeface="Trebuchet MS"/>
                          <a:cs typeface="Trebuchet MS"/>
                          <a:sym typeface="Trebuchet MS"/>
                        </a:rPr>
                        <a:t>Initiative 2 - Build Data and Evaluation Infrastructure for Chronic Disease Programs</a:t>
                      </a:r>
                      <a:endParaRPr sz="1500">
                        <a:latin typeface="Trebuchet MS"/>
                        <a:ea typeface="Trebuchet MS"/>
                        <a:cs typeface="Trebuchet MS"/>
                        <a:sym typeface="Trebuchet MS"/>
                      </a:endParaRPr>
                    </a:p>
                    <a:p>
                      <a:pPr indent="-323850" lvl="0" marL="457200" rtl="0" algn="l">
                        <a:lnSpc>
                          <a:spcPct val="115000"/>
                        </a:lnSpc>
                        <a:spcBef>
                          <a:spcPts val="50"/>
                        </a:spcBef>
                        <a:spcAft>
                          <a:spcPts val="0"/>
                        </a:spcAft>
                        <a:buSzPts val="1500"/>
                        <a:buFont typeface="Trebuchet MS"/>
                        <a:buChar char="●"/>
                      </a:pPr>
                      <a:r>
                        <a:rPr lang="en-US" sz="1500">
                          <a:latin typeface="Trebuchet MS"/>
                          <a:ea typeface="Trebuchet MS"/>
                          <a:cs typeface="Trebuchet MS"/>
                          <a:sym typeface="Trebuchet MS"/>
                        </a:rPr>
                        <a:t>Initiative 3 - Build and Connect Colorado's Rural Health Networks</a:t>
                      </a:r>
                      <a:endParaRPr sz="1500">
                        <a:latin typeface="Trebuchet MS"/>
                        <a:ea typeface="Trebuchet MS"/>
                        <a:cs typeface="Trebuchet MS"/>
                        <a:sym typeface="Trebuchet MS"/>
                      </a:endParaRPr>
                    </a:p>
                    <a:p>
                      <a:pPr indent="-323850" lvl="0" marL="457200" rtl="0" algn="l">
                        <a:lnSpc>
                          <a:spcPct val="115000"/>
                        </a:lnSpc>
                        <a:spcBef>
                          <a:spcPts val="50"/>
                        </a:spcBef>
                        <a:spcAft>
                          <a:spcPts val="0"/>
                        </a:spcAft>
                        <a:buSzPts val="1500"/>
                        <a:buFont typeface="Trebuchet MS"/>
                        <a:buChar char="●"/>
                      </a:pPr>
                      <a:r>
                        <a:rPr lang="en-US" sz="1500">
                          <a:latin typeface="Trebuchet MS"/>
                          <a:ea typeface="Trebuchet MS"/>
                          <a:cs typeface="Trebuchet MS"/>
                          <a:sym typeface="Trebuchet MS"/>
                        </a:rPr>
                        <a:t>Initiative 4 - Strengthen Rural Care Delivery Systems</a:t>
                      </a:r>
                      <a:endParaRPr sz="1500">
                        <a:latin typeface="Trebuchet MS"/>
                        <a:ea typeface="Trebuchet MS"/>
                        <a:cs typeface="Trebuchet MS"/>
                        <a:sym typeface="Trebuchet MS"/>
                      </a:endParaRPr>
                    </a:p>
                    <a:p>
                      <a:pPr indent="-323850" lvl="0" marL="457200" rtl="0" algn="l">
                        <a:lnSpc>
                          <a:spcPct val="115000"/>
                        </a:lnSpc>
                        <a:spcBef>
                          <a:spcPts val="50"/>
                        </a:spcBef>
                        <a:spcAft>
                          <a:spcPts val="0"/>
                        </a:spcAft>
                        <a:buSzPts val="1500"/>
                        <a:buFont typeface="Trebuchet MS"/>
                        <a:buChar char="●"/>
                      </a:pPr>
                      <a:r>
                        <a:rPr lang="en-US" sz="1500">
                          <a:latin typeface="Trebuchet MS"/>
                          <a:ea typeface="Trebuchet MS"/>
                          <a:cs typeface="Trebuchet MS"/>
                          <a:sym typeface="Trebuchet MS"/>
                        </a:rPr>
                        <a:t>Initiative 5 - Sustain Rural Hospital Operations and Regulatory Readiness</a:t>
                      </a:r>
                      <a:endParaRPr sz="1500">
                        <a:latin typeface="Trebuchet MS"/>
                        <a:ea typeface="Trebuchet MS"/>
                        <a:cs typeface="Trebuchet MS"/>
                        <a:sym typeface="Trebuchet MS"/>
                      </a:endParaRPr>
                    </a:p>
                    <a:p>
                      <a:pPr indent="-323850" lvl="0" marL="457200" rtl="0" algn="l">
                        <a:lnSpc>
                          <a:spcPct val="115000"/>
                        </a:lnSpc>
                        <a:spcBef>
                          <a:spcPts val="50"/>
                        </a:spcBef>
                        <a:spcAft>
                          <a:spcPts val="0"/>
                        </a:spcAft>
                        <a:buSzPts val="1500"/>
                        <a:buFont typeface="Trebuchet MS"/>
                        <a:buChar char="●"/>
                      </a:pPr>
                      <a:r>
                        <a:rPr lang="en-US" sz="1500">
                          <a:latin typeface="Trebuchet MS"/>
                          <a:ea typeface="Trebuchet MS"/>
                          <a:cs typeface="Trebuchet MS"/>
                          <a:sym typeface="Trebuchet MS"/>
                        </a:rPr>
                        <a:t>Initiative 6 - Strengthen and Expand the Rural Health Workforce</a:t>
                      </a:r>
                      <a:endParaRPr sz="1500">
                        <a:latin typeface="Trebuchet MS"/>
                        <a:ea typeface="Trebuchet MS"/>
                        <a:cs typeface="Trebuchet MS"/>
                        <a:sym typeface="Trebuchet MS"/>
                      </a:endParaRPr>
                    </a:p>
                    <a:p>
                      <a:pPr indent="-323850" lvl="0" marL="457200" rtl="0" algn="l">
                        <a:lnSpc>
                          <a:spcPct val="115000"/>
                        </a:lnSpc>
                        <a:spcBef>
                          <a:spcPts val="50"/>
                        </a:spcBef>
                        <a:spcAft>
                          <a:spcPts val="0"/>
                        </a:spcAft>
                        <a:buSzPts val="1500"/>
                        <a:buFont typeface="Trebuchet MS"/>
                        <a:buChar char="●"/>
                      </a:pPr>
                      <a:r>
                        <a:rPr lang="en-US" sz="1500">
                          <a:latin typeface="Trebuchet MS"/>
                          <a:ea typeface="Trebuchet MS"/>
                          <a:cs typeface="Trebuchet MS"/>
                          <a:sym typeface="Trebuchet MS"/>
                        </a:rPr>
                        <a:t>Initiative 7 - Expand Clinical Capacity to Perform Preventive Care</a:t>
                      </a:r>
                      <a:endParaRPr sz="1500">
                        <a:latin typeface="Trebuchet MS"/>
                        <a:ea typeface="Trebuchet MS"/>
                        <a:cs typeface="Trebuchet MS"/>
                        <a:sym typeface="Trebuchet MS"/>
                      </a:endParaRPr>
                    </a:p>
                    <a:p>
                      <a:pPr indent="-323850" lvl="0" marL="457200" rtl="0" algn="l">
                        <a:lnSpc>
                          <a:spcPct val="115000"/>
                        </a:lnSpc>
                        <a:spcBef>
                          <a:spcPts val="50"/>
                        </a:spcBef>
                        <a:spcAft>
                          <a:spcPts val="0"/>
                        </a:spcAft>
                        <a:buSzPts val="1500"/>
                        <a:buFont typeface="Trebuchet MS"/>
                        <a:buChar char="●"/>
                      </a:pPr>
                      <a:r>
                        <a:rPr lang="en-US" sz="1500">
                          <a:latin typeface="Trebuchet MS"/>
                          <a:ea typeface="Trebuchet MS"/>
                          <a:cs typeface="Trebuchet MS"/>
                          <a:sym typeface="Trebuchet MS"/>
                        </a:rPr>
                        <a:t>Initiative 8 - Strengthening State and Local Health Care Coordination</a:t>
                      </a:r>
                      <a:endParaRPr sz="1500">
                        <a:latin typeface="Trebuchet MS"/>
                        <a:ea typeface="Trebuchet MS"/>
                        <a:cs typeface="Trebuchet MS"/>
                        <a:sym typeface="Trebuchet MS"/>
                      </a:endParaRPr>
                    </a:p>
                    <a:p>
                      <a:pPr indent="-323850" lvl="0" marL="457200" rtl="0" algn="l">
                        <a:lnSpc>
                          <a:spcPct val="115000"/>
                        </a:lnSpc>
                        <a:spcBef>
                          <a:spcPts val="50"/>
                        </a:spcBef>
                        <a:spcAft>
                          <a:spcPts val="0"/>
                        </a:spcAft>
                        <a:buSzPts val="1500"/>
                        <a:buFont typeface="Trebuchet MS"/>
                        <a:buChar char="●"/>
                      </a:pPr>
                      <a:r>
                        <a:rPr lang="en-US" sz="1500">
                          <a:latin typeface="Trebuchet MS"/>
                          <a:ea typeface="Trebuchet MS"/>
                          <a:cs typeface="Trebuchet MS"/>
                          <a:sym typeface="Trebuchet MS"/>
                        </a:rPr>
                        <a:t>Initiative 9 - Design and Pilot Rural Value-based Care Model(s)</a:t>
                      </a:r>
                      <a:endParaRPr sz="1500">
                        <a:latin typeface="Trebuchet MS"/>
                        <a:ea typeface="Trebuchet MS"/>
                        <a:cs typeface="Trebuchet MS"/>
                        <a:sym typeface="Trebuchet MS"/>
                      </a:endParaRPr>
                    </a:p>
                    <a:p>
                      <a:pPr indent="-323850" lvl="0" marL="457200" rtl="0" algn="l">
                        <a:lnSpc>
                          <a:spcPct val="115000"/>
                        </a:lnSpc>
                        <a:spcBef>
                          <a:spcPts val="50"/>
                        </a:spcBef>
                        <a:spcAft>
                          <a:spcPts val="0"/>
                        </a:spcAft>
                        <a:buSzPts val="1500"/>
                        <a:buFont typeface="Trebuchet MS"/>
                        <a:buChar char="●"/>
                      </a:pPr>
                      <a:r>
                        <a:rPr lang="en-US" sz="1500">
                          <a:latin typeface="Trebuchet MS"/>
                          <a:ea typeface="Trebuchet MS"/>
                          <a:cs typeface="Trebuchet MS"/>
                          <a:sym typeface="Trebuchet MS"/>
                        </a:rPr>
                        <a:t>Initiative 10 - Expand Rural Telehealth &amp; Technology Integration</a:t>
                      </a:r>
                      <a:endParaRPr sz="1500">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sz="1500">
                          <a:solidFill>
                            <a:schemeClr val="dk1"/>
                          </a:solidFill>
                          <a:latin typeface="Trebuchet MS"/>
                          <a:ea typeface="Trebuchet MS"/>
                          <a:cs typeface="Trebuchet MS"/>
                          <a:sym typeface="Trebuchet MS"/>
                        </a:rPr>
                        <a:t>Merit reviewers will evaluate the transformative possibilities of each initiative and will come up with a “full score potential,” which will be between 0 and 100 points. </a:t>
                      </a:r>
                      <a:endParaRPr sz="1500">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t/>
                      </a:r>
                      <a:endParaRPr sz="1500">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Clr>
                          <a:schemeClr val="dk1"/>
                        </a:buClr>
                        <a:buSzPts val="1100"/>
                        <a:buFont typeface="Arial"/>
                        <a:buNone/>
                      </a:pPr>
                      <a:r>
                        <a:rPr b="1" lang="en-US" sz="1500">
                          <a:solidFill>
                            <a:schemeClr val="dk1"/>
                          </a:solidFill>
                          <a:latin typeface="Trebuchet MS"/>
                          <a:ea typeface="Trebuchet MS"/>
                          <a:cs typeface="Trebuchet MS"/>
                          <a:sym typeface="Trebuchet MS"/>
                        </a:rPr>
                        <a:t>Calculation Requires:</a:t>
                      </a:r>
                      <a:endParaRPr b="1" sz="1500">
                        <a:solidFill>
                          <a:schemeClr val="dk1"/>
                        </a:solidFill>
                        <a:latin typeface="Trebuchet MS"/>
                        <a:ea typeface="Trebuchet MS"/>
                        <a:cs typeface="Trebuchet MS"/>
                        <a:sym typeface="Trebuchet MS"/>
                      </a:endParaRPr>
                    </a:p>
                    <a:p>
                      <a:pPr indent="-323850" lvl="0" marL="457200" rtl="0" algn="l">
                        <a:lnSpc>
                          <a:spcPct val="115000"/>
                        </a:lnSpc>
                        <a:spcBef>
                          <a:spcPts val="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Score for each of the 50 states</a:t>
                      </a:r>
                      <a:endParaRPr sz="1500">
                        <a:solidFill>
                          <a:schemeClr val="dk1"/>
                        </a:solidFill>
                        <a:latin typeface="Trebuchet MS"/>
                        <a:ea typeface="Trebuchet MS"/>
                        <a:cs typeface="Trebuchet MS"/>
                        <a:sym typeface="Trebuchet MS"/>
                      </a:endParaRPr>
                    </a:p>
                    <a:p>
                      <a:pPr indent="-323850" lvl="0" marL="457200" rtl="0" algn="l">
                        <a:lnSpc>
                          <a:spcPct val="115000"/>
                        </a:lnSpc>
                        <a:spcBef>
                          <a:spcPts val="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State’s 0-100 Point Score depending on quality of details in application  is divided by the Sum of all States’ 0-100 Point Scores for indexed score</a:t>
                      </a:r>
                      <a:endParaRPr sz="1500">
                        <a:solidFill>
                          <a:schemeClr val="dk1"/>
                        </a:solidFill>
                        <a:latin typeface="Trebuchet MS"/>
                        <a:ea typeface="Trebuchet MS"/>
                        <a:cs typeface="Trebuchet MS"/>
                        <a:sym typeface="Trebuchet MS"/>
                      </a:endParaRPr>
                    </a:p>
                    <a:p>
                      <a:pPr indent="-323850" lvl="0" marL="457200" rtl="0" algn="l">
                        <a:lnSpc>
                          <a:spcPct val="115000"/>
                        </a:lnSpc>
                        <a:spcBef>
                          <a:spcPts val="0"/>
                        </a:spcBef>
                        <a:spcAft>
                          <a:spcPts val="0"/>
                        </a:spcAft>
                        <a:buClr>
                          <a:schemeClr val="dk1"/>
                        </a:buClr>
                        <a:buSzPts val="1500"/>
                        <a:buFont typeface="Trebuchet MS"/>
                        <a:buAutoNum type="arabicPeriod"/>
                      </a:pPr>
                      <a:r>
                        <a:rPr lang="en-US" sz="1500">
                          <a:solidFill>
                            <a:schemeClr val="dk1"/>
                          </a:solidFill>
                          <a:latin typeface="Trebuchet MS"/>
                          <a:ea typeface="Trebuchet MS"/>
                          <a:cs typeface="Trebuchet MS"/>
                          <a:sym typeface="Trebuchet MS"/>
                        </a:rPr>
                        <a:t>Indexed score multiplied by weight factor</a:t>
                      </a:r>
                      <a:endParaRPr sz="1500">
                        <a:solidFill>
                          <a:schemeClr val="dk1"/>
                        </a:solidFill>
                        <a:latin typeface="Trebuchet MS"/>
                        <a:ea typeface="Trebuchet MS"/>
                        <a:cs typeface="Trebuchet MS"/>
                        <a:sym typeface="Trebuchet MS"/>
                      </a:endParaRPr>
                    </a:p>
                  </a:txBody>
                  <a:tcPr marT="91425" marB="91425" marR="91425" marL="91425">
                    <a:lnL cap="flat" cmpd="sng" w="12700">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bl>
          </a:graphicData>
        </a:graphic>
      </p:graphicFrame>
    </p:spTree>
  </p:cSld>
  <p:clrMapOvr>
    <a:masterClrMapping/>
  </p:clrMapOvr>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9" name="Shape 509"/>
        <p:cNvGrpSpPr/>
        <p:nvPr/>
      </p:nvGrpSpPr>
      <p:grpSpPr>
        <a:xfrm>
          <a:off x="0" y="0"/>
          <a:ext cx="0" cy="0"/>
          <a:chOff x="0" y="0"/>
          <a:chExt cx="0" cy="0"/>
        </a:xfrm>
      </p:grpSpPr>
      <p:sp>
        <p:nvSpPr>
          <p:cNvPr id="510" name="Google Shape;510;p73"/>
          <p:cNvSpPr txBox="1"/>
          <p:nvPr>
            <p:ph type="title"/>
          </p:nvPr>
        </p:nvSpPr>
        <p:spPr>
          <a:xfrm>
            <a:off x="838200" y="215380"/>
            <a:ext cx="10515600" cy="5148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Colorado’s Scoring </a:t>
            </a:r>
            <a:r>
              <a:rPr lang="en-US" sz="3200"/>
              <a:t>Factors</a:t>
            </a:r>
            <a:r>
              <a:rPr lang="en-US" sz="3200"/>
              <a:t> (State Policy Actions)</a:t>
            </a:r>
            <a:endParaRPr sz="3200"/>
          </a:p>
        </p:txBody>
      </p:sp>
      <p:sp>
        <p:nvSpPr>
          <p:cNvPr id="511" name="Google Shape;511;p7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graphicFrame>
        <p:nvGraphicFramePr>
          <p:cNvPr id="512" name="Google Shape;512;p73"/>
          <p:cNvGraphicFramePr/>
          <p:nvPr/>
        </p:nvGraphicFramePr>
        <p:xfrm>
          <a:off x="389450" y="748775"/>
          <a:ext cx="3000000" cy="3000000"/>
        </p:xfrm>
        <a:graphic>
          <a:graphicData uri="http://schemas.openxmlformats.org/drawingml/2006/table">
            <a:tbl>
              <a:tblPr>
                <a:noFill/>
                <a:tableStyleId>{54A79482-B3A6-47C4-A34D-B698B0EB8C9E}</a:tableStyleId>
              </a:tblPr>
              <a:tblGrid>
                <a:gridCol w="3121500"/>
                <a:gridCol w="5253850"/>
                <a:gridCol w="3152525"/>
              </a:tblGrid>
              <a:tr h="422450">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CMS State Policy Factors</a:t>
                      </a:r>
                      <a:endParaRPr b="1" sz="1600">
                        <a:solidFill>
                          <a:schemeClr val="lt1"/>
                        </a:solidFill>
                        <a:latin typeface="Trebuchet MS"/>
                        <a:ea typeface="Trebuchet MS"/>
                        <a:cs typeface="Trebuchet MS"/>
                        <a:sym typeface="Trebuchet M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Colorado Anticipated Score (Third Party Assessment)</a:t>
                      </a:r>
                      <a:endParaRPr b="1" sz="1600">
                        <a:solidFill>
                          <a:schemeClr val="lt1"/>
                        </a:solidFill>
                        <a:latin typeface="Trebuchet MS"/>
                        <a:ea typeface="Trebuchet MS"/>
                        <a:cs typeface="Trebuchet MS"/>
                        <a:sym typeface="Trebuchet M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solidFill>
                      <a:schemeClr val="dk2"/>
                    </a:solidFill>
                  </a:tcPr>
                </a:tc>
                <a:tc>
                  <a:txBody>
                    <a:bodyPr/>
                    <a:lstStyle/>
                    <a:p>
                      <a:pPr indent="0" lvl="0" marL="0" rtl="0" algn="l">
                        <a:spcBef>
                          <a:spcPts val="0"/>
                        </a:spcBef>
                        <a:spcAft>
                          <a:spcPts val="0"/>
                        </a:spcAft>
                        <a:buNone/>
                      </a:pPr>
                      <a:r>
                        <a:rPr b="1" lang="en-US" sz="1600">
                          <a:solidFill>
                            <a:schemeClr val="lt1"/>
                          </a:solidFill>
                          <a:latin typeface="Trebuchet MS"/>
                          <a:ea typeface="Trebuchet MS"/>
                          <a:cs typeface="Trebuchet MS"/>
                          <a:sym typeface="Trebuchet MS"/>
                        </a:rPr>
                        <a:t>CMS Scoring Methodology</a:t>
                      </a:r>
                      <a:endParaRPr b="1" sz="1600">
                        <a:solidFill>
                          <a:schemeClr val="lt1"/>
                        </a:solidFill>
                        <a:latin typeface="Trebuchet MS"/>
                        <a:ea typeface="Trebuchet MS"/>
                        <a:cs typeface="Trebuchet MS"/>
                        <a:sym typeface="Trebuchet MS"/>
                      </a:endParaRPr>
                    </a:p>
                  </a:txBody>
                  <a:tcPr marT="91425" marB="91425" marR="91425" marL="91425">
                    <a:lnL cap="flat" cmpd="sng" w="9525">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solidFill>
                      <a:schemeClr val="dk2"/>
                    </a:solidFill>
                  </a:tcPr>
                </a:tc>
              </a:tr>
              <a:tr h="1404025">
                <a:tc>
                  <a:txBody>
                    <a:bodyPr/>
                    <a:lstStyle/>
                    <a:p>
                      <a:pPr indent="-317500" lvl="0" marL="457200" rtl="0" algn="l">
                        <a:lnSpc>
                          <a:spcPct val="115000"/>
                        </a:lnSpc>
                        <a:spcBef>
                          <a:spcPts val="0"/>
                        </a:spcBef>
                        <a:spcAft>
                          <a:spcPts val="0"/>
                        </a:spcAft>
                        <a:buClr>
                          <a:schemeClr val="dk1"/>
                        </a:buClr>
                        <a:buSzPts val="1400"/>
                        <a:buFont typeface="Trebuchet MS"/>
                        <a:buAutoNum type="arabicPeriod"/>
                      </a:pPr>
                      <a:r>
                        <a:rPr lang="en-US">
                          <a:solidFill>
                            <a:schemeClr val="dk1"/>
                          </a:solidFill>
                          <a:latin typeface="Trebuchet MS"/>
                          <a:ea typeface="Trebuchet MS"/>
                          <a:cs typeface="Trebuchet MS"/>
                          <a:sym typeface="Trebuchet MS"/>
                        </a:rPr>
                        <a:t>Health and lifestyle</a:t>
                      </a:r>
                      <a:endParaRPr>
                        <a:solidFill>
                          <a:schemeClr val="dk1"/>
                        </a:solidFill>
                        <a:latin typeface="Trebuchet MS"/>
                        <a:ea typeface="Trebuchet MS"/>
                        <a:cs typeface="Trebuchet MS"/>
                        <a:sym typeface="Trebuchet MS"/>
                      </a:endParaRPr>
                    </a:p>
                    <a:p>
                      <a:pPr indent="0" lvl="0" marL="0" marR="0" rtl="0" algn="l">
                        <a:lnSpc>
                          <a:spcPct val="115000"/>
                        </a:lnSpc>
                        <a:spcBef>
                          <a:spcPts val="0"/>
                        </a:spcBef>
                        <a:spcAft>
                          <a:spcPts val="0"/>
                        </a:spcAft>
                        <a:buNone/>
                      </a:pPr>
                      <a:r>
                        <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0 points as of 2025. Factor captures whether a State requires schools to reestablish the Presidential Fitness Test. This factor will not contribute to a State’s overall points score until the budget period beginning after October 31, 2026. States will have until December 31 2028 to enact this policy change.</a:t>
                      </a:r>
                      <a:endParaRPr>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rowSpan="8">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Points will be awarded on a scale of 0 to 100 based on current policies and/or a State’s commitment to changing its policies.</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Anticipated score derived from a variety of reports and assessments, as defined and selected by CMS. Scores in this table reflect what has been assigned to Colorado by third parties, described in the NOFO.</a:t>
                      </a:r>
                      <a:endParaRPr>
                        <a:solidFill>
                          <a:schemeClr val="dk1"/>
                        </a:solidFill>
                        <a:latin typeface="Trebuchet MS"/>
                        <a:ea typeface="Trebuchet MS"/>
                        <a:cs typeface="Trebuchet MS"/>
                        <a:sym typeface="Trebuchet MS"/>
                      </a:endParaRPr>
                    </a:p>
                  </a:txBody>
                  <a:tcPr marT="91425" marB="91425" marR="91425" marL="91425">
                    <a:lnL cap="flat" cmpd="sng" w="12700">
                      <a:solidFill>
                        <a:schemeClr val="dk1"/>
                      </a:solidFill>
                      <a:prstDash val="solid"/>
                      <a:round/>
                      <a:headEnd len="sm" w="sm" type="none"/>
                      <a:tailEnd len="sm" w="sm" type="none"/>
                    </a:lnL>
                    <a:lnR cap="flat" cmpd="sng" w="9525">
                      <a:solidFill>
                        <a:schemeClr val="dk1"/>
                      </a:solidFill>
                      <a:prstDash val="solid"/>
                      <a:round/>
                      <a:headEnd len="sm" w="sm" type="none"/>
                      <a:tailEnd len="sm" w="sm" type="none"/>
                    </a:lnR>
                    <a:lnT cap="flat" cmpd="sng" w="9525">
                      <a:solidFill>
                        <a:schemeClr val="dk1"/>
                      </a:solidFill>
                      <a:prstDash val="solid"/>
                      <a:round/>
                      <a:headEnd len="sm" w="sm" type="none"/>
                      <a:tailEnd len="sm" w="sm" type="none"/>
                    </a:lnT>
                    <a:lnB cap="flat" cmpd="sng" w="9525">
                      <a:solidFill>
                        <a:schemeClr val="dk1"/>
                      </a:solidFill>
                      <a:prstDash val="solid"/>
                      <a:round/>
                      <a:headEnd len="sm" w="sm" type="none"/>
                      <a:tailEnd len="sm" w="sm" type="none"/>
                    </a:lnB>
                  </a:tcPr>
                </a:tc>
              </a:tr>
              <a:tr h="311825">
                <a:tc>
                  <a:txBody>
                    <a:bodyPr/>
                    <a:lstStyle/>
                    <a:p>
                      <a:pPr indent="-317500" lvl="0" marL="457200" rtl="0" algn="l">
                        <a:lnSpc>
                          <a:spcPct val="115000"/>
                        </a:lnSpc>
                        <a:spcBef>
                          <a:spcPts val="0"/>
                        </a:spcBef>
                        <a:spcAft>
                          <a:spcPts val="0"/>
                        </a:spcAft>
                        <a:buClr>
                          <a:schemeClr val="dk1"/>
                        </a:buClr>
                        <a:buSzPts val="1400"/>
                        <a:buFont typeface="Trebuchet MS"/>
                        <a:buAutoNum type="arabicPeriod" startAt="2"/>
                      </a:pPr>
                      <a:r>
                        <a:rPr lang="en-US">
                          <a:solidFill>
                            <a:schemeClr val="dk1"/>
                          </a:solidFill>
                          <a:latin typeface="Trebuchet MS"/>
                          <a:ea typeface="Trebuchet MS"/>
                          <a:cs typeface="Trebuchet MS"/>
                          <a:sym typeface="Trebuchet MS"/>
                        </a:rPr>
                        <a:t>SNAP waivers</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1</a:t>
                      </a:r>
                      <a:r>
                        <a:rPr lang="en-US">
                          <a:solidFill>
                            <a:schemeClr val="dk1"/>
                          </a:solidFill>
                          <a:latin typeface="Trebuchet MS"/>
                          <a:ea typeface="Trebuchet MS"/>
                          <a:cs typeface="Trebuchet MS"/>
                          <a:sym typeface="Trebuchet MS"/>
                        </a:rPr>
                        <a:t>00/100 total points</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311825">
                <a:tc>
                  <a:txBody>
                    <a:bodyPr/>
                    <a:lstStyle/>
                    <a:p>
                      <a:pPr indent="-317500" lvl="0" marL="457200" rtl="0" algn="l">
                        <a:lnSpc>
                          <a:spcPct val="115000"/>
                        </a:lnSpc>
                        <a:spcBef>
                          <a:spcPts val="0"/>
                        </a:spcBef>
                        <a:spcAft>
                          <a:spcPts val="0"/>
                        </a:spcAft>
                        <a:buClr>
                          <a:schemeClr val="dk1"/>
                        </a:buClr>
                        <a:buSzPts val="1400"/>
                        <a:buFont typeface="Trebuchet MS"/>
                        <a:buAutoNum type="arabicPeriod" startAt="3"/>
                      </a:pPr>
                      <a:r>
                        <a:rPr lang="en-US">
                          <a:solidFill>
                            <a:schemeClr val="dk1"/>
                          </a:solidFill>
                          <a:latin typeface="Trebuchet MS"/>
                          <a:ea typeface="Trebuchet MS"/>
                          <a:cs typeface="Trebuchet MS"/>
                          <a:sym typeface="Trebuchet MS"/>
                        </a:rPr>
                        <a:t>Nutrition Continuing Medical Education </a:t>
                      </a:r>
                      <a:endParaRPr>
                        <a:solidFill>
                          <a:schemeClr val="dk1"/>
                        </a:solidFill>
                        <a:latin typeface="Trebuchet MS"/>
                        <a:ea typeface="Trebuchet MS"/>
                        <a:cs typeface="Trebuchet MS"/>
                        <a:sym typeface="Trebuchet MS"/>
                      </a:endParaRPr>
                    </a:p>
                    <a:p>
                      <a:pPr indent="0" lvl="0" marL="0" rtl="0" algn="l">
                        <a:lnSpc>
                          <a:spcPct val="115000"/>
                        </a:lnSpc>
                        <a:spcBef>
                          <a:spcPts val="0"/>
                        </a:spcBef>
                        <a:spcAft>
                          <a:spcPts val="0"/>
                        </a:spcAft>
                        <a:buNone/>
                      </a:pPr>
                      <a:r>
                        <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25/100 total points. This factor will not contribute to a State’s overall points score until the budget period beginning after October 31, 2026. States will have until December 31, 2028 to enact this policy change.</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311825">
                <a:tc>
                  <a:txBody>
                    <a:bodyPr/>
                    <a:lstStyle/>
                    <a:p>
                      <a:pPr indent="-317500" lvl="0" marL="457200" rtl="0" algn="l">
                        <a:lnSpc>
                          <a:spcPct val="115000"/>
                        </a:lnSpc>
                        <a:spcBef>
                          <a:spcPts val="0"/>
                        </a:spcBef>
                        <a:spcAft>
                          <a:spcPts val="0"/>
                        </a:spcAft>
                        <a:buClr>
                          <a:schemeClr val="dk1"/>
                        </a:buClr>
                        <a:buSzPts val="1400"/>
                        <a:buFont typeface="Trebuchet MS"/>
                        <a:buAutoNum type="arabicPeriod" startAt="4"/>
                      </a:pPr>
                      <a:r>
                        <a:rPr lang="en-US">
                          <a:solidFill>
                            <a:schemeClr val="dk1"/>
                          </a:solidFill>
                          <a:latin typeface="Trebuchet MS"/>
                          <a:ea typeface="Trebuchet MS"/>
                          <a:cs typeface="Trebuchet MS"/>
                          <a:sym typeface="Trebuchet MS"/>
                        </a:rPr>
                        <a:t>Certificate of Need</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100/100 total points </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311825">
                <a:tc>
                  <a:txBody>
                    <a:bodyPr/>
                    <a:lstStyle/>
                    <a:p>
                      <a:pPr indent="-317500" lvl="0" marL="457200" rtl="0" algn="l">
                        <a:lnSpc>
                          <a:spcPct val="115000"/>
                        </a:lnSpc>
                        <a:spcBef>
                          <a:spcPts val="0"/>
                        </a:spcBef>
                        <a:spcAft>
                          <a:spcPts val="0"/>
                        </a:spcAft>
                        <a:buClr>
                          <a:schemeClr val="dk1"/>
                        </a:buClr>
                        <a:buSzPts val="1400"/>
                        <a:buFont typeface="Trebuchet MS"/>
                        <a:buAutoNum type="arabicPeriod" startAt="5"/>
                      </a:pPr>
                      <a:r>
                        <a:rPr lang="en-US">
                          <a:solidFill>
                            <a:schemeClr val="dk1"/>
                          </a:solidFill>
                          <a:latin typeface="Trebuchet MS"/>
                          <a:ea typeface="Trebuchet MS"/>
                          <a:cs typeface="Trebuchet MS"/>
                          <a:sym typeface="Trebuchet MS"/>
                        </a:rPr>
                        <a:t> Licensure compacts </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100/100  total points</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311825">
                <a:tc>
                  <a:txBody>
                    <a:bodyPr/>
                    <a:lstStyle/>
                    <a:p>
                      <a:pPr indent="-317500" lvl="0" marL="457200" rtl="0" algn="l">
                        <a:lnSpc>
                          <a:spcPct val="115000"/>
                        </a:lnSpc>
                        <a:spcBef>
                          <a:spcPts val="0"/>
                        </a:spcBef>
                        <a:spcAft>
                          <a:spcPts val="0"/>
                        </a:spcAft>
                        <a:buClr>
                          <a:schemeClr val="dk1"/>
                        </a:buClr>
                        <a:buSzPts val="1400"/>
                        <a:buFont typeface="Trebuchet MS"/>
                        <a:buAutoNum type="arabicPeriod" startAt="6"/>
                      </a:pPr>
                      <a:r>
                        <a:rPr lang="en-US">
                          <a:solidFill>
                            <a:schemeClr val="dk1"/>
                          </a:solidFill>
                          <a:latin typeface="Trebuchet MS"/>
                          <a:ea typeface="Trebuchet MS"/>
                          <a:cs typeface="Trebuchet MS"/>
                          <a:sym typeface="Trebuchet MS"/>
                        </a:rPr>
                        <a:t>Scope of practice </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93.75/100 total points</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311825">
                <a:tc>
                  <a:txBody>
                    <a:bodyPr/>
                    <a:lstStyle/>
                    <a:p>
                      <a:pPr indent="-317500" lvl="0" marL="457200" rtl="0" algn="l">
                        <a:lnSpc>
                          <a:spcPct val="115000"/>
                        </a:lnSpc>
                        <a:spcBef>
                          <a:spcPts val="0"/>
                        </a:spcBef>
                        <a:spcAft>
                          <a:spcPts val="0"/>
                        </a:spcAft>
                        <a:buClr>
                          <a:schemeClr val="dk1"/>
                        </a:buClr>
                        <a:buSzPts val="1400"/>
                        <a:buFont typeface="Trebuchet MS"/>
                        <a:buAutoNum type="arabicPeriod" startAt="7"/>
                      </a:pPr>
                      <a:r>
                        <a:rPr lang="en-US">
                          <a:solidFill>
                            <a:schemeClr val="dk1"/>
                          </a:solidFill>
                          <a:latin typeface="Trebuchet MS"/>
                          <a:ea typeface="Trebuchet MS"/>
                          <a:cs typeface="Trebuchet MS"/>
                          <a:sym typeface="Trebuchet MS"/>
                        </a:rPr>
                        <a:t>Short-term, limited-duration insurance </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TBD</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r h="311825">
                <a:tc>
                  <a:txBody>
                    <a:bodyPr/>
                    <a:lstStyle/>
                    <a:p>
                      <a:pPr indent="-317500" lvl="0" marL="457200" rtl="0" algn="l">
                        <a:lnSpc>
                          <a:spcPct val="115000"/>
                        </a:lnSpc>
                        <a:spcBef>
                          <a:spcPts val="0"/>
                        </a:spcBef>
                        <a:spcAft>
                          <a:spcPts val="0"/>
                        </a:spcAft>
                        <a:buClr>
                          <a:schemeClr val="dk1"/>
                        </a:buClr>
                        <a:buSzPts val="1400"/>
                        <a:buFont typeface="Trebuchet MS"/>
                        <a:buAutoNum type="arabicPeriod" startAt="8"/>
                      </a:pPr>
                      <a:r>
                        <a:rPr lang="en-US">
                          <a:solidFill>
                            <a:schemeClr val="dk1"/>
                          </a:solidFill>
                          <a:latin typeface="Trebuchet MS"/>
                          <a:ea typeface="Trebuchet MS"/>
                          <a:cs typeface="Trebuchet MS"/>
                          <a:sym typeface="Trebuchet MS"/>
                        </a:rPr>
                        <a:t>Remote care services</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a:txBody>
                    <a:bodyPr/>
                    <a:lstStyle/>
                    <a:p>
                      <a:pPr indent="0" lvl="0" marL="0" rtl="0" algn="l">
                        <a:lnSpc>
                          <a:spcPct val="115000"/>
                        </a:lnSpc>
                        <a:spcBef>
                          <a:spcPts val="0"/>
                        </a:spcBef>
                        <a:spcAft>
                          <a:spcPts val="0"/>
                        </a:spcAft>
                        <a:buNone/>
                      </a:pPr>
                      <a:r>
                        <a:rPr lang="en-US">
                          <a:solidFill>
                            <a:schemeClr val="dk1"/>
                          </a:solidFill>
                          <a:latin typeface="Trebuchet MS"/>
                          <a:ea typeface="Trebuchet MS"/>
                          <a:cs typeface="Trebuchet MS"/>
                          <a:sym typeface="Trebuchet MS"/>
                        </a:rPr>
                        <a:t>TBD</a:t>
                      </a:r>
                      <a:endParaRPr>
                        <a:solidFill>
                          <a:schemeClr val="dk1"/>
                        </a:solidFill>
                        <a:latin typeface="Trebuchet MS"/>
                        <a:ea typeface="Trebuchet MS"/>
                        <a:cs typeface="Trebuchet MS"/>
                        <a:sym typeface="Trebuchet MS"/>
                      </a:endParaRPr>
                    </a:p>
                  </a:txBody>
                  <a:tcPr marT="63500" marB="63500" marR="63500" marL="63500">
                    <a:lnL cap="flat" cmpd="sng" w="12700">
                      <a:solidFill>
                        <a:schemeClr val="dk1"/>
                      </a:solidFill>
                      <a:prstDash val="solid"/>
                      <a:round/>
                      <a:headEnd len="sm" w="sm" type="none"/>
                      <a:tailEnd len="sm" w="sm" type="none"/>
                    </a:lnL>
                    <a:lnR cap="flat" cmpd="sng" w="12700">
                      <a:solidFill>
                        <a:schemeClr val="dk1"/>
                      </a:solidFill>
                      <a:prstDash val="solid"/>
                      <a:round/>
                      <a:headEnd len="sm" w="sm" type="none"/>
                      <a:tailEnd len="sm" w="sm" type="none"/>
                    </a:lnR>
                    <a:lnT cap="flat" cmpd="sng" w="12700">
                      <a:solidFill>
                        <a:schemeClr val="dk1"/>
                      </a:solidFill>
                      <a:prstDash val="solid"/>
                      <a:round/>
                      <a:headEnd len="sm" w="sm" type="none"/>
                      <a:tailEnd len="sm" w="sm" type="none"/>
                    </a:lnT>
                    <a:lnB cap="flat" cmpd="sng" w="12700">
                      <a:solidFill>
                        <a:schemeClr val="dk1"/>
                      </a:solidFill>
                      <a:prstDash val="solid"/>
                      <a:round/>
                      <a:headEnd len="sm" w="sm" type="none"/>
                      <a:tailEnd len="sm" w="sm" type="none"/>
                    </a:lnB>
                  </a:tcPr>
                </a:tc>
                <a:tc vMerge="1"/>
              </a:tr>
            </a:tbl>
          </a:graphicData>
        </a:graphic>
      </p:graphicFrame>
    </p:spTree>
  </p:cSld>
  <p:clrMapOvr>
    <a:masterClrMapping/>
  </p:clrMapOvr>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17" name="Shape 517"/>
        <p:cNvGrpSpPr/>
        <p:nvPr/>
      </p:nvGrpSpPr>
      <p:grpSpPr>
        <a:xfrm>
          <a:off x="0" y="0"/>
          <a:ext cx="0" cy="0"/>
          <a:chOff x="0" y="0"/>
          <a:chExt cx="0" cy="0"/>
        </a:xfrm>
      </p:grpSpPr>
      <p:sp>
        <p:nvSpPr>
          <p:cNvPr id="518" name="Google Shape;518;p74"/>
          <p:cNvSpPr txBox="1"/>
          <p:nvPr>
            <p:ph type="title"/>
          </p:nvPr>
        </p:nvSpPr>
        <p:spPr>
          <a:xfrm>
            <a:off x="838200" y="394699"/>
            <a:ext cx="10515600" cy="5601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Grant Breakdown: Subsequent Evaluation and Distribution</a:t>
            </a:r>
            <a:endParaRPr sz="3200"/>
          </a:p>
        </p:txBody>
      </p:sp>
      <p:sp>
        <p:nvSpPr>
          <p:cNvPr id="519" name="Google Shape;519;p74"/>
          <p:cNvSpPr txBox="1"/>
          <p:nvPr>
            <p:ph idx="1" type="body"/>
          </p:nvPr>
        </p:nvSpPr>
        <p:spPr>
          <a:xfrm>
            <a:off x="270500" y="1258625"/>
            <a:ext cx="11317500" cy="4799700"/>
          </a:xfrm>
          <a:prstGeom prst="rect">
            <a:avLst/>
          </a:prstGeom>
        </p:spPr>
        <p:txBody>
          <a:bodyPr anchorCtr="0" anchor="t" bIns="45700" lIns="91425" spcFirstLastPara="1" rIns="91425" wrap="square" tIns="45700">
            <a:noAutofit/>
          </a:bodyPr>
          <a:lstStyle/>
          <a:p>
            <a:pPr indent="-368300" lvl="0" marL="457200" rtl="0" algn="l">
              <a:spcBef>
                <a:spcPts val="1000"/>
              </a:spcBef>
              <a:spcAft>
                <a:spcPts val="0"/>
              </a:spcAft>
              <a:buSzPts val="2200"/>
              <a:buChar char="•"/>
            </a:pPr>
            <a:r>
              <a:rPr lang="en-US" sz="2200"/>
              <a:t>CMS has specified that all funds must be spent each fiscal year. There will be no rollover for unspent funds.</a:t>
            </a:r>
            <a:br>
              <a:rPr lang="en-US" sz="2200"/>
            </a:br>
            <a:endParaRPr sz="2200"/>
          </a:p>
          <a:p>
            <a:pPr indent="-368300" lvl="0" marL="457200" rtl="0" algn="l">
              <a:spcBef>
                <a:spcPts val="0"/>
              </a:spcBef>
              <a:spcAft>
                <a:spcPts val="0"/>
              </a:spcAft>
              <a:buSzPts val="2200"/>
              <a:buChar char="•"/>
            </a:pPr>
            <a:r>
              <a:rPr lang="en-US" sz="2200"/>
              <a:t>CMS will </a:t>
            </a:r>
            <a:r>
              <a:rPr b="1" lang="en-US" sz="2200"/>
              <a:t>re-calculate each approved state’s technical score and corresponding workload funding amount for each subsequent budget period </a:t>
            </a:r>
            <a:r>
              <a:rPr lang="en-US" sz="2200"/>
              <a:t>based on the information and data the approved State provides in the required annual reporting each year. </a:t>
            </a:r>
            <a:br>
              <a:rPr lang="en-US" sz="2200"/>
            </a:br>
            <a:endParaRPr sz="2200"/>
          </a:p>
          <a:p>
            <a:pPr indent="-368300" lvl="1" marL="914400" rtl="0" algn="l">
              <a:spcBef>
                <a:spcPts val="0"/>
              </a:spcBef>
              <a:spcAft>
                <a:spcPts val="0"/>
              </a:spcAft>
              <a:buSzPts val="2200"/>
              <a:buChar char="⮚"/>
            </a:pPr>
            <a:r>
              <a:rPr lang="en-US" sz="2200"/>
              <a:t>In particular, CMS will focus on assessing progress towards the goals and commitments that an approved state makes as documented in its cooperative agreement. The definition and factors for calculating the technical score will remain the same as described in the original application for funds.</a:t>
            </a:r>
            <a:br>
              <a:rPr lang="en-US" sz="2200"/>
            </a:br>
            <a:endParaRPr sz="2200"/>
          </a:p>
          <a:p>
            <a:pPr indent="-368300" lvl="1" marL="914400" rtl="0" algn="l">
              <a:spcBef>
                <a:spcPts val="0"/>
              </a:spcBef>
              <a:spcAft>
                <a:spcPts val="0"/>
              </a:spcAft>
              <a:buSzPts val="2200"/>
              <a:buChar char="⮚"/>
            </a:pPr>
            <a:r>
              <a:rPr lang="en-US" sz="2200"/>
              <a:t>States must show transformative change and sustainable impact.</a:t>
            </a:r>
            <a:endParaRPr sz="2200"/>
          </a:p>
          <a:p>
            <a:pPr indent="0" lvl="0" marL="0" rtl="0" algn="l">
              <a:spcBef>
                <a:spcPts val="1000"/>
              </a:spcBef>
              <a:spcAft>
                <a:spcPts val="0"/>
              </a:spcAft>
              <a:buNone/>
            </a:pPr>
            <a:r>
              <a:t/>
            </a:r>
            <a:endParaRPr sz="2200"/>
          </a:p>
        </p:txBody>
      </p:sp>
      <p:sp>
        <p:nvSpPr>
          <p:cNvPr id="520" name="Google Shape;520;p74"/>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25" name="Shape 525"/>
        <p:cNvGrpSpPr/>
        <p:nvPr/>
      </p:nvGrpSpPr>
      <p:grpSpPr>
        <a:xfrm>
          <a:off x="0" y="0"/>
          <a:ext cx="0" cy="0"/>
          <a:chOff x="0" y="0"/>
          <a:chExt cx="0" cy="0"/>
        </a:xfrm>
      </p:grpSpPr>
      <p:sp>
        <p:nvSpPr>
          <p:cNvPr id="526" name="Google Shape;526;p75"/>
          <p:cNvSpPr txBox="1"/>
          <p:nvPr>
            <p:ph type="title"/>
          </p:nvPr>
        </p:nvSpPr>
        <p:spPr>
          <a:xfrm>
            <a:off x="838200" y="162775"/>
            <a:ext cx="10515600" cy="6324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Allowed Use of funds: Permissible Uses</a:t>
            </a:r>
            <a:endParaRPr sz="3200"/>
          </a:p>
        </p:txBody>
      </p:sp>
      <p:sp>
        <p:nvSpPr>
          <p:cNvPr id="527" name="Google Shape;527;p75"/>
          <p:cNvSpPr txBox="1"/>
          <p:nvPr>
            <p:ph idx="1" type="body"/>
          </p:nvPr>
        </p:nvSpPr>
        <p:spPr>
          <a:xfrm>
            <a:off x="284850" y="1024500"/>
            <a:ext cx="11583300" cy="5033400"/>
          </a:xfrm>
          <a:prstGeom prst="rect">
            <a:avLst/>
          </a:prstGeom>
        </p:spPr>
        <p:txBody>
          <a:bodyPr anchorCtr="0" anchor="t" bIns="45700" lIns="91425" spcFirstLastPara="1" rIns="91425" wrap="square" tIns="45700">
            <a:noAutofit/>
          </a:bodyPr>
          <a:lstStyle/>
          <a:p>
            <a:pPr indent="0" lvl="0" marL="0" rtl="0" algn="l">
              <a:lnSpc>
                <a:spcPct val="150000"/>
              </a:lnSpc>
              <a:spcBef>
                <a:spcPts val="1400"/>
              </a:spcBef>
              <a:spcAft>
                <a:spcPts val="0"/>
              </a:spcAft>
              <a:buClr>
                <a:schemeClr val="dk1"/>
              </a:buClr>
              <a:buSzPts val="1100"/>
              <a:buFont typeface="Arial"/>
              <a:buNone/>
            </a:pPr>
            <a:r>
              <a:rPr b="1" lang="en-US" sz="1800">
                <a:solidFill>
                  <a:srgbClr val="262626"/>
                </a:solidFill>
                <a:highlight>
                  <a:srgbClr val="FFFFFF"/>
                </a:highlight>
              </a:rPr>
              <a:t>States </a:t>
            </a:r>
            <a:r>
              <a:rPr b="1" i="1" lang="en-US" sz="1800">
                <a:solidFill>
                  <a:srgbClr val="262626"/>
                </a:solidFill>
                <a:highlight>
                  <a:srgbClr val="FFFFFF"/>
                </a:highlight>
              </a:rPr>
              <a:t>must</a:t>
            </a:r>
            <a:r>
              <a:rPr b="1" lang="en-US" sz="1800">
                <a:solidFill>
                  <a:srgbClr val="262626"/>
                </a:solidFill>
                <a:highlight>
                  <a:srgbClr val="FFFFFF"/>
                </a:highlight>
              </a:rPr>
              <a:t> use RHT Program funds for three or more of the approved uses of funds:</a:t>
            </a:r>
            <a:endParaRPr b="1" sz="1800">
              <a:solidFill>
                <a:srgbClr val="262626"/>
              </a:solidFill>
              <a:highlight>
                <a:srgbClr val="FFFFFF"/>
              </a:highlight>
            </a:endParaRPr>
          </a:p>
          <a:p>
            <a:pPr indent="-330200" lvl="0" marL="457200" rtl="0" algn="l">
              <a:lnSpc>
                <a:spcPct val="150000"/>
              </a:lnSpc>
              <a:spcBef>
                <a:spcPts val="1400"/>
              </a:spcBef>
              <a:spcAft>
                <a:spcPts val="0"/>
              </a:spcAft>
              <a:buClr>
                <a:schemeClr val="dk1"/>
              </a:buClr>
              <a:buSzPts val="1600"/>
              <a:buFont typeface="Trebuchet MS"/>
              <a:buChar char="•"/>
            </a:pPr>
            <a:r>
              <a:rPr lang="en-US" sz="1600">
                <a:highlight>
                  <a:srgbClr val="FFFFFF"/>
                </a:highlight>
              </a:rPr>
              <a:t>Promoting evidence-based, measurable interventions to improve prevention and chronic disease management.</a:t>
            </a:r>
            <a:endParaRPr sz="1600">
              <a:highlight>
                <a:srgbClr val="FFFFFF"/>
              </a:highlight>
            </a:endParaRPr>
          </a:p>
          <a:p>
            <a:pPr indent="-330200" lvl="0" marL="457200" rtl="0" algn="l">
              <a:lnSpc>
                <a:spcPct val="150000"/>
              </a:lnSpc>
              <a:spcBef>
                <a:spcPts val="0"/>
              </a:spcBef>
              <a:spcAft>
                <a:spcPts val="0"/>
              </a:spcAft>
              <a:buClr>
                <a:schemeClr val="dk1"/>
              </a:buClr>
              <a:buSzPts val="1600"/>
              <a:buFont typeface="Trebuchet MS"/>
              <a:buChar char="•"/>
            </a:pPr>
            <a:r>
              <a:rPr lang="en-US" sz="1600">
                <a:highlight>
                  <a:srgbClr val="FFFFFF"/>
                </a:highlight>
              </a:rPr>
              <a:t>Providing payments to health care providers for the provision of health care items or services, as specified by the Administrator.</a:t>
            </a:r>
            <a:endParaRPr sz="1600">
              <a:highlight>
                <a:srgbClr val="FFFFFF"/>
              </a:highlight>
            </a:endParaRPr>
          </a:p>
          <a:p>
            <a:pPr indent="-330200" lvl="0" marL="457200" rtl="0" algn="l">
              <a:lnSpc>
                <a:spcPct val="150000"/>
              </a:lnSpc>
              <a:spcBef>
                <a:spcPts val="0"/>
              </a:spcBef>
              <a:spcAft>
                <a:spcPts val="0"/>
              </a:spcAft>
              <a:buClr>
                <a:schemeClr val="dk1"/>
              </a:buClr>
              <a:buSzPts val="1600"/>
              <a:buFont typeface="Trebuchet MS"/>
              <a:buChar char="•"/>
            </a:pPr>
            <a:r>
              <a:rPr lang="en-US" sz="1600">
                <a:highlight>
                  <a:srgbClr val="FFFFFF"/>
                </a:highlight>
              </a:rPr>
              <a:t>Promoting consumer-facing, technology-driven solutions for the prevention and management of chronic diseases.</a:t>
            </a:r>
            <a:endParaRPr sz="1600">
              <a:highlight>
                <a:srgbClr val="FFFFFF"/>
              </a:highlight>
            </a:endParaRPr>
          </a:p>
          <a:p>
            <a:pPr indent="-330200" lvl="0" marL="457200" rtl="0" algn="l">
              <a:lnSpc>
                <a:spcPct val="150000"/>
              </a:lnSpc>
              <a:spcBef>
                <a:spcPts val="0"/>
              </a:spcBef>
              <a:spcAft>
                <a:spcPts val="0"/>
              </a:spcAft>
              <a:buClr>
                <a:schemeClr val="dk1"/>
              </a:buClr>
              <a:buSzPts val="1600"/>
              <a:buFont typeface="Trebuchet MS"/>
              <a:buChar char="•"/>
            </a:pPr>
            <a:r>
              <a:rPr lang="en-US" sz="1600">
                <a:highlight>
                  <a:srgbClr val="FFFFFF"/>
                </a:highlight>
              </a:rPr>
              <a:t>Providing training and technical assistance for the development and adoption of technology-enabled solutions that improve care delivery in rural hospitals, including remote monitoring, robotics, artificial intelligence, and other advanced technologies.</a:t>
            </a:r>
            <a:endParaRPr sz="1600">
              <a:highlight>
                <a:srgbClr val="FFFFFF"/>
              </a:highlight>
            </a:endParaRPr>
          </a:p>
          <a:p>
            <a:pPr indent="-330200" lvl="0" marL="457200" rtl="0" algn="l">
              <a:lnSpc>
                <a:spcPct val="150000"/>
              </a:lnSpc>
              <a:spcBef>
                <a:spcPts val="0"/>
              </a:spcBef>
              <a:spcAft>
                <a:spcPts val="0"/>
              </a:spcAft>
              <a:buClr>
                <a:schemeClr val="dk1"/>
              </a:buClr>
              <a:buSzPts val="1600"/>
              <a:buFont typeface="Trebuchet MS"/>
              <a:buChar char="•"/>
            </a:pPr>
            <a:r>
              <a:rPr lang="en-US" sz="1600">
                <a:highlight>
                  <a:srgbClr val="FFFFFF"/>
                </a:highlight>
              </a:rPr>
              <a:t>Recruiting and retaining clinical workforce talent to rural areas, with commitments to serve rural communities for a minimum of 5 years.</a:t>
            </a:r>
            <a:endParaRPr sz="1600">
              <a:highlight>
                <a:srgbClr val="FFFFFF"/>
              </a:highlight>
            </a:endParaRPr>
          </a:p>
          <a:p>
            <a:pPr indent="-330200" lvl="0" marL="457200" rtl="0" algn="l">
              <a:lnSpc>
                <a:spcPct val="150000"/>
              </a:lnSpc>
              <a:spcBef>
                <a:spcPts val="0"/>
              </a:spcBef>
              <a:spcAft>
                <a:spcPts val="0"/>
              </a:spcAft>
              <a:buClr>
                <a:schemeClr val="dk1"/>
              </a:buClr>
              <a:buSzPts val="1600"/>
              <a:buFont typeface="Trebuchet MS"/>
              <a:buChar char="•"/>
            </a:pPr>
            <a:r>
              <a:rPr lang="en-US" sz="1600">
                <a:highlight>
                  <a:srgbClr val="FFFFFF"/>
                </a:highlight>
              </a:rPr>
              <a:t>Providing technical assistance, software, and hardware for significant information technology advances designed to improve efficiency, enhance cybersecurity capability development, and improve patient health outcomes.</a:t>
            </a:r>
            <a:endParaRPr sz="1600">
              <a:highlight>
                <a:srgbClr val="FFFFFF"/>
              </a:highlight>
            </a:endParaRPr>
          </a:p>
          <a:p>
            <a:pPr indent="0" lvl="0" marL="0" rtl="0" algn="l">
              <a:spcBef>
                <a:spcPts val="2000"/>
              </a:spcBef>
              <a:spcAft>
                <a:spcPts val="0"/>
              </a:spcAft>
              <a:buNone/>
            </a:pPr>
            <a:r>
              <a:t/>
            </a:r>
            <a:endParaRPr sz="2200"/>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p:txBody>
      </p:sp>
      <p:sp>
        <p:nvSpPr>
          <p:cNvPr id="528" name="Google Shape;528;p75"/>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33" name="Shape 533"/>
        <p:cNvGrpSpPr/>
        <p:nvPr/>
      </p:nvGrpSpPr>
      <p:grpSpPr>
        <a:xfrm>
          <a:off x="0" y="0"/>
          <a:ext cx="0" cy="0"/>
          <a:chOff x="0" y="0"/>
          <a:chExt cx="0" cy="0"/>
        </a:xfrm>
      </p:grpSpPr>
      <p:sp>
        <p:nvSpPr>
          <p:cNvPr id="534" name="Google Shape;534;p76"/>
          <p:cNvSpPr txBox="1"/>
          <p:nvPr>
            <p:ph type="title"/>
          </p:nvPr>
        </p:nvSpPr>
        <p:spPr>
          <a:xfrm>
            <a:off x="795100" y="35802"/>
            <a:ext cx="10515600" cy="7302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Clr>
                <a:schemeClr val="dk1"/>
              </a:buClr>
              <a:buSzPts val="1100"/>
              <a:buFont typeface="Arial"/>
              <a:buNone/>
            </a:pPr>
            <a:r>
              <a:rPr lang="en-US" sz="3200"/>
              <a:t>Allowed Use of funds: Permissible Uses (Continued)</a:t>
            </a:r>
            <a:endParaRPr/>
          </a:p>
        </p:txBody>
      </p:sp>
      <p:sp>
        <p:nvSpPr>
          <p:cNvPr id="535" name="Google Shape;535;p76"/>
          <p:cNvSpPr txBox="1"/>
          <p:nvPr>
            <p:ph idx="1" type="body"/>
          </p:nvPr>
        </p:nvSpPr>
        <p:spPr>
          <a:xfrm>
            <a:off x="313575" y="1139400"/>
            <a:ext cx="11511300" cy="4918500"/>
          </a:xfrm>
          <a:prstGeom prst="rect">
            <a:avLst/>
          </a:prstGeom>
        </p:spPr>
        <p:txBody>
          <a:bodyPr anchorCtr="0" anchor="t" bIns="45700" lIns="91425" spcFirstLastPara="1" rIns="91425" wrap="square" tIns="45700">
            <a:noAutofit/>
          </a:bodyPr>
          <a:lstStyle/>
          <a:p>
            <a:pPr indent="-330200" lvl="0" marL="457200" rtl="0" algn="l">
              <a:lnSpc>
                <a:spcPct val="150000"/>
              </a:lnSpc>
              <a:spcBef>
                <a:spcPts val="1400"/>
              </a:spcBef>
              <a:spcAft>
                <a:spcPts val="0"/>
              </a:spcAft>
              <a:buClr>
                <a:schemeClr val="dk1"/>
              </a:buClr>
              <a:buSzPts val="1600"/>
              <a:buFont typeface="Trebuchet MS"/>
              <a:buChar char="•"/>
            </a:pPr>
            <a:r>
              <a:rPr lang="en-US" sz="1600">
                <a:highlight>
                  <a:srgbClr val="FFFFFF"/>
                </a:highlight>
              </a:rPr>
              <a:t>Assisting rural communities to right size their health care delivery systems by identifying needed preventative, ambulatory, pre-hospital, emergency, acute inpatient care, outpatient care, and post-acute care service lines.</a:t>
            </a:r>
            <a:endParaRPr sz="1600">
              <a:highlight>
                <a:srgbClr val="FFFFFF"/>
              </a:highlight>
            </a:endParaRPr>
          </a:p>
          <a:p>
            <a:pPr indent="-330200" lvl="0" marL="457200" rtl="0" algn="l">
              <a:lnSpc>
                <a:spcPct val="150000"/>
              </a:lnSpc>
              <a:spcBef>
                <a:spcPts val="0"/>
              </a:spcBef>
              <a:spcAft>
                <a:spcPts val="0"/>
              </a:spcAft>
              <a:buClr>
                <a:schemeClr val="dk1"/>
              </a:buClr>
              <a:buSzPts val="1600"/>
              <a:buFont typeface="Trebuchet MS"/>
              <a:buChar char="•"/>
            </a:pPr>
            <a:r>
              <a:rPr lang="en-US" sz="1600">
                <a:highlight>
                  <a:srgbClr val="FFFFFF"/>
                </a:highlight>
              </a:rPr>
              <a:t>Supporting access to opioid use disorder treatment services (as defined in section 1861(jjj)(1)), other substance use disorder treatment services, and mental health services.</a:t>
            </a:r>
            <a:endParaRPr sz="1600">
              <a:highlight>
                <a:srgbClr val="FFFFFF"/>
              </a:highlight>
            </a:endParaRPr>
          </a:p>
          <a:p>
            <a:pPr indent="-330200" lvl="0" marL="457200" rtl="0" algn="l">
              <a:lnSpc>
                <a:spcPct val="150000"/>
              </a:lnSpc>
              <a:spcBef>
                <a:spcPts val="0"/>
              </a:spcBef>
              <a:spcAft>
                <a:spcPts val="0"/>
              </a:spcAft>
              <a:buClr>
                <a:schemeClr val="dk1"/>
              </a:buClr>
              <a:buSzPts val="1600"/>
              <a:buFont typeface="Trebuchet MS"/>
              <a:buChar char="•"/>
            </a:pPr>
            <a:r>
              <a:rPr lang="en-US" sz="1600">
                <a:highlight>
                  <a:srgbClr val="FFFFFF"/>
                </a:highlight>
              </a:rPr>
              <a:t>Developing projects that support innovative models of care that include value-based care arrangements and alternative payment models, as appropriate.</a:t>
            </a:r>
            <a:endParaRPr sz="1600">
              <a:highlight>
                <a:srgbClr val="FFFFFF"/>
              </a:highlight>
            </a:endParaRPr>
          </a:p>
          <a:p>
            <a:pPr indent="-330200" lvl="0" marL="457200" rtl="0" algn="l">
              <a:lnSpc>
                <a:spcPct val="150000"/>
              </a:lnSpc>
              <a:spcBef>
                <a:spcPts val="0"/>
              </a:spcBef>
              <a:spcAft>
                <a:spcPts val="0"/>
              </a:spcAft>
              <a:buClr>
                <a:schemeClr val="dk1"/>
              </a:buClr>
              <a:buSzPts val="1600"/>
              <a:buChar char="•"/>
            </a:pPr>
            <a:r>
              <a:rPr lang="en-US" sz="1600">
                <a:highlight>
                  <a:srgbClr val="FFFFFF"/>
                </a:highlight>
              </a:rPr>
              <a:t>Initiating, fostering, and strengthening local and regional strategic partnerships between rural facilities and other health care providers to promote quality improvement, improve financial stability of rural facilities, and expand access to care.</a:t>
            </a:r>
            <a:endParaRPr sz="1600">
              <a:highlight>
                <a:srgbClr val="FFFFFF"/>
              </a:highlight>
            </a:endParaRPr>
          </a:p>
          <a:p>
            <a:pPr indent="-330200" lvl="0" marL="457200" rtl="0" algn="l">
              <a:lnSpc>
                <a:spcPct val="150000"/>
              </a:lnSpc>
              <a:spcBef>
                <a:spcPts val="0"/>
              </a:spcBef>
              <a:spcAft>
                <a:spcPts val="0"/>
              </a:spcAft>
              <a:buClr>
                <a:schemeClr val="dk1"/>
              </a:buClr>
              <a:buSzPts val="1600"/>
              <a:buChar char="•"/>
            </a:pPr>
            <a:r>
              <a:rPr lang="en-US" sz="1600">
                <a:highlight>
                  <a:srgbClr val="FFFFFF"/>
                </a:highlight>
              </a:rPr>
              <a:t>Investing in existing rural health care facility buildings and infrastructure, including minor building alterations or renovations and equipment upgrades to ensure long-term overhead and upkeep costs are commensurate with patient volume, subject to restrictions in the funding policies and limitations.</a:t>
            </a:r>
            <a:endParaRPr sz="1600">
              <a:highlight>
                <a:srgbClr val="FFFFFF"/>
              </a:highlight>
            </a:endParaRPr>
          </a:p>
          <a:p>
            <a:pPr indent="0" lvl="0" marL="0" rtl="0" algn="l">
              <a:spcBef>
                <a:spcPts val="2000"/>
              </a:spcBef>
              <a:spcAft>
                <a:spcPts val="0"/>
              </a:spcAft>
              <a:buNone/>
            </a:pPr>
            <a:r>
              <a:t/>
            </a:r>
            <a:endParaRPr/>
          </a:p>
        </p:txBody>
      </p:sp>
      <p:sp>
        <p:nvSpPr>
          <p:cNvPr id="536" name="Google Shape;536;p76"/>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1" name="Shape 541"/>
        <p:cNvGrpSpPr/>
        <p:nvPr/>
      </p:nvGrpSpPr>
      <p:grpSpPr>
        <a:xfrm>
          <a:off x="0" y="0"/>
          <a:ext cx="0" cy="0"/>
          <a:chOff x="0" y="0"/>
          <a:chExt cx="0" cy="0"/>
        </a:xfrm>
      </p:grpSpPr>
      <p:sp>
        <p:nvSpPr>
          <p:cNvPr id="542" name="Google Shape;542;p77"/>
          <p:cNvSpPr txBox="1"/>
          <p:nvPr>
            <p:ph type="title"/>
          </p:nvPr>
        </p:nvSpPr>
        <p:spPr>
          <a:xfrm>
            <a:off x="802300" y="229729"/>
            <a:ext cx="10515600" cy="5292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CMS Allowed</a:t>
            </a:r>
            <a:r>
              <a:rPr lang="en-US" sz="3200"/>
              <a:t> Providers</a:t>
            </a:r>
            <a:endParaRPr sz="3200"/>
          </a:p>
        </p:txBody>
      </p:sp>
      <p:sp>
        <p:nvSpPr>
          <p:cNvPr id="543" name="Google Shape;543;p77"/>
          <p:cNvSpPr txBox="1"/>
          <p:nvPr>
            <p:ph idx="1" type="body"/>
          </p:nvPr>
        </p:nvSpPr>
        <p:spPr>
          <a:xfrm>
            <a:off x="335125" y="959875"/>
            <a:ext cx="11018700" cy="5098200"/>
          </a:xfrm>
          <a:prstGeom prst="rect">
            <a:avLst/>
          </a:prstGeom>
        </p:spPr>
        <p:txBody>
          <a:bodyPr anchorCtr="0" anchor="t" bIns="45700" lIns="91425" spcFirstLastPara="1" rIns="91425" wrap="square" tIns="45700">
            <a:noAutofit/>
          </a:bodyPr>
          <a:lstStyle/>
          <a:p>
            <a:pPr indent="0" lvl="0" marL="0" rtl="0" algn="l">
              <a:lnSpc>
                <a:spcPct val="100000"/>
              </a:lnSpc>
              <a:spcBef>
                <a:spcPts val="0"/>
              </a:spcBef>
              <a:spcAft>
                <a:spcPts val="0"/>
              </a:spcAft>
              <a:buNone/>
            </a:pPr>
            <a:r>
              <a:rPr lang="en-US" sz="2200"/>
              <a:t>Permissible</a:t>
            </a:r>
            <a:r>
              <a:rPr lang="en-US" sz="2200"/>
              <a:t> Providers</a:t>
            </a:r>
            <a:endParaRPr sz="2200"/>
          </a:p>
          <a:p>
            <a:pPr indent="0" lvl="0" marL="0" rtl="0" algn="l">
              <a:lnSpc>
                <a:spcPct val="100000"/>
              </a:lnSpc>
              <a:spcBef>
                <a:spcPts val="0"/>
              </a:spcBef>
              <a:spcAft>
                <a:spcPts val="0"/>
              </a:spcAft>
              <a:buNone/>
            </a:pPr>
            <a:r>
              <a:rPr lang="en-US" sz="2200"/>
              <a:t>CMS dictates that </a:t>
            </a:r>
            <a:r>
              <a:rPr b="1" lang="en-US" sz="2200"/>
              <a:t>ONLY</a:t>
            </a:r>
            <a:r>
              <a:rPr lang="en-US" sz="2200"/>
              <a:t> </a:t>
            </a:r>
            <a:r>
              <a:rPr lang="en-US" sz="2200"/>
              <a:t>the following entities are eligible for funding:</a:t>
            </a:r>
            <a:endParaRPr sz="2200"/>
          </a:p>
          <a:p>
            <a:pPr indent="0" lvl="0" marL="0" rtl="0" algn="l">
              <a:lnSpc>
                <a:spcPct val="100000"/>
              </a:lnSpc>
              <a:spcBef>
                <a:spcPts val="0"/>
              </a:spcBef>
              <a:spcAft>
                <a:spcPts val="0"/>
              </a:spcAft>
              <a:buNone/>
            </a:pPr>
            <a:r>
              <a:t/>
            </a:r>
            <a:endParaRPr sz="2200"/>
          </a:p>
          <a:p>
            <a:pPr indent="-361950" lvl="0" marL="457200" rtl="0" algn="l">
              <a:lnSpc>
                <a:spcPct val="115000"/>
              </a:lnSpc>
              <a:spcBef>
                <a:spcPts val="0"/>
              </a:spcBef>
              <a:spcAft>
                <a:spcPts val="0"/>
              </a:spcAft>
              <a:buSzPts val="2100"/>
              <a:buFont typeface="Trebuchet MS"/>
              <a:buChar char="●"/>
            </a:pPr>
            <a:r>
              <a:rPr b="1" lang="en-US" sz="2200"/>
              <a:t>Hospitals</a:t>
            </a:r>
            <a:r>
              <a:rPr lang="en-US" sz="2200"/>
              <a:t>: Critical Access Hospitals, Sole Community Hospitals, and other defined rural types.</a:t>
            </a:r>
            <a:endParaRPr sz="2200"/>
          </a:p>
          <a:p>
            <a:pPr indent="-361950" lvl="0" marL="457200" rtl="0" algn="l">
              <a:lnSpc>
                <a:spcPct val="115000"/>
              </a:lnSpc>
              <a:spcBef>
                <a:spcPts val="1000"/>
              </a:spcBef>
              <a:spcAft>
                <a:spcPts val="0"/>
              </a:spcAft>
              <a:buSzPts val="2100"/>
              <a:buFont typeface="Trebuchet MS"/>
              <a:buChar char="●"/>
            </a:pPr>
            <a:r>
              <a:rPr b="1" lang="en-US" sz="2200"/>
              <a:t>Tribes and Facilities: </a:t>
            </a:r>
            <a:r>
              <a:rPr lang="en-US" sz="2200"/>
              <a:t>Federally recognized tribes and facilities</a:t>
            </a:r>
            <a:endParaRPr sz="2200"/>
          </a:p>
          <a:p>
            <a:pPr indent="-361950" lvl="0" marL="457200" rtl="0" algn="l">
              <a:lnSpc>
                <a:spcPct val="115000"/>
              </a:lnSpc>
              <a:spcBef>
                <a:spcPts val="1000"/>
              </a:spcBef>
              <a:spcAft>
                <a:spcPts val="0"/>
              </a:spcAft>
              <a:buSzPts val="2100"/>
              <a:buFont typeface="Trebuchet MS"/>
              <a:buChar char="●"/>
            </a:pPr>
            <a:r>
              <a:rPr b="1" lang="en-US" sz="2200"/>
              <a:t>Community Health Centers</a:t>
            </a:r>
            <a:r>
              <a:rPr lang="en-US" sz="2200"/>
              <a:t>: Federally Qualified Health Centers (FQHCs), FQHC look-alikes, designated rural health clinics, and other community health centers receiving Section 330 grants.</a:t>
            </a:r>
            <a:endParaRPr sz="2200"/>
          </a:p>
          <a:p>
            <a:pPr indent="-361950" lvl="0" marL="457200" rtl="0" algn="l">
              <a:lnSpc>
                <a:spcPct val="115000"/>
              </a:lnSpc>
              <a:spcBef>
                <a:spcPts val="1000"/>
              </a:spcBef>
              <a:spcAft>
                <a:spcPts val="0"/>
              </a:spcAft>
              <a:buSzPts val="2100"/>
              <a:buFont typeface="Trebuchet MS"/>
              <a:buChar char="●"/>
            </a:pPr>
            <a:r>
              <a:rPr b="1" lang="en-US" sz="2200"/>
              <a:t>Behavioral Health Providers</a:t>
            </a:r>
            <a:r>
              <a:rPr lang="en-US" sz="2200"/>
              <a:t>: Community mental health centers, certified community behavioral health clinics, and opioid treatment programs.</a:t>
            </a:r>
            <a:endParaRPr sz="2200">
              <a:latin typeface="Arial"/>
              <a:ea typeface="Arial"/>
              <a:cs typeface="Arial"/>
              <a:sym typeface="Arial"/>
            </a:endParaRPr>
          </a:p>
          <a:p>
            <a:pPr indent="0" lvl="0" marL="0" rtl="0" algn="l">
              <a:spcBef>
                <a:spcPts val="1000"/>
              </a:spcBef>
              <a:spcAft>
                <a:spcPts val="0"/>
              </a:spcAft>
              <a:buNone/>
            </a:pPr>
            <a:r>
              <a:t/>
            </a:r>
            <a:endParaRPr sz="2200"/>
          </a:p>
        </p:txBody>
      </p:sp>
      <p:sp>
        <p:nvSpPr>
          <p:cNvPr id="544" name="Google Shape;544;p77"/>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4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48" name="Shape 548"/>
        <p:cNvGrpSpPr/>
        <p:nvPr/>
      </p:nvGrpSpPr>
      <p:grpSpPr>
        <a:xfrm>
          <a:off x="0" y="0"/>
          <a:ext cx="0" cy="0"/>
          <a:chOff x="0" y="0"/>
          <a:chExt cx="0" cy="0"/>
        </a:xfrm>
      </p:grpSpPr>
      <p:sp>
        <p:nvSpPr>
          <p:cNvPr id="549" name="Google Shape;549;p78"/>
          <p:cNvSpPr txBox="1"/>
          <p:nvPr>
            <p:ph type="title"/>
          </p:nvPr>
        </p:nvSpPr>
        <p:spPr>
          <a:xfrm>
            <a:off x="838200" y="78827"/>
            <a:ext cx="10515600" cy="7518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3200"/>
              <a:t>Funding Limitations &amp; Restrictions (2 of 5)</a:t>
            </a:r>
            <a:endParaRPr sz="3200"/>
          </a:p>
        </p:txBody>
      </p:sp>
      <p:sp>
        <p:nvSpPr>
          <p:cNvPr id="550" name="Google Shape;550;p78"/>
          <p:cNvSpPr txBox="1"/>
          <p:nvPr>
            <p:ph idx="1" type="body"/>
          </p:nvPr>
        </p:nvSpPr>
        <p:spPr>
          <a:xfrm>
            <a:off x="838200" y="1142875"/>
            <a:ext cx="10515600" cy="4732500"/>
          </a:xfrm>
          <a:prstGeom prst="rect">
            <a:avLst/>
          </a:prstGeom>
          <a:noFill/>
          <a:ln>
            <a:noFill/>
          </a:ln>
        </p:spPr>
        <p:txBody>
          <a:bodyPr anchorCtr="0" anchor="t" bIns="45700" lIns="91425" spcFirstLastPara="1" rIns="91425" wrap="square" tIns="45700">
            <a:noAutofit/>
          </a:bodyPr>
          <a:lstStyle/>
          <a:p>
            <a:pPr indent="-257175" lvl="0" marL="257175" rtl="0" algn="l">
              <a:lnSpc>
                <a:spcPct val="100000"/>
              </a:lnSpc>
              <a:spcBef>
                <a:spcPts val="0"/>
              </a:spcBef>
              <a:spcAft>
                <a:spcPts val="0"/>
              </a:spcAft>
              <a:buSzPts val="2000"/>
              <a:buChar char="•"/>
            </a:pPr>
            <a:r>
              <a:rPr lang="en-US" sz="2000"/>
              <a:t>Construction or building expansion, purchasing or significant retrofitting of buildings, cosmetic upgrades, or any other cost that materially increases the value of the capital or useful life as a direct cost.</a:t>
            </a:r>
            <a:endParaRPr/>
          </a:p>
          <a:p>
            <a:pPr indent="-257175" lvl="0" marL="257175" rtl="0" algn="l">
              <a:lnSpc>
                <a:spcPct val="100000"/>
              </a:lnSpc>
              <a:spcBef>
                <a:spcPts val="1000"/>
              </a:spcBef>
              <a:spcAft>
                <a:spcPts val="0"/>
              </a:spcAft>
              <a:buSzPts val="2000"/>
              <a:buChar char="•"/>
            </a:pPr>
            <a:r>
              <a:rPr lang="en-US" sz="2000"/>
              <a:t>The cost of independent research and development, including their proportionate share of indirect costs. See 2 CFR 300.477.</a:t>
            </a:r>
            <a:endParaRPr/>
          </a:p>
          <a:p>
            <a:pPr indent="-257175" lvl="0" marL="257175" rtl="0" algn="l">
              <a:lnSpc>
                <a:spcPct val="100000"/>
              </a:lnSpc>
              <a:spcBef>
                <a:spcPts val="1000"/>
              </a:spcBef>
              <a:spcAft>
                <a:spcPts val="0"/>
              </a:spcAft>
              <a:buSzPts val="2000"/>
              <a:buChar char="•"/>
            </a:pPr>
            <a:r>
              <a:rPr lang="en-US" sz="2000"/>
              <a:t>Funds related to any activity designed to influence the enactment of legislation, appropriations, regulation, administrative action, or executive order.</a:t>
            </a:r>
            <a:endParaRPr/>
          </a:p>
          <a:p>
            <a:pPr indent="-257175" lvl="0" marL="257175" rtl="0" algn="l">
              <a:lnSpc>
                <a:spcPct val="100000"/>
              </a:lnSpc>
              <a:spcBef>
                <a:spcPts val="1000"/>
              </a:spcBef>
              <a:spcAft>
                <a:spcPts val="0"/>
              </a:spcAft>
              <a:buSzPts val="2000"/>
              <a:buChar char="•"/>
            </a:pPr>
            <a:r>
              <a:rPr lang="en-US" sz="2000"/>
              <a:t>Purchase of covered telecommunications and video surveillance equipment </a:t>
            </a:r>
            <a:r>
              <a:rPr lang="en-US" sz="2000" u="sng">
                <a:solidFill>
                  <a:schemeClr val="hlink"/>
                </a:solidFill>
                <a:hlinkClick r:id="rId3"/>
              </a:rPr>
              <a:t>(See 2 CFR 200.216)</a:t>
            </a:r>
            <a:r>
              <a:rPr lang="en-US" sz="2000"/>
              <a:t> as well as financial assistance to households for installation and monthly broadband internet costs.</a:t>
            </a:r>
            <a:endParaRPr/>
          </a:p>
        </p:txBody>
      </p:sp>
      <p:sp>
        <p:nvSpPr>
          <p:cNvPr id="551" name="Google Shape;551;p78"/>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34"/>
          <p:cNvSpPr txBox="1"/>
          <p:nvPr>
            <p:ph type="title"/>
          </p:nvPr>
        </p:nvSpPr>
        <p:spPr>
          <a:xfrm>
            <a:off x="838200" y="191499"/>
            <a:ext cx="10515600" cy="5601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Rural Health Transformation Program</a:t>
            </a:r>
            <a:endParaRPr sz="3200"/>
          </a:p>
        </p:txBody>
      </p:sp>
      <p:sp>
        <p:nvSpPr>
          <p:cNvPr id="156" name="Google Shape;156;p34"/>
          <p:cNvSpPr txBox="1"/>
          <p:nvPr>
            <p:ph idx="1" type="body"/>
          </p:nvPr>
        </p:nvSpPr>
        <p:spPr>
          <a:xfrm>
            <a:off x="270500" y="1032950"/>
            <a:ext cx="11317500" cy="38949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t>HR 1’s Rural Health Transformation Program provides </a:t>
            </a:r>
            <a:r>
              <a:rPr b="1" lang="en-US" sz="2200"/>
              <a:t>$50 billion in total</a:t>
            </a:r>
            <a:r>
              <a:rPr lang="en-US" sz="2200"/>
              <a:t>, to be allocated to approved states over five federal fiscal years, with </a:t>
            </a:r>
            <a:r>
              <a:rPr b="1" lang="en-US" sz="2200"/>
              <a:t>$10 billion of funding available each year</a:t>
            </a:r>
            <a:r>
              <a:rPr lang="en-US" sz="2200"/>
              <a:t>, beginning in FFY 2026 and ending in FFY 2030. Of the total:</a:t>
            </a:r>
            <a:endParaRPr sz="2200"/>
          </a:p>
          <a:p>
            <a:pPr indent="-368300" lvl="0" marL="457200" rtl="0" algn="l">
              <a:spcBef>
                <a:spcPts val="1000"/>
              </a:spcBef>
              <a:spcAft>
                <a:spcPts val="0"/>
              </a:spcAft>
              <a:buSzPts val="2200"/>
              <a:buFont typeface="Trebuchet MS"/>
              <a:buChar char="•"/>
            </a:pPr>
            <a:r>
              <a:rPr b="1" lang="en-US" sz="2200"/>
              <a:t>$5 billion (50%) will be distributed equally</a:t>
            </a:r>
            <a:r>
              <a:rPr lang="en-US" sz="2200"/>
              <a:t> among all approved states, and</a:t>
            </a:r>
            <a:endParaRPr sz="2200"/>
          </a:p>
          <a:p>
            <a:pPr indent="-368300" lvl="0" marL="457200" rtl="0" algn="l">
              <a:spcBef>
                <a:spcPts val="1000"/>
              </a:spcBef>
              <a:spcAft>
                <a:spcPts val="0"/>
              </a:spcAft>
              <a:buSzPts val="2200"/>
              <a:buFont typeface="Trebuchet MS"/>
              <a:buChar char="•"/>
            </a:pPr>
            <a:r>
              <a:rPr b="1" lang="en-US" sz="2200"/>
              <a:t>$5 billion (50%) will be allocated by CMS based competitive </a:t>
            </a:r>
            <a:r>
              <a:rPr b="1" lang="en-US" sz="2200"/>
              <a:t>factors</a:t>
            </a:r>
            <a:r>
              <a:rPr b="1" lang="en-US" sz="2200"/>
              <a:t> such as: </a:t>
            </a:r>
            <a:r>
              <a:rPr lang="en-US" sz="2200"/>
              <a:t>rural population, </a:t>
            </a:r>
            <a:r>
              <a:rPr lang="en-US" sz="2200">
                <a:highlight>
                  <a:schemeClr val="lt1"/>
                </a:highlight>
              </a:rPr>
              <a:t>proportion</a:t>
            </a:r>
            <a:r>
              <a:rPr lang="en-US" sz="2200"/>
              <a:t> of rural health facilities to total health facilities, rural hospital </a:t>
            </a:r>
            <a:r>
              <a:rPr lang="en-US" sz="2200"/>
              <a:t>sustainability,</a:t>
            </a:r>
            <a:r>
              <a:rPr lang="en-US" sz="2200"/>
              <a:t> and other factors.</a:t>
            </a:r>
            <a:endParaRPr b="1" sz="2200"/>
          </a:p>
          <a:p>
            <a:pPr indent="0" lvl="0" marL="0" rtl="0" algn="ctr">
              <a:spcBef>
                <a:spcPts val="1000"/>
              </a:spcBef>
              <a:spcAft>
                <a:spcPts val="0"/>
              </a:spcAft>
              <a:buNone/>
            </a:pPr>
            <a:r>
              <a:rPr b="1" lang="en-US" sz="2200"/>
              <a:t>Application status:</a:t>
            </a:r>
            <a:r>
              <a:rPr lang="en-US" sz="2200"/>
              <a:t> </a:t>
            </a:r>
            <a:r>
              <a:rPr lang="en-US" sz="2200"/>
              <a:t>Pending.</a:t>
            </a:r>
            <a:r>
              <a:rPr lang="en-US" sz="2200"/>
              <a:t> As of Nov. 5, all 50 states had submitted applications.</a:t>
            </a:r>
            <a:endParaRPr sz="2200"/>
          </a:p>
          <a:p>
            <a:pPr indent="0" lvl="0" marL="0" rtl="0" algn="ctr">
              <a:lnSpc>
                <a:spcPct val="115000"/>
              </a:lnSpc>
              <a:spcBef>
                <a:spcPts val="1000"/>
              </a:spcBef>
              <a:spcAft>
                <a:spcPts val="0"/>
              </a:spcAft>
              <a:buNone/>
            </a:pPr>
            <a:r>
              <a:t/>
            </a:r>
            <a:endParaRPr b="1" sz="2200"/>
          </a:p>
          <a:p>
            <a:pPr indent="0" lvl="0" marL="0" rtl="0" algn="ctr">
              <a:lnSpc>
                <a:spcPct val="115000"/>
              </a:lnSpc>
              <a:spcBef>
                <a:spcPts val="1000"/>
              </a:spcBef>
              <a:spcAft>
                <a:spcPts val="0"/>
              </a:spcAft>
              <a:buNone/>
            </a:pPr>
            <a:r>
              <a:t/>
            </a:r>
            <a:endParaRPr b="1" sz="2200"/>
          </a:p>
        </p:txBody>
      </p:sp>
      <p:sp>
        <p:nvSpPr>
          <p:cNvPr id="157" name="Google Shape;157;p34"/>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58" name="Google Shape;158;p34"/>
          <p:cNvSpPr/>
          <p:nvPr/>
        </p:nvSpPr>
        <p:spPr>
          <a:xfrm>
            <a:off x="1166750" y="4426325"/>
            <a:ext cx="9525000" cy="560100"/>
          </a:xfrm>
          <a:prstGeom prst="rect">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lnSpc>
                <a:spcPct val="115000"/>
              </a:lnSpc>
              <a:spcBef>
                <a:spcPts val="1000"/>
              </a:spcBef>
              <a:spcAft>
                <a:spcPts val="0"/>
              </a:spcAft>
              <a:buNone/>
            </a:pPr>
            <a:r>
              <a:rPr b="1" lang="en-US" sz="2200">
                <a:solidFill>
                  <a:schemeClr val="dk1"/>
                </a:solidFill>
                <a:latin typeface="Trebuchet MS"/>
                <a:ea typeface="Trebuchet MS"/>
                <a:cs typeface="Trebuchet MS"/>
                <a:sym typeface="Trebuchet MS"/>
              </a:rPr>
              <a:t>CMS will announce all awards on Dec. 31, 2025</a:t>
            </a:r>
            <a:endParaRPr/>
          </a:p>
        </p:txBody>
      </p:sp>
    </p:spTree>
  </p:cSld>
  <p:clrMapOvr>
    <a:masterClrMapping/>
  </p:clrMapOvr>
</p:sld>
</file>

<file path=ppt/slides/slide5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55" name="Shape 555"/>
        <p:cNvGrpSpPr/>
        <p:nvPr/>
      </p:nvGrpSpPr>
      <p:grpSpPr>
        <a:xfrm>
          <a:off x="0" y="0"/>
          <a:ext cx="0" cy="0"/>
          <a:chOff x="0" y="0"/>
          <a:chExt cx="0" cy="0"/>
        </a:xfrm>
      </p:grpSpPr>
      <p:sp>
        <p:nvSpPr>
          <p:cNvPr id="556" name="Google Shape;556;p79"/>
          <p:cNvSpPr txBox="1"/>
          <p:nvPr>
            <p:ph type="title"/>
          </p:nvPr>
        </p:nvSpPr>
        <p:spPr>
          <a:xfrm>
            <a:off x="838200" y="235004"/>
            <a:ext cx="10515600" cy="5649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3200"/>
              <a:t>Funding Limitations &amp; Restrictions (3 of 5)</a:t>
            </a:r>
            <a:endParaRPr sz="3200"/>
          </a:p>
        </p:txBody>
      </p:sp>
      <p:sp>
        <p:nvSpPr>
          <p:cNvPr id="557" name="Google Shape;557;p79"/>
          <p:cNvSpPr txBox="1"/>
          <p:nvPr>
            <p:ph idx="1" type="body"/>
          </p:nvPr>
        </p:nvSpPr>
        <p:spPr>
          <a:xfrm>
            <a:off x="838200" y="1049175"/>
            <a:ext cx="10515600" cy="4688100"/>
          </a:xfrm>
          <a:prstGeom prst="rect">
            <a:avLst/>
          </a:prstGeom>
          <a:noFill/>
          <a:ln>
            <a:noFill/>
          </a:ln>
        </p:spPr>
        <p:txBody>
          <a:bodyPr anchorCtr="0" anchor="t" bIns="45700" lIns="91425" spcFirstLastPara="1" rIns="91425" wrap="square" tIns="45700">
            <a:noAutofit/>
          </a:bodyPr>
          <a:lstStyle/>
          <a:p>
            <a:pPr indent="-269875" lvl="0" marL="257175" rtl="0" algn="l">
              <a:lnSpc>
                <a:spcPct val="100000"/>
              </a:lnSpc>
              <a:spcBef>
                <a:spcPts val="0"/>
              </a:spcBef>
              <a:spcAft>
                <a:spcPts val="0"/>
              </a:spcAft>
              <a:buSzPts val="2000"/>
              <a:buChar char="•"/>
            </a:pPr>
            <a:r>
              <a:rPr lang="en-US" sz="2000"/>
              <a:t>Meals, unless in limited circumstances such as:</a:t>
            </a:r>
            <a:endParaRPr sz="2000"/>
          </a:p>
          <a:p>
            <a:pPr indent="-188436" lvl="1" marL="514350" rtl="0" algn="l">
              <a:lnSpc>
                <a:spcPct val="100000"/>
              </a:lnSpc>
              <a:spcBef>
                <a:spcPts val="0"/>
              </a:spcBef>
              <a:spcAft>
                <a:spcPts val="0"/>
              </a:spcAft>
              <a:buSzPts val="2000"/>
              <a:buChar char="⮚"/>
            </a:pPr>
            <a:r>
              <a:rPr lang="en-US" sz="2000"/>
              <a:t>Subjects and patients under study.</a:t>
            </a:r>
            <a:endParaRPr sz="2000"/>
          </a:p>
          <a:p>
            <a:pPr indent="-188436" lvl="1" marL="514350" rtl="0" algn="l">
              <a:lnSpc>
                <a:spcPct val="100000"/>
              </a:lnSpc>
              <a:spcBef>
                <a:spcPts val="0"/>
              </a:spcBef>
              <a:spcAft>
                <a:spcPts val="0"/>
              </a:spcAft>
              <a:buSzPts val="2000"/>
              <a:buChar char="⮚"/>
            </a:pPr>
            <a:r>
              <a:rPr lang="en-US" sz="2000"/>
              <a:t>Where specifically approved as part of the project or program activity, such as in programs providing children’s services. </a:t>
            </a:r>
            <a:endParaRPr sz="2000"/>
          </a:p>
          <a:p>
            <a:pPr indent="-188436" lvl="1" marL="514350" rtl="0" algn="l">
              <a:lnSpc>
                <a:spcPct val="100000"/>
              </a:lnSpc>
              <a:spcBef>
                <a:spcPts val="0"/>
              </a:spcBef>
              <a:spcAft>
                <a:spcPts val="0"/>
              </a:spcAft>
              <a:buSzPts val="2000"/>
              <a:buChar char="⮚"/>
            </a:pPr>
            <a:r>
              <a:rPr lang="en-US" sz="2000"/>
              <a:t>As part of a per diem or subsistence allowance provided in conjunction with allowable travel.</a:t>
            </a:r>
            <a:endParaRPr sz="2000"/>
          </a:p>
          <a:p>
            <a:pPr indent="-269875" lvl="0" marL="257175" rtl="0" algn="l">
              <a:lnSpc>
                <a:spcPct val="100000"/>
              </a:lnSpc>
              <a:spcBef>
                <a:spcPts val="1000"/>
              </a:spcBef>
              <a:spcAft>
                <a:spcPts val="0"/>
              </a:spcAft>
              <a:buSzPts val="2000"/>
              <a:buChar char="•"/>
            </a:pPr>
            <a:r>
              <a:rPr lang="en-US" sz="2000"/>
              <a:t>Activities prohibited under 2 CFR 200.450 and the HHS Grants Policy Statement, including but not limited to:</a:t>
            </a:r>
            <a:endParaRPr sz="2000"/>
          </a:p>
          <a:p>
            <a:pPr indent="-218440" lvl="1" marL="514350" rtl="0" algn="l">
              <a:lnSpc>
                <a:spcPct val="100000"/>
              </a:lnSpc>
              <a:spcBef>
                <a:spcPts val="0"/>
              </a:spcBef>
              <a:spcAft>
                <a:spcPts val="0"/>
              </a:spcAft>
              <a:buSzPts val="2000"/>
              <a:buChar char="⮚"/>
            </a:pPr>
            <a:r>
              <a:rPr lang="en-US" sz="2000"/>
              <a:t>Paying the salary or expenses of any grant recipient, or agent acting for such recipient, related to any activity designed to influence the enactment of legislation, appropriations, regulation, administrative action, or executive order proposed or pending before the Congress or any State government, State legislature, or local legislature or legislative body.</a:t>
            </a:r>
            <a:endParaRPr sz="2000"/>
          </a:p>
          <a:p>
            <a:pPr indent="-218440" lvl="1" marL="514350" rtl="0" algn="l">
              <a:lnSpc>
                <a:spcPct val="100000"/>
              </a:lnSpc>
              <a:spcBef>
                <a:spcPts val="0"/>
              </a:spcBef>
              <a:spcAft>
                <a:spcPts val="0"/>
              </a:spcAft>
              <a:buSzPts val="2000"/>
              <a:buChar char="⮚"/>
            </a:pPr>
            <a:r>
              <a:rPr lang="en-US" sz="2000"/>
              <a:t>Lobbying, but awardees can lobby at their own expense if they can segregate federal funds from other financial resources used for lobbying.</a:t>
            </a:r>
            <a:endParaRPr sz="2000"/>
          </a:p>
          <a:p>
            <a:pPr indent="0" lvl="0" marL="0" rtl="0" algn="l">
              <a:lnSpc>
                <a:spcPct val="100000"/>
              </a:lnSpc>
              <a:spcBef>
                <a:spcPts val="0"/>
              </a:spcBef>
              <a:spcAft>
                <a:spcPts val="0"/>
              </a:spcAft>
              <a:buSzPts val="1800"/>
              <a:buNone/>
            </a:pPr>
            <a:r>
              <a:t/>
            </a:r>
            <a:endParaRPr sz="2000"/>
          </a:p>
        </p:txBody>
      </p:sp>
      <p:sp>
        <p:nvSpPr>
          <p:cNvPr id="558" name="Google Shape;558;p79"/>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62" name="Shape 562"/>
        <p:cNvGrpSpPr/>
        <p:nvPr/>
      </p:nvGrpSpPr>
      <p:grpSpPr>
        <a:xfrm>
          <a:off x="0" y="0"/>
          <a:ext cx="0" cy="0"/>
          <a:chOff x="0" y="0"/>
          <a:chExt cx="0" cy="0"/>
        </a:xfrm>
      </p:grpSpPr>
      <p:sp>
        <p:nvSpPr>
          <p:cNvPr id="563" name="Google Shape;563;p80"/>
          <p:cNvSpPr txBox="1"/>
          <p:nvPr>
            <p:ph type="title"/>
          </p:nvPr>
        </p:nvSpPr>
        <p:spPr>
          <a:xfrm>
            <a:off x="838200" y="235004"/>
            <a:ext cx="10515600" cy="5649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3200"/>
              <a:t>Funding Limitations &amp; Restrictions (4 of 5)</a:t>
            </a:r>
            <a:endParaRPr sz="3200"/>
          </a:p>
        </p:txBody>
      </p:sp>
      <p:sp>
        <p:nvSpPr>
          <p:cNvPr id="564" name="Google Shape;564;p80"/>
          <p:cNvSpPr txBox="1"/>
          <p:nvPr>
            <p:ph idx="1" type="body"/>
          </p:nvPr>
        </p:nvSpPr>
        <p:spPr>
          <a:xfrm>
            <a:off x="610400" y="1049175"/>
            <a:ext cx="11307000" cy="5041500"/>
          </a:xfrm>
          <a:prstGeom prst="rect">
            <a:avLst/>
          </a:prstGeom>
          <a:noFill/>
          <a:ln>
            <a:noFill/>
          </a:ln>
        </p:spPr>
        <p:txBody>
          <a:bodyPr anchorCtr="0" anchor="t" bIns="45700" lIns="91425" spcFirstLastPara="1" rIns="91425" wrap="square" tIns="45700">
            <a:noAutofit/>
          </a:bodyPr>
          <a:lstStyle/>
          <a:p>
            <a:pPr indent="-355600" lvl="0" marL="457200" rtl="0" algn="l">
              <a:lnSpc>
                <a:spcPct val="100000"/>
              </a:lnSpc>
              <a:spcBef>
                <a:spcPts val="0"/>
              </a:spcBef>
              <a:spcAft>
                <a:spcPts val="0"/>
              </a:spcAft>
              <a:buSzPts val="2000"/>
              <a:buChar char="•"/>
            </a:pPr>
            <a:r>
              <a:rPr lang="en-US" sz="2000"/>
              <a:t>C</a:t>
            </a:r>
            <a:r>
              <a:rPr lang="en-US" sz="2000"/>
              <a:t>onstruction</a:t>
            </a:r>
            <a:r>
              <a:rPr lang="en-US" sz="2000"/>
              <a:t>: Supplanting funding for in-process or planned construction projects or directing funding towards new construction builds is unallowable.</a:t>
            </a:r>
            <a:endParaRPr sz="2000"/>
          </a:p>
          <a:p>
            <a:pPr indent="-355600" lvl="0" marL="457200" rtl="0" algn="l">
              <a:lnSpc>
                <a:spcPct val="100000"/>
              </a:lnSpc>
              <a:spcBef>
                <a:spcPts val="1000"/>
              </a:spcBef>
              <a:spcAft>
                <a:spcPts val="0"/>
              </a:spcAft>
              <a:buSzPts val="2000"/>
              <a:buChar char="•"/>
            </a:pPr>
            <a:r>
              <a:rPr lang="en-US" sz="2000"/>
              <a:t>Clinical services that could be reimbursed by insurance. CMS will not accept payments to clinical services if they duplicate billable services and/or attempt to change payment amounts of existing fee schedules.</a:t>
            </a:r>
            <a:endParaRPr sz="2000"/>
          </a:p>
          <a:p>
            <a:pPr indent="-355600" lvl="0" marL="457200" rtl="0" algn="l">
              <a:lnSpc>
                <a:spcPct val="100000"/>
              </a:lnSpc>
              <a:spcBef>
                <a:spcPts val="1000"/>
              </a:spcBef>
              <a:spcAft>
                <a:spcPts val="0"/>
              </a:spcAft>
              <a:buSzPts val="2000"/>
              <a:buChar char="•"/>
            </a:pPr>
            <a:r>
              <a:rPr lang="en-US" sz="2000"/>
              <a:t>Funding for provider payments, as described in category B of the program requirements and expectations use of funds section outlined in the application, cannot exceed 15% of the total funding CMS awards States in a given budget period.</a:t>
            </a:r>
            <a:endParaRPr sz="2000"/>
          </a:p>
          <a:p>
            <a:pPr indent="-355600" lvl="0" marL="457200" rtl="0" algn="l">
              <a:lnSpc>
                <a:spcPct val="100000"/>
              </a:lnSpc>
              <a:spcBef>
                <a:spcPts val="1000"/>
              </a:spcBef>
              <a:spcAft>
                <a:spcPts val="0"/>
              </a:spcAft>
              <a:buSzPts val="2000"/>
              <a:buChar char="•"/>
            </a:pPr>
            <a:r>
              <a:rPr lang="en-US" sz="2000"/>
              <a:t>Funding cannot be used for initiatives that fund certain cosmetic and experimental procedures that fall within the definition of a specified sex-trait modification procedure at 45 CFR 156.400 because that is beyond the scope of this program.</a:t>
            </a:r>
            <a:endParaRPr sz="2000"/>
          </a:p>
          <a:p>
            <a:pPr indent="-355600" lvl="0" marL="457200" rtl="0" algn="l">
              <a:lnSpc>
                <a:spcPct val="100000"/>
              </a:lnSpc>
              <a:spcBef>
                <a:spcPts val="1000"/>
              </a:spcBef>
              <a:spcAft>
                <a:spcPts val="0"/>
              </a:spcAft>
              <a:buSzPts val="2000"/>
              <a:buChar char="•"/>
            </a:pPr>
            <a:r>
              <a:rPr lang="en-US" sz="2000"/>
              <a:t>No more than 5% of total funding CMS awards to a State in a given budget period can support funding the replacement of an EMR system if a previous HITECH certified EMR system is already in place as of September 1, 2025.</a:t>
            </a:r>
            <a:endParaRPr sz="2000"/>
          </a:p>
          <a:p>
            <a:pPr indent="0" lvl="0" marL="0" rtl="0" algn="l">
              <a:lnSpc>
                <a:spcPct val="100000"/>
              </a:lnSpc>
              <a:spcBef>
                <a:spcPts val="1000"/>
              </a:spcBef>
              <a:spcAft>
                <a:spcPts val="0"/>
              </a:spcAft>
              <a:buSzPts val="1800"/>
              <a:buNone/>
            </a:pPr>
            <a:r>
              <a:t/>
            </a:r>
            <a:endParaRPr sz="2000"/>
          </a:p>
        </p:txBody>
      </p:sp>
      <p:sp>
        <p:nvSpPr>
          <p:cNvPr id="565" name="Google Shape;565;p80"/>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69" name="Shape 569"/>
        <p:cNvGrpSpPr/>
        <p:nvPr/>
      </p:nvGrpSpPr>
      <p:grpSpPr>
        <a:xfrm>
          <a:off x="0" y="0"/>
          <a:ext cx="0" cy="0"/>
          <a:chOff x="0" y="0"/>
          <a:chExt cx="0" cy="0"/>
        </a:xfrm>
      </p:grpSpPr>
      <p:sp>
        <p:nvSpPr>
          <p:cNvPr id="570" name="Google Shape;570;p81"/>
          <p:cNvSpPr txBox="1"/>
          <p:nvPr>
            <p:ph type="title"/>
          </p:nvPr>
        </p:nvSpPr>
        <p:spPr>
          <a:xfrm>
            <a:off x="838200" y="235004"/>
            <a:ext cx="10515600" cy="5649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3200"/>
              <a:t>Funding Limitations &amp; Restrictions (5 of 5)</a:t>
            </a:r>
            <a:endParaRPr sz="3200"/>
          </a:p>
        </p:txBody>
      </p:sp>
      <p:sp>
        <p:nvSpPr>
          <p:cNvPr id="571" name="Google Shape;571;p81"/>
          <p:cNvSpPr txBox="1"/>
          <p:nvPr>
            <p:ph idx="1" type="body"/>
          </p:nvPr>
        </p:nvSpPr>
        <p:spPr>
          <a:xfrm>
            <a:off x="610400" y="1049175"/>
            <a:ext cx="11307000" cy="4688100"/>
          </a:xfrm>
          <a:prstGeom prst="rect">
            <a:avLst/>
          </a:prstGeom>
          <a:noFill/>
          <a:ln>
            <a:noFill/>
          </a:ln>
        </p:spPr>
        <p:txBody>
          <a:bodyPr anchorCtr="0" anchor="t" bIns="45700" lIns="91425" spcFirstLastPara="1" rIns="91425" wrap="square" tIns="45700">
            <a:noAutofit/>
          </a:bodyPr>
          <a:lstStyle/>
          <a:p>
            <a:pPr indent="-355600" lvl="0" marL="457200" rtl="0" algn="l">
              <a:lnSpc>
                <a:spcPct val="100000"/>
              </a:lnSpc>
              <a:spcBef>
                <a:spcPts val="0"/>
              </a:spcBef>
              <a:spcAft>
                <a:spcPts val="0"/>
              </a:spcAft>
              <a:buSzPts val="2000"/>
              <a:buChar char="•"/>
            </a:pPr>
            <a:r>
              <a:rPr lang="en-US" sz="2000"/>
              <a:t>Funding towards initiatives similar to the “Rural Tech Catalyst Fund Initiative” (as described in the appendix) cannot exceed the lesser of (1) 10% of total funding awarded to a State in a given budget period or (2) $20M of total funding awarded to a State in a given budget period.</a:t>
            </a:r>
            <a:endParaRPr sz="2000"/>
          </a:p>
          <a:p>
            <a:pPr indent="-355600" lvl="0" marL="457200" rtl="0" algn="l">
              <a:lnSpc>
                <a:spcPct val="100000"/>
              </a:lnSpc>
              <a:spcBef>
                <a:spcPts val="1000"/>
              </a:spcBef>
              <a:spcAft>
                <a:spcPts val="0"/>
              </a:spcAft>
              <a:buSzPts val="2000"/>
              <a:buChar char="•"/>
            </a:pPr>
            <a:r>
              <a:rPr lang="en-US" sz="2000"/>
              <a:t>Clinician salaries or wage supports for facilities that subject clinicians to non-compete contractual limitations. </a:t>
            </a:r>
            <a:endParaRPr sz="2000"/>
          </a:p>
          <a:p>
            <a:pPr indent="-355600" lvl="0" marL="457200" rtl="0" algn="l">
              <a:lnSpc>
                <a:spcPct val="100000"/>
              </a:lnSpc>
              <a:spcBef>
                <a:spcPts val="1000"/>
              </a:spcBef>
              <a:spcAft>
                <a:spcPts val="0"/>
              </a:spcAft>
              <a:buSzPts val="2000"/>
              <a:buChar char="•"/>
            </a:pPr>
            <a:r>
              <a:rPr lang="en-US" sz="2000"/>
              <a:t>None of the funding shall be used by the State for an expenditure that is attributable to an intergovernmental transfer, certified public expenditure, or any other expenditure to finance the non-Federal share of expenditures required under any provision of law. </a:t>
            </a:r>
            <a:endParaRPr sz="2000"/>
          </a:p>
          <a:p>
            <a:pPr indent="-355600" lvl="0" marL="457200" rtl="0" algn="l">
              <a:lnSpc>
                <a:spcPct val="100000"/>
              </a:lnSpc>
              <a:spcBef>
                <a:spcPts val="1000"/>
              </a:spcBef>
              <a:spcAft>
                <a:spcPts val="0"/>
              </a:spcAft>
              <a:buSzPts val="2000"/>
              <a:buChar char="•"/>
            </a:pPr>
            <a:r>
              <a:rPr lang="en-US" sz="2000"/>
              <a:t>SSA Section 2105(c), paragraphs (1), (7), and (9) apply as funding limitations. These limitations are related to general limitations, limitations on payment for abortions, and citizenship documentation requirements for payments made with respect to an individual.</a:t>
            </a:r>
            <a:endParaRPr sz="2000"/>
          </a:p>
          <a:p>
            <a:pPr indent="0" lvl="0" marL="0" rtl="0" algn="l">
              <a:lnSpc>
                <a:spcPct val="100000"/>
              </a:lnSpc>
              <a:spcBef>
                <a:spcPts val="0"/>
              </a:spcBef>
              <a:spcAft>
                <a:spcPts val="0"/>
              </a:spcAft>
              <a:buNone/>
            </a:pPr>
            <a:r>
              <a:t/>
            </a:r>
            <a:endParaRPr sz="2000"/>
          </a:p>
          <a:p>
            <a:pPr indent="0" lvl="0" marL="0" rtl="0" algn="l">
              <a:lnSpc>
                <a:spcPct val="100000"/>
              </a:lnSpc>
              <a:spcBef>
                <a:spcPts val="0"/>
              </a:spcBef>
              <a:spcAft>
                <a:spcPts val="0"/>
              </a:spcAft>
              <a:buSzPts val="1800"/>
              <a:buNone/>
            </a:pPr>
            <a:r>
              <a:t/>
            </a:r>
            <a:endParaRPr sz="2000"/>
          </a:p>
        </p:txBody>
      </p:sp>
      <p:sp>
        <p:nvSpPr>
          <p:cNvPr id="572" name="Google Shape;572;p81"/>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
</file>

<file path=ppt/slides/slide5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77" name="Shape 577"/>
        <p:cNvGrpSpPr/>
        <p:nvPr/>
      </p:nvGrpSpPr>
      <p:grpSpPr>
        <a:xfrm>
          <a:off x="0" y="0"/>
          <a:ext cx="0" cy="0"/>
          <a:chOff x="0" y="0"/>
          <a:chExt cx="0" cy="0"/>
        </a:xfrm>
      </p:grpSpPr>
      <p:sp>
        <p:nvSpPr>
          <p:cNvPr id="578" name="Google Shape;578;p82"/>
          <p:cNvSpPr txBox="1"/>
          <p:nvPr>
            <p:ph type="title"/>
          </p:nvPr>
        </p:nvSpPr>
        <p:spPr>
          <a:xfrm>
            <a:off x="241775" y="248950"/>
            <a:ext cx="11112000" cy="5385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Required </a:t>
            </a:r>
            <a:r>
              <a:rPr lang="en-US" sz="3200"/>
              <a:t>Application</a:t>
            </a:r>
            <a:r>
              <a:rPr lang="en-US" sz="3200"/>
              <a:t> Elements</a:t>
            </a:r>
            <a:endParaRPr sz="3200"/>
          </a:p>
        </p:txBody>
      </p:sp>
      <p:sp>
        <p:nvSpPr>
          <p:cNvPr id="579" name="Google Shape;579;p82"/>
          <p:cNvSpPr txBox="1"/>
          <p:nvPr>
            <p:ph idx="1" type="body"/>
          </p:nvPr>
        </p:nvSpPr>
        <p:spPr>
          <a:xfrm>
            <a:off x="177125" y="978500"/>
            <a:ext cx="11935200" cy="5079600"/>
          </a:xfrm>
          <a:prstGeom prst="rect">
            <a:avLst/>
          </a:prstGeom>
        </p:spPr>
        <p:txBody>
          <a:bodyPr anchorCtr="0" anchor="t" bIns="45700" lIns="91425" spcFirstLastPara="1" rIns="91425" wrap="square" tIns="45700">
            <a:noAutofit/>
          </a:bodyPr>
          <a:lstStyle/>
          <a:p>
            <a:pPr indent="-361950" lvl="0" marL="457200" rtl="0" algn="l">
              <a:spcBef>
                <a:spcPts val="1000"/>
              </a:spcBef>
              <a:spcAft>
                <a:spcPts val="0"/>
              </a:spcAft>
              <a:buSzPts val="2100"/>
              <a:buChar char="•"/>
            </a:pPr>
            <a:r>
              <a:rPr b="1" lang="en-US" sz="2100"/>
              <a:t>Pr</a:t>
            </a:r>
            <a:r>
              <a:rPr b="1" lang="en-US" sz="2000"/>
              <a:t>oject S</a:t>
            </a:r>
            <a:r>
              <a:rPr b="1" lang="en-US" sz="2000"/>
              <a:t>ummary</a:t>
            </a:r>
            <a:r>
              <a:rPr lang="en-US" sz="2000"/>
              <a:t>: One-page summary of Colorado’s proposal.</a:t>
            </a:r>
            <a:endParaRPr sz="2000"/>
          </a:p>
          <a:p>
            <a:pPr indent="-355600" lvl="0" marL="457200" rtl="0" algn="l">
              <a:spcBef>
                <a:spcPts val="1000"/>
              </a:spcBef>
              <a:spcAft>
                <a:spcPts val="0"/>
              </a:spcAft>
              <a:buSzPts val="2000"/>
              <a:buChar char="•"/>
            </a:pPr>
            <a:r>
              <a:rPr b="1" lang="en-US" sz="2000"/>
              <a:t>Project Narrative</a:t>
            </a:r>
            <a:r>
              <a:rPr lang="en-US" sz="2000"/>
              <a:t>: Details for goals, proposed use of funds, </a:t>
            </a:r>
            <a:r>
              <a:rPr lang="en-US" sz="2000"/>
              <a:t>initiatives</a:t>
            </a:r>
            <a:r>
              <a:rPr lang="en-US" sz="2000"/>
              <a:t>, performance measures, timelines, and other considerations. </a:t>
            </a:r>
            <a:endParaRPr sz="2000"/>
          </a:p>
          <a:p>
            <a:pPr indent="-355600" lvl="0" marL="457200" rtl="0" algn="l">
              <a:spcBef>
                <a:spcPts val="1000"/>
              </a:spcBef>
              <a:spcAft>
                <a:spcPts val="0"/>
              </a:spcAft>
              <a:buSzPts val="2000"/>
              <a:buChar char="•"/>
            </a:pPr>
            <a:r>
              <a:rPr b="1" lang="en-US" sz="2000"/>
              <a:t>Budget Narrative</a:t>
            </a:r>
            <a:r>
              <a:rPr lang="en-US" sz="2000"/>
              <a:t>: Budget detail, calculations, and justification for the initiatives identified in the Project Narrative. </a:t>
            </a:r>
            <a:endParaRPr sz="2000"/>
          </a:p>
          <a:p>
            <a:pPr indent="-355600" lvl="0" marL="457200" rtl="0" algn="l">
              <a:spcBef>
                <a:spcPts val="1000"/>
              </a:spcBef>
              <a:spcAft>
                <a:spcPts val="0"/>
              </a:spcAft>
              <a:buSzPts val="2000"/>
              <a:buChar char="•"/>
            </a:pPr>
            <a:r>
              <a:rPr b="1" lang="en-US" sz="2000"/>
              <a:t>Governor’s Endorsement Letter: </a:t>
            </a:r>
            <a:r>
              <a:rPr lang="en-US" sz="2000"/>
              <a:t>Demonstration of support. </a:t>
            </a:r>
            <a:endParaRPr sz="2000"/>
          </a:p>
          <a:p>
            <a:pPr indent="-355600" lvl="0" marL="457200" rtl="0" algn="l">
              <a:spcBef>
                <a:spcPts val="1000"/>
              </a:spcBef>
              <a:spcAft>
                <a:spcPts val="0"/>
              </a:spcAft>
              <a:buSzPts val="2000"/>
              <a:buChar char="•"/>
            </a:pPr>
            <a:r>
              <a:rPr b="1" lang="en-US" sz="2000"/>
              <a:t>Indirect Cost Rate Agreement: </a:t>
            </a:r>
            <a:r>
              <a:rPr lang="en-US" sz="2000"/>
              <a:t>Current agreement approved by CMS.</a:t>
            </a:r>
            <a:endParaRPr sz="2000"/>
          </a:p>
          <a:p>
            <a:pPr indent="-355600" lvl="0" marL="457200" rtl="0" algn="l">
              <a:spcBef>
                <a:spcPts val="1000"/>
              </a:spcBef>
              <a:spcAft>
                <a:spcPts val="0"/>
              </a:spcAft>
              <a:buSzPts val="2000"/>
              <a:buChar char="•"/>
            </a:pPr>
            <a:r>
              <a:rPr b="1" lang="en-US" sz="2000"/>
              <a:t>Business Assessment</a:t>
            </a:r>
            <a:r>
              <a:rPr lang="en-US" sz="2000"/>
              <a:t>: Demonstration of financial, management, and internal control systems.</a:t>
            </a:r>
            <a:endParaRPr sz="2000"/>
          </a:p>
          <a:p>
            <a:pPr indent="-355600" lvl="0" marL="457200" rtl="0" algn="l">
              <a:spcBef>
                <a:spcPts val="1000"/>
              </a:spcBef>
              <a:spcAft>
                <a:spcPts val="0"/>
              </a:spcAft>
              <a:buSzPts val="2000"/>
              <a:buChar char="•"/>
            </a:pPr>
            <a:r>
              <a:rPr b="1" lang="en-US" sz="2000"/>
              <a:t>Program Duplication Assessment: </a:t>
            </a:r>
            <a:r>
              <a:rPr lang="en-US" sz="2000"/>
              <a:t>Demonstration of program duplication risk and mitigation plan.</a:t>
            </a:r>
            <a:endParaRPr sz="2000"/>
          </a:p>
          <a:p>
            <a:pPr indent="-361950" lvl="0" marL="457200" rtl="0" algn="l">
              <a:spcBef>
                <a:spcPts val="1000"/>
              </a:spcBef>
              <a:spcAft>
                <a:spcPts val="0"/>
              </a:spcAft>
              <a:buSzPts val="2100"/>
              <a:buChar char="•"/>
            </a:pPr>
            <a:r>
              <a:rPr b="1" lang="en-US" sz="2000"/>
              <a:t>Other Supporting Documentation: </a:t>
            </a:r>
            <a:r>
              <a:rPr lang="en-US" sz="2000"/>
              <a:t>Supplemental data and maps, stakeholder engagement plan,</a:t>
            </a:r>
            <a:r>
              <a:rPr lang="en-US" sz="2100"/>
              <a:t> letters of support, sustainability plan, and other items.</a:t>
            </a:r>
            <a:endParaRPr sz="2100"/>
          </a:p>
          <a:p>
            <a:pPr indent="-361950" lvl="0" marL="457200" rtl="0" algn="l">
              <a:spcBef>
                <a:spcPts val="1000"/>
              </a:spcBef>
              <a:spcAft>
                <a:spcPts val="0"/>
              </a:spcAft>
              <a:buSzPts val="2100"/>
              <a:buChar char="•"/>
            </a:pPr>
            <a:r>
              <a:rPr b="1" lang="en-US" sz="2100"/>
              <a:t>Required forms</a:t>
            </a:r>
            <a:r>
              <a:rPr lang="en-US" sz="2100"/>
              <a:t>:</a:t>
            </a:r>
            <a:endParaRPr sz="2100"/>
          </a:p>
          <a:p>
            <a:pPr indent="-361950" lvl="1" marL="914400" rtl="0" algn="l">
              <a:spcBef>
                <a:spcPts val="0"/>
              </a:spcBef>
              <a:spcAft>
                <a:spcPts val="0"/>
              </a:spcAft>
              <a:buSzPts val="2100"/>
              <a:buChar char="⮚"/>
            </a:pPr>
            <a:r>
              <a:rPr lang="en-US" sz="2100"/>
              <a:t>SF-424 and SF-424A</a:t>
            </a:r>
            <a:endParaRPr sz="2100"/>
          </a:p>
          <a:p>
            <a:pPr indent="-361950" lvl="1" marL="914400" rtl="0" algn="l">
              <a:spcBef>
                <a:spcPts val="0"/>
              </a:spcBef>
              <a:spcAft>
                <a:spcPts val="0"/>
              </a:spcAft>
              <a:buSzPts val="2100"/>
              <a:buChar char="⮚"/>
            </a:pPr>
            <a:r>
              <a:rPr lang="en-US" sz="2100"/>
              <a:t>Project/Performance Site Location</a:t>
            </a:r>
            <a:endParaRPr sz="2100"/>
          </a:p>
          <a:p>
            <a:pPr indent="-361950" lvl="1" marL="914400" rtl="0" algn="l">
              <a:spcBef>
                <a:spcPts val="0"/>
              </a:spcBef>
              <a:spcAft>
                <a:spcPts val="0"/>
              </a:spcAft>
              <a:buSzPts val="2100"/>
              <a:buChar char="⮚"/>
            </a:pPr>
            <a:r>
              <a:rPr lang="en-US" sz="2100"/>
              <a:t>Disclosure of Lobbying Activities</a:t>
            </a:r>
            <a:endParaRPr sz="2200"/>
          </a:p>
          <a:p>
            <a:pPr indent="0" lvl="0" marL="457200" rtl="0" algn="l">
              <a:spcBef>
                <a:spcPts val="1000"/>
              </a:spcBef>
              <a:spcAft>
                <a:spcPts val="0"/>
              </a:spcAft>
              <a:buNone/>
            </a:pPr>
            <a:r>
              <a:t/>
            </a:r>
            <a:endParaRPr sz="2200"/>
          </a:p>
        </p:txBody>
      </p:sp>
      <p:sp>
        <p:nvSpPr>
          <p:cNvPr id="580" name="Google Shape;580;p82"/>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85" name="Shape 585"/>
        <p:cNvGrpSpPr/>
        <p:nvPr/>
      </p:nvGrpSpPr>
      <p:grpSpPr>
        <a:xfrm>
          <a:off x="0" y="0"/>
          <a:ext cx="0" cy="0"/>
          <a:chOff x="0" y="0"/>
          <a:chExt cx="0" cy="0"/>
        </a:xfrm>
      </p:grpSpPr>
      <p:sp>
        <p:nvSpPr>
          <p:cNvPr id="586" name="Google Shape;586;p83"/>
          <p:cNvSpPr txBox="1"/>
          <p:nvPr>
            <p:ph type="title"/>
          </p:nvPr>
        </p:nvSpPr>
        <p:spPr>
          <a:xfrm>
            <a:off x="838200" y="220197"/>
            <a:ext cx="10515600" cy="6711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Summary: Use of Funds</a:t>
            </a:r>
            <a:endParaRPr sz="3200"/>
          </a:p>
        </p:txBody>
      </p:sp>
      <p:sp>
        <p:nvSpPr>
          <p:cNvPr id="587" name="Google Shape;587;p83"/>
          <p:cNvSpPr txBox="1"/>
          <p:nvPr>
            <p:ph idx="1" type="body"/>
          </p:nvPr>
        </p:nvSpPr>
        <p:spPr>
          <a:xfrm>
            <a:off x="428250" y="895650"/>
            <a:ext cx="11335500" cy="52704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lang="en-US" sz="2000"/>
              <a:t>RHTP will support and strengthen Colorado’s community-driven initiatives by:</a:t>
            </a:r>
            <a:endParaRPr sz="2000"/>
          </a:p>
          <a:p>
            <a:pPr indent="-355600" lvl="0" marL="457200" rtl="0" algn="l">
              <a:spcBef>
                <a:spcPts val="1000"/>
              </a:spcBef>
              <a:spcAft>
                <a:spcPts val="0"/>
              </a:spcAft>
              <a:buSzPts val="2000"/>
              <a:buChar char="•"/>
            </a:pPr>
            <a:r>
              <a:rPr b="1" lang="en-US" sz="2000"/>
              <a:t>Provid</a:t>
            </a:r>
            <a:r>
              <a:rPr b="1" lang="en-US" sz="2000"/>
              <a:t>ing</a:t>
            </a:r>
            <a:r>
              <a:rPr b="1" lang="en-US" sz="2000"/>
              <a:t> resources</a:t>
            </a:r>
            <a:r>
              <a:rPr lang="en-US" sz="2000"/>
              <a:t> for rural hospitals and clinics to reduce chronic disease.</a:t>
            </a:r>
            <a:br>
              <a:rPr lang="en-US" sz="2000"/>
            </a:br>
            <a:endParaRPr sz="2000"/>
          </a:p>
          <a:p>
            <a:pPr indent="-355600" lvl="0" marL="457200" rtl="0" algn="l">
              <a:spcBef>
                <a:spcPts val="1000"/>
              </a:spcBef>
              <a:spcAft>
                <a:spcPts val="0"/>
              </a:spcAft>
              <a:buSzPts val="2000"/>
              <a:buChar char="•"/>
            </a:pPr>
            <a:r>
              <a:rPr b="1" lang="en-US" sz="2000"/>
              <a:t>Investing in telehealth </a:t>
            </a:r>
            <a:r>
              <a:rPr lang="en-US" sz="2000"/>
              <a:t>to connect and improve patient outcomes.</a:t>
            </a:r>
            <a:br>
              <a:rPr lang="en-US" sz="2000"/>
            </a:br>
            <a:endParaRPr sz="2000"/>
          </a:p>
          <a:p>
            <a:pPr indent="-355600" lvl="0" marL="457200" rtl="0" algn="l">
              <a:spcBef>
                <a:spcPts val="1000"/>
              </a:spcBef>
              <a:spcAft>
                <a:spcPts val="0"/>
              </a:spcAft>
              <a:buSzPts val="2000"/>
              <a:buChar char="•"/>
            </a:pPr>
            <a:r>
              <a:rPr b="1" lang="en-US" sz="2000"/>
              <a:t>Recruiting and keeping local providers</a:t>
            </a:r>
            <a:r>
              <a:rPr lang="en-US" sz="2000"/>
              <a:t> </a:t>
            </a:r>
            <a:br>
              <a:rPr lang="en-US" sz="2000"/>
            </a:br>
            <a:endParaRPr sz="2000"/>
          </a:p>
          <a:p>
            <a:pPr indent="-355600" lvl="0" marL="457200" rtl="0" algn="l">
              <a:spcBef>
                <a:spcPts val="1000"/>
              </a:spcBef>
              <a:spcAft>
                <a:spcPts val="0"/>
              </a:spcAft>
              <a:buSzPts val="2000"/>
              <a:buChar char="•"/>
            </a:pPr>
            <a:r>
              <a:rPr b="1" lang="en-US" sz="2000"/>
              <a:t>Bringing together stakeholders</a:t>
            </a:r>
            <a:r>
              <a:rPr lang="en-US" sz="2000"/>
              <a:t> </a:t>
            </a:r>
            <a:r>
              <a:rPr lang="en-US" sz="2000"/>
              <a:t>to</a:t>
            </a:r>
            <a:r>
              <a:rPr lang="en-US" sz="2000"/>
              <a:t> improve outcomes and affordability</a:t>
            </a:r>
            <a:br>
              <a:rPr lang="en-US" sz="2000"/>
            </a:br>
            <a:endParaRPr sz="2000"/>
          </a:p>
          <a:p>
            <a:pPr indent="-355600" lvl="0" marL="457200" rtl="0" algn="l">
              <a:spcBef>
                <a:spcPts val="1000"/>
              </a:spcBef>
              <a:spcAft>
                <a:spcPts val="0"/>
              </a:spcAft>
              <a:buSzPts val="2000"/>
              <a:buChar char="•"/>
            </a:pPr>
            <a:r>
              <a:rPr b="1" lang="en-US" sz="2000"/>
              <a:t>Strengthening access to full </a:t>
            </a:r>
            <a:r>
              <a:rPr b="1" lang="en-US" sz="2000"/>
              <a:t>spectrum</a:t>
            </a:r>
            <a:r>
              <a:rPr b="1" lang="en-US" sz="2000"/>
              <a:t> of </a:t>
            </a:r>
            <a:r>
              <a:rPr b="1" lang="en-US" sz="2000"/>
              <a:t>care</a:t>
            </a:r>
            <a:br>
              <a:rPr b="1" lang="en-US" sz="2000"/>
            </a:br>
            <a:endParaRPr b="1" sz="2000"/>
          </a:p>
          <a:p>
            <a:pPr indent="-355600" lvl="0" marL="457200" rtl="0" algn="l">
              <a:spcBef>
                <a:spcPts val="1000"/>
              </a:spcBef>
              <a:spcAft>
                <a:spcPts val="1000"/>
              </a:spcAft>
              <a:buSzPts val="2000"/>
              <a:buChar char="•"/>
            </a:pPr>
            <a:r>
              <a:rPr b="1" lang="en-US" sz="2000"/>
              <a:t>Transforming innovative care models</a:t>
            </a:r>
            <a:r>
              <a:rPr lang="en-US" sz="2000"/>
              <a:t> to meet needs while providing sustainability, affordability and lasting infrastructure.</a:t>
            </a:r>
            <a:endParaRPr sz="2000"/>
          </a:p>
        </p:txBody>
      </p:sp>
      <p:sp>
        <p:nvSpPr>
          <p:cNvPr id="588" name="Google Shape;588;p83"/>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593" name="Shape 593"/>
        <p:cNvGrpSpPr/>
        <p:nvPr/>
      </p:nvGrpSpPr>
      <p:grpSpPr>
        <a:xfrm>
          <a:off x="0" y="0"/>
          <a:ext cx="0" cy="0"/>
          <a:chOff x="0" y="0"/>
          <a:chExt cx="0" cy="0"/>
        </a:xfrm>
      </p:grpSpPr>
      <p:sp>
        <p:nvSpPr>
          <p:cNvPr id="594" name="Google Shape;594;p84"/>
          <p:cNvSpPr txBox="1"/>
          <p:nvPr>
            <p:ph type="title"/>
          </p:nvPr>
        </p:nvSpPr>
        <p:spPr>
          <a:xfrm>
            <a:off x="838200" y="220197"/>
            <a:ext cx="10515600" cy="6711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Colorado’s Vision and Purpose</a:t>
            </a:r>
            <a:endParaRPr sz="3200"/>
          </a:p>
        </p:txBody>
      </p:sp>
      <p:sp>
        <p:nvSpPr>
          <p:cNvPr id="595" name="Google Shape;595;p84"/>
          <p:cNvSpPr txBox="1"/>
          <p:nvPr>
            <p:ph idx="1" type="body"/>
          </p:nvPr>
        </p:nvSpPr>
        <p:spPr>
          <a:xfrm>
            <a:off x="419450" y="1180225"/>
            <a:ext cx="11335500" cy="48777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400"/>
              <a:t>Colorado is dedicated to ensuring our rural residents have ready access to the same high quality, multimodal, affordable health care as their urban counterparts. RHTP is the lynchpin by which we can ensure that vision becomes reality. </a:t>
            </a:r>
            <a:endParaRPr sz="2400"/>
          </a:p>
          <a:p>
            <a:pPr indent="0" lvl="0" marL="0" rtl="0" algn="l">
              <a:spcBef>
                <a:spcPts val="1000"/>
              </a:spcBef>
              <a:spcAft>
                <a:spcPts val="0"/>
              </a:spcAft>
              <a:buNone/>
            </a:pPr>
            <a:r>
              <a:t/>
            </a:r>
            <a:endParaRPr sz="2400"/>
          </a:p>
          <a:p>
            <a:pPr indent="0" lvl="0" marL="0" rtl="0" algn="l">
              <a:spcBef>
                <a:spcPts val="1000"/>
              </a:spcBef>
              <a:spcAft>
                <a:spcPts val="0"/>
              </a:spcAft>
              <a:buNone/>
            </a:pPr>
            <a:r>
              <a:rPr lang="en-US" sz="2400"/>
              <a:t>By </a:t>
            </a:r>
            <a:r>
              <a:rPr b="1" lang="en-US" sz="2400"/>
              <a:t>strengthening private-public partnerships</a:t>
            </a:r>
            <a:r>
              <a:rPr lang="en-US" sz="2400"/>
              <a:t>, </a:t>
            </a:r>
            <a:r>
              <a:rPr b="1" lang="en-US" sz="2400"/>
              <a:t>increasing access</a:t>
            </a:r>
            <a:r>
              <a:rPr lang="en-US" sz="2400"/>
              <a:t>, </a:t>
            </a:r>
            <a:r>
              <a:rPr b="1" lang="en-US" sz="2400"/>
              <a:t>modernizing delivery</a:t>
            </a:r>
            <a:r>
              <a:rPr lang="en-US" sz="2400"/>
              <a:t>, and focusing on </a:t>
            </a:r>
            <a:r>
              <a:rPr b="1" lang="en-US" sz="2400"/>
              <a:t>chronic disease prevention</a:t>
            </a:r>
            <a:r>
              <a:rPr lang="en-US" sz="2400"/>
              <a:t> we can advance the future of health care in our uniquely rural and frontier communities. </a:t>
            </a:r>
            <a:endParaRPr sz="2400"/>
          </a:p>
          <a:p>
            <a:pPr indent="0" lvl="0" marL="0" rtl="0" algn="l">
              <a:spcBef>
                <a:spcPts val="1000"/>
              </a:spcBef>
              <a:spcAft>
                <a:spcPts val="0"/>
              </a:spcAft>
              <a:buNone/>
            </a:pPr>
            <a:r>
              <a:t/>
            </a:r>
            <a:endParaRPr sz="2400"/>
          </a:p>
          <a:p>
            <a:pPr indent="0" lvl="0" marL="0" rtl="0" algn="l">
              <a:spcBef>
                <a:spcPts val="1000"/>
              </a:spcBef>
              <a:spcAft>
                <a:spcPts val="0"/>
              </a:spcAft>
              <a:buNone/>
            </a:pPr>
            <a:r>
              <a:rPr lang="en-US" sz="2400"/>
              <a:t>Working closely with rural hospitals, rural clinics, and local community organizations, RHTP can help these communities take charge of their own health: preventing chronic disease, improving access to vital services, and supporting rural providers.</a:t>
            </a:r>
            <a:endParaRPr sz="2400"/>
          </a:p>
        </p:txBody>
      </p:sp>
      <p:sp>
        <p:nvSpPr>
          <p:cNvPr id="596" name="Google Shape;596;p84"/>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1" name="Shape 601"/>
        <p:cNvGrpSpPr/>
        <p:nvPr/>
      </p:nvGrpSpPr>
      <p:grpSpPr>
        <a:xfrm>
          <a:off x="0" y="0"/>
          <a:ext cx="0" cy="0"/>
          <a:chOff x="0" y="0"/>
          <a:chExt cx="0" cy="0"/>
        </a:xfrm>
      </p:grpSpPr>
      <p:sp>
        <p:nvSpPr>
          <p:cNvPr id="602" name="Google Shape;602;p85"/>
          <p:cNvSpPr txBox="1"/>
          <p:nvPr>
            <p:ph type="title"/>
          </p:nvPr>
        </p:nvSpPr>
        <p:spPr>
          <a:xfrm>
            <a:off x="838200" y="155599"/>
            <a:ext cx="10515600" cy="5241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Permissible Uses</a:t>
            </a:r>
            <a:endParaRPr sz="3200"/>
          </a:p>
        </p:txBody>
      </p:sp>
      <p:sp>
        <p:nvSpPr>
          <p:cNvPr id="603" name="Google Shape;603;p85"/>
          <p:cNvSpPr txBox="1"/>
          <p:nvPr>
            <p:ph idx="1" type="body"/>
          </p:nvPr>
        </p:nvSpPr>
        <p:spPr>
          <a:xfrm>
            <a:off x="234575" y="758800"/>
            <a:ext cx="11784300" cy="5298900"/>
          </a:xfrm>
          <a:prstGeom prst="rect">
            <a:avLst/>
          </a:prstGeom>
        </p:spPr>
        <p:txBody>
          <a:bodyPr anchorCtr="0" anchor="t" bIns="45700" lIns="91425" spcFirstLastPara="1" rIns="91425" wrap="square" tIns="45700">
            <a:noAutofit/>
          </a:bodyPr>
          <a:lstStyle/>
          <a:p>
            <a:pPr indent="-368300" lvl="0" marL="457200" rtl="0" algn="l">
              <a:lnSpc>
                <a:spcPct val="115000"/>
              </a:lnSpc>
              <a:spcBef>
                <a:spcPts val="1000"/>
              </a:spcBef>
              <a:spcAft>
                <a:spcPts val="0"/>
              </a:spcAft>
              <a:buSzPts val="2200"/>
              <a:buChar char="•"/>
            </a:pPr>
            <a:r>
              <a:rPr lang="en-US" sz="2200"/>
              <a:t>CMS allows 11 permissible uses - States were required to choose at least 3</a:t>
            </a:r>
            <a:endParaRPr sz="2200"/>
          </a:p>
          <a:p>
            <a:pPr indent="0" lvl="0" marL="0" rtl="0" algn="l">
              <a:lnSpc>
                <a:spcPct val="115000"/>
              </a:lnSpc>
              <a:spcBef>
                <a:spcPts val="1000"/>
              </a:spcBef>
              <a:spcAft>
                <a:spcPts val="0"/>
              </a:spcAft>
              <a:buNone/>
            </a:pPr>
            <a:r>
              <a:rPr b="1" lang="en-US" sz="2200"/>
              <a:t>Governor Polis approved the </a:t>
            </a:r>
            <a:r>
              <a:rPr b="1" lang="en-US" sz="2200"/>
              <a:t>following</a:t>
            </a:r>
            <a:r>
              <a:rPr lang="en-US" sz="2200"/>
              <a:t>:</a:t>
            </a:r>
            <a:endParaRPr sz="2200"/>
          </a:p>
          <a:p>
            <a:pPr indent="-342900" lvl="1" marL="914400" rtl="0" algn="l">
              <a:lnSpc>
                <a:spcPct val="115833"/>
              </a:lnSpc>
              <a:spcBef>
                <a:spcPts val="0"/>
              </a:spcBef>
              <a:spcAft>
                <a:spcPts val="0"/>
              </a:spcAft>
              <a:buSzPts val="1800"/>
              <a:buFont typeface="Trebuchet MS"/>
              <a:buChar char="⮚"/>
            </a:pPr>
            <a:r>
              <a:rPr lang="en-US" sz="1800"/>
              <a:t>Promoting evidence-based, </a:t>
            </a:r>
            <a:r>
              <a:rPr lang="en-US" sz="1800"/>
              <a:t>measurable interventions to improve prevention and chronic disease management </a:t>
            </a:r>
            <a:endParaRPr sz="1800"/>
          </a:p>
          <a:p>
            <a:pPr indent="-342900" lvl="2" marL="1371600" rtl="0" algn="l">
              <a:lnSpc>
                <a:spcPct val="115833"/>
              </a:lnSpc>
              <a:spcBef>
                <a:spcPts val="0"/>
              </a:spcBef>
              <a:spcAft>
                <a:spcPts val="0"/>
              </a:spcAft>
              <a:buSzPts val="1800"/>
              <a:buFont typeface="Trebuchet MS"/>
              <a:buChar char="▪"/>
            </a:pPr>
            <a:r>
              <a:rPr lang="en-US" sz="1800"/>
              <a:t>Pair with promoting consumer-facing, technology-driven solutions for the prevention and management of chronic diseases </a:t>
            </a:r>
            <a:endParaRPr sz="1800"/>
          </a:p>
          <a:p>
            <a:pPr indent="-342900" lvl="1" marL="914400" rtl="0" algn="l">
              <a:lnSpc>
                <a:spcPct val="115833"/>
              </a:lnSpc>
              <a:spcBef>
                <a:spcPts val="0"/>
              </a:spcBef>
              <a:spcAft>
                <a:spcPts val="0"/>
              </a:spcAft>
              <a:buSzPts val="1800"/>
              <a:buFont typeface="Trebuchet MS"/>
              <a:buChar char="⮚"/>
            </a:pPr>
            <a:r>
              <a:rPr lang="en-US" sz="1800"/>
              <a:t>Assisting rural communities to right size their health care delivery systems by identifying needed preventative, ambulatory, pre-hospital, emergency, acute inpatient care, outpatient care, and post-acute care service lines</a:t>
            </a:r>
            <a:endParaRPr sz="1800"/>
          </a:p>
          <a:p>
            <a:pPr indent="-342900" lvl="1" marL="914400" rtl="0" algn="l">
              <a:lnSpc>
                <a:spcPct val="115833"/>
              </a:lnSpc>
              <a:spcBef>
                <a:spcPts val="0"/>
              </a:spcBef>
              <a:spcAft>
                <a:spcPts val="0"/>
              </a:spcAft>
              <a:buSzPts val="1800"/>
              <a:buFont typeface="Trebuchet MS"/>
              <a:buChar char="⮚"/>
            </a:pPr>
            <a:r>
              <a:rPr lang="en-US" sz="1800"/>
              <a:t>Developing projects that support innovative models of care that include value-based care arrangements and alternative payment models, as appropriate </a:t>
            </a:r>
            <a:endParaRPr sz="1800"/>
          </a:p>
          <a:p>
            <a:pPr indent="-342900" lvl="1" marL="914400" rtl="0" algn="l">
              <a:lnSpc>
                <a:spcPct val="115833"/>
              </a:lnSpc>
              <a:spcBef>
                <a:spcPts val="0"/>
              </a:spcBef>
              <a:spcAft>
                <a:spcPts val="0"/>
              </a:spcAft>
              <a:buSzPts val="1800"/>
              <a:buFont typeface="Trebuchet MS"/>
              <a:buChar char="⮚"/>
            </a:pPr>
            <a:r>
              <a:rPr lang="en-US" sz="1800"/>
              <a:t>Initiating, fostering, and strengthening local and regional strategic partnerships between rural facilities and other health care providers to promote quality improvement, improve financial stability of rural facilities, and expand access to care </a:t>
            </a:r>
            <a:endParaRPr sz="1800"/>
          </a:p>
          <a:p>
            <a:pPr indent="-342900" lvl="2" marL="1371600" rtl="0" algn="l">
              <a:lnSpc>
                <a:spcPct val="115833"/>
              </a:lnSpc>
              <a:spcBef>
                <a:spcPts val="0"/>
              </a:spcBef>
              <a:spcAft>
                <a:spcPts val="0"/>
              </a:spcAft>
              <a:buSzPts val="1800"/>
              <a:buFont typeface="Trebuchet MS"/>
              <a:buChar char="▪"/>
            </a:pPr>
            <a:r>
              <a:rPr lang="en-US" sz="1800"/>
              <a:t>Pair with recruiting and retaining clinical workforce talent to rural areas, with commitments to serve rural communities for a minimum of 5 years</a:t>
            </a:r>
            <a:endParaRPr sz="1800"/>
          </a:p>
          <a:p>
            <a:pPr indent="0" lvl="0" marL="914400" rtl="0" algn="l">
              <a:spcBef>
                <a:spcPts val="1000"/>
              </a:spcBef>
              <a:spcAft>
                <a:spcPts val="0"/>
              </a:spcAft>
              <a:buNone/>
            </a:pPr>
            <a:r>
              <a:t/>
            </a:r>
            <a:endParaRPr sz="2200"/>
          </a:p>
          <a:p>
            <a:pPr indent="0" lvl="0" marL="1371600" rtl="0" algn="l">
              <a:spcBef>
                <a:spcPts val="1000"/>
              </a:spcBef>
              <a:spcAft>
                <a:spcPts val="0"/>
              </a:spcAft>
              <a:buNone/>
            </a:pPr>
            <a:r>
              <a:t/>
            </a:r>
            <a:endParaRPr sz="2200"/>
          </a:p>
        </p:txBody>
      </p:sp>
      <p:sp>
        <p:nvSpPr>
          <p:cNvPr id="604" name="Google Shape;604;p85"/>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5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609" name="Shape 609"/>
        <p:cNvGrpSpPr/>
        <p:nvPr/>
      </p:nvGrpSpPr>
      <p:grpSpPr>
        <a:xfrm>
          <a:off x="0" y="0"/>
          <a:ext cx="0" cy="0"/>
          <a:chOff x="0" y="0"/>
          <a:chExt cx="0" cy="0"/>
        </a:xfrm>
      </p:grpSpPr>
      <p:sp>
        <p:nvSpPr>
          <p:cNvPr id="610" name="Google Shape;610;p86"/>
          <p:cNvSpPr txBox="1"/>
          <p:nvPr>
            <p:ph type="title"/>
          </p:nvPr>
        </p:nvSpPr>
        <p:spPr>
          <a:xfrm>
            <a:off x="838200" y="437978"/>
            <a:ext cx="10515600" cy="665400"/>
          </a:xfrm>
          <a:prstGeom prst="rect">
            <a:avLst/>
          </a:prstGeom>
        </p:spPr>
        <p:txBody>
          <a:bodyPr anchorCtr="0" anchor="b"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b="0" lang="en-US" sz="4100">
                <a:highlight>
                  <a:schemeClr val="lt1"/>
                </a:highlight>
              </a:rPr>
              <a:t>Colorado’s Plan: </a:t>
            </a:r>
            <a:r>
              <a:rPr b="0" lang="en-US" sz="4100">
                <a:highlight>
                  <a:schemeClr val="lt1"/>
                </a:highlight>
              </a:rPr>
              <a:t>What, When, &amp; Why</a:t>
            </a:r>
            <a:endParaRPr sz="8400"/>
          </a:p>
        </p:txBody>
      </p:sp>
      <p:sp>
        <p:nvSpPr>
          <p:cNvPr id="611" name="Google Shape;611;p86"/>
          <p:cNvSpPr txBox="1"/>
          <p:nvPr>
            <p:ph idx="1" type="body"/>
          </p:nvPr>
        </p:nvSpPr>
        <p:spPr>
          <a:xfrm>
            <a:off x="547300" y="1275850"/>
            <a:ext cx="10806600" cy="5415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None/>
            </a:pPr>
            <a:r>
              <a:rPr lang="en-US" sz="2200">
                <a:solidFill>
                  <a:srgbClr val="222222"/>
                </a:solidFill>
                <a:highlight>
                  <a:schemeClr val="lt1"/>
                </a:highlight>
              </a:rPr>
              <a:t>Our plan is described over the next five slides, organized by CMS goal:</a:t>
            </a:r>
            <a:endParaRPr sz="2200">
              <a:solidFill>
                <a:srgbClr val="222222"/>
              </a:solidFill>
              <a:highlight>
                <a:schemeClr val="lt1"/>
              </a:highlight>
            </a:endParaRPr>
          </a:p>
          <a:p>
            <a:pPr indent="0" lvl="0" marL="0" rtl="0" algn="l">
              <a:spcBef>
                <a:spcPts val="1000"/>
              </a:spcBef>
              <a:spcAft>
                <a:spcPts val="0"/>
              </a:spcAft>
              <a:buNone/>
            </a:pPr>
            <a:r>
              <a:t/>
            </a:r>
            <a:endParaRPr sz="3800">
              <a:solidFill>
                <a:srgbClr val="222222"/>
              </a:solidFill>
              <a:highlight>
                <a:schemeClr val="lt1"/>
              </a:highlight>
            </a:endParaRPr>
          </a:p>
          <a:p>
            <a:pPr indent="0" lvl="0" marL="0" rtl="0" algn="l">
              <a:spcBef>
                <a:spcPts val="1000"/>
              </a:spcBef>
              <a:spcAft>
                <a:spcPts val="0"/>
              </a:spcAft>
              <a:buNone/>
            </a:pPr>
            <a:r>
              <a:rPr lang="en-US" sz="4200">
                <a:solidFill>
                  <a:srgbClr val="222222"/>
                </a:solidFill>
                <a:highlight>
                  <a:schemeClr val="lt1"/>
                </a:highlight>
              </a:rPr>
              <a:t> </a:t>
            </a:r>
            <a:endParaRPr sz="4200">
              <a:solidFill>
                <a:srgbClr val="222222"/>
              </a:solidFill>
              <a:highlight>
                <a:schemeClr val="lt1"/>
              </a:highlight>
            </a:endParaRPr>
          </a:p>
        </p:txBody>
      </p:sp>
      <p:sp>
        <p:nvSpPr>
          <p:cNvPr id="612" name="Google Shape;612;p86"/>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613" name="Google Shape;613;p86"/>
          <p:cNvSpPr/>
          <p:nvPr/>
        </p:nvSpPr>
        <p:spPr>
          <a:xfrm>
            <a:off x="547300" y="2711400"/>
            <a:ext cx="2782200" cy="2085000"/>
          </a:xfrm>
          <a:prstGeom prst="rect">
            <a:avLst/>
          </a:prstGeom>
          <a:solidFill>
            <a:schemeClr val="accent3"/>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500">
                <a:solidFill>
                  <a:schemeClr val="lt1"/>
                </a:solidFill>
                <a:latin typeface="Trebuchet MS"/>
                <a:ea typeface="Trebuchet MS"/>
                <a:cs typeface="Trebuchet MS"/>
                <a:sym typeface="Trebuchet MS"/>
              </a:rPr>
              <a:t>What</a:t>
            </a:r>
            <a:endParaRPr b="1" sz="2500">
              <a:solidFill>
                <a:schemeClr val="lt1"/>
              </a:solidFill>
              <a:latin typeface="Trebuchet MS"/>
              <a:ea typeface="Trebuchet MS"/>
              <a:cs typeface="Trebuchet MS"/>
              <a:sym typeface="Trebuchet MS"/>
            </a:endParaRPr>
          </a:p>
          <a:p>
            <a:pPr indent="0" lvl="0" marL="0" rtl="0" algn="ctr">
              <a:spcBef>
                <a:spcPts val="0"/>
              </a:spcBef>
              <a:spcAft>
                <a:spcPts val="0"/>
              </a:spcAft>
              <a:buNone/>
            </a:pPr>
            <a:r>
              <a:t/>
            </a:r>
            <a:endParaRPr b="1" sz="2200">
              <a:solidFill>
                <a:schemeClr val="lt1"/>
              </a:solidFill>
              <a:latin typeface="Trebuchet MS"/>
              <a:ea typeface="Trebuchet MS"/>
              <a:cs typeface="Trebuchet MS"/>
              <a:sym typeface="Trebuchet MS"/>
            </a:endParaRPr>
          </a:p>
          <a:p>
            <a:pPr indent="0" lvl="0" marL="0" rtl="0" algn="ctr">
              <a:spcBef>
                <a:spcPts val="0"/>
              </a:spcBef>
              <a:spcAft>
                <a:spcPts val="0"/>
              </a:spcAft>
              <a:buNone/>
            </a:pPr>
            <a:r>
              <a:rPr lang="en-US" sz="2000">
                <a:solidFill>
                  <a:schemeClr val="lt1"/>
                </a:solidFill>
                <a:latin typeface="Trebuchet MS"/>
                <a:ea typeface="Trebuchet MS"/>
                <a:cs typeface="Trebuchet MS"/>
                <a:sym typeface="Trebuchet MS"/>
              </a:rPr>
              <a:t>Initiatives and actions</a:t>
            </a:r>
            <a:endParaRPr sz="2000">
              <a:solidFill>
                <a:schemeClr val="lt1"/>
              </a:solidFill>
              <a:latin typeface="Trebuchet MS"/>
              <a:ea typeface="Trebuchet MS"/>
              <a:cs typeface="Trebuchet MS"/>
              <a:sym typeface="Trebuchet MS"/>
            </a:endParaRPr>
          </a:p>
          <a:p>
            <a:pPr indent="0" lvl="0" marL="0" rtl="0" algn="ctr">
              <a:spcBef>
                <a:spcPts val="0"/>
              </a:spcBef>
              <a:spcAft>
                <a:spcPts val="0"/>
              </a:spcAft>
              <a:buNone/>
            </a:pPr>
            <a:r>
              <a:t/>
            </a:r>
            <a:endParaRPr sz="2000">
              <a:solidFill>
                <a:schemeClr val="lt1"/>
              </a:solidFill>
              <a:latin typeface="Trebuchet MS"/>
              <a:ea typeface="Trebuchet MS"/>
              <a:cs typeface="Trebuchet MS"/>
              <a:sym typeface="Trebuchet MS"/>
            </a:endParaRPr>
          </a:p>
        </p:txBody>
      </p:sp>
      <p:sp>
        <p:nvSpPr>
          <p:cNvPr id="614" name="Google Shape;614;p86"/>
          <p:cNvSpPr/>
          <p:nvPr/>
        </p:nvSpPr>
        <p:spPr>
          <a:xfrm>
            <a:off x="4636258" y="2711400"/>
            <a:ext cx="2782200" cy="2085000"/>
          </a:xfrm>
          <a:prstGeom prst="rect">
            <a:avLst/>
          </a:prstGeom>
          <a:solidFill>
            <a:schemeClr val="accen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500">
                <a:solidFill>
                  <a:schemeClr val="lt1"/>
                </a:solidFill>
                <a:latin typeface="Trebuchet MS"/>
                <a:ea typeface="Trebuchet MS"/>
                <a:cs typeface="Trebuchet MS"/>
                <a:sym typeface="Trebuchet MS"/>
              </a:rPr>
              <a:t>When</a:t>
            </a:r>
            <a:endParaRPr b="1" sz="2500">
              <a:solidFill>
                <a:schemeClr val="lt1"/>
              </a:solidFill>
              <a:latin typeface="Trebuchet MS"/>
              <a:ea typeface="Trebuchet MS"/>
              <a:cs typeface="Trebuchet MS"/>
              <a:sym typeface="Trebuchet MS"/>
            </a:endParaRPr>
          </a:p>
          <a:p>
            <a:pPr indent="0" lvl="0" marL="0" rtl="0" algn="ctr">
              <a:spcBef>
                <a:spcPts val="0"/>
              </a:spcBef>
              <a:spcAft>
                <a:spcPts val="0"/>
              </a:spcAft>
              <a:buNone/>
            </a:pPr>
            <a:r>
              <a:t/>
            </a:r>
            <a:endParaRPr b="1" sz="2200">
              <a:solidFill>
                <a:schemeClr val="lt1"/>
              </a:solidFill>
              <a:latin typeface="Trebuchet MS"/>
              <a:ea typeface="Trebuchet MS"/>
              <a:cs typeface="Trebuchet MS"/>
              <a:sym typeface="Trebuchet MS"/>
            </a:endParaRPr>
          </a:p>
          <a:p>
            <a:pPr indent="0" lvl="0" marL="0" rtl="0" algn="ctr">
              <a:spcBef>
                <a:spcPts val="0"/>
              </a:spcBef>
              <a:spcAft>
                <a:spcPts val="0"/>
              </a:spcAft>
              <a:buNone/>
            </a:pPr>
            <a:r>
              <a:rPr lang="en-US" sz="2000">
                <a:solidFill>
                  <a:schemeClr val="lt1"/>
                </a:solidFill>
                <a:latin typeface="Trebuchet MS"/>
                <a:ea typeface="Trebuchet MS"/>
                <a:cs typeface="Trebuchet MS"/>
                <a:sym typeface="Trebuchet MS"/>
              </a:rPr>
              <a:t>Implementation milestones &amp; timelines</a:t>
            </a:r>
            <a:endParaRPr sz="2000">
              <a:solidFill>
                <a:schemeClr val="lt1"/>
              </a:solidFill>
              <a:latin typeface="Trebuchet MS"/>
              <a:ea typeface="Trebuchet MS"/>
              <a:cs typeface="Trebuchet MS"/>
              <a:sym typeface="Trebuchet MS"/>
            </a:endParaRPr>
          </a:p>
        </p:txBody>
      </p:sp>
      <p:sp>
        <p:nvSpPr>
          <p:cNvPr id="615" name="Google Shape;615;p86"/>
          <p:cNvSpPr/>
          <p:nvPr/>
        </p:nvSpPr>
        <p:spPr>
          <a:xfrm>
            <a:off x="8725216" y="2711400"/>
            <a:ext cx="2782200" cy="2085000"/>
          </a:xfrm>
          <a:prstGeom prst="rect">
            <a:avLst/>
          </a:prstGeom>
          <a:solidFill>
            <a:schemeClr val="dk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US" sz="2500">
                <a:solidFill>
                  <a:schemeClr val="lt1"/>
                </a:solidFill>
                <a:latin typeface="Trebuchet MS"/>
                <a:ea typeface="Trebuchet MS"/>
                <a:cs typeface="Trebuchet MS"/>
                <a:sym typeface="Trebuchet MS"/>
              </a:rPr>
              <a:t>Why</a:t>
            </a:r>
            <a:endParaRPr b="1" sz="2500">
              <a:solidFill>
                <a:schemeClr val="lt1"/>
              </a:solidFill>
              <a:latin typeface="Trebuchet MS"/>
              <a:ea typeface="Trebuchet MS"/>
              <a:cs typeface="Trebuchet MS"/>
              <a:sym typeface="Trebuchet MS"/>
            </a:endParaRPr>
          </a:p>
          <a:p>
            <a:pPr indent="0" lvl="0" marL="0" rtl="0" algn="ctr">
              <a:spcBef>
                <a:spcPts val="0"/>
              </a:spcBef>
              <a:spcAft>
                <a:spcPts val="0"/>
              </a:spcAft>
              <a:buNone/>
            </a:pPr>
            <a:r>
              <a:t/>
            </a:r>
            <a:endParaRPr b="1" sz="2200">
              <a:solidFill>
                <a:schemeClr val="lt1"/>
              </a:solidFill>
              <a:latin typeface="Trebuchet MS"/>
              <a:ea typeface="Trebuchet MS"/>
              <a:cs typeface="Trebuchet MS"/>
              <a:sym typeface="Trebuchet MS"/>
            </a:endParaRPr>
          </a:p>
          <a:p>
            <a:pPr indent="0" lvl="0" marL="0" rtl="0" algn="ctr">
              <a:spcBef>
                <a:spcPts val="0"/>
              </a:spcBef>
              <a:spcAft>
                <a:spcPts val="0"/>
              </a:spcAft>
              <a:buNone/>
            </a:pPr>
            <a:r>
              <a:rPr lang="en-US" sz="2000">
                <a:solidFill>
                  <a:schemeClr val="lt1"/>
                </a:solidFill>
                <a:latin typeface="Trebuchet MS"/>
                <a:ea typeface="Trebuchet MS"/>
                <a:cs typeface="Trebuchet MS"/>
                <a:sym typeface="Trebuchet MS"/>
              </a:rPr>
              <a:t>Outcomes aligned with CMS goals</a:t>
            </a:r>
            <a:endParaRPr sz="2000">
              <a:solidFill>
                <a:schemeClr val="lt1"/>
              </a:solidFill>
              <a:latin typeface="Trebuchet MS"/>
              <a:ea typeface="Trebuchet MS"/>
              <a:cs typeface="Trebuchet MS"/>
              <a:sym typeface="Trebuchet MS"/>
            </a:endParaRPr>
          </a:p>
        </p:txBody>
      </p:sp>
      <p:sp>
        <p:nvSpPr>
          <p:cNvPr id="616" name="Google Shape;616;p86"/>
          <p:cNvSpPr/>
          <p:nvPr/>
        </p:nvSpPr>
        <p:spPr>
          <a:xfrm>
            <a:off x="3718775" y="3442125"/>
            <a:ext cx="528300" cy="541500"/>
          </a:xfrm>
          <a:prstGeom prst="mathPlus">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
        <p:nvSpPr>
          <p:cNvPr id="617" name="Google Shape;617;p86"/>
          <p:cNvSpPr/>
          <p:nvPr/>
        </p:nvSpPr>
        <p:spPr>
          <a:xfrm>
            <a:off x="7807724" y="3442125"/>
            <a:ext cx="528300" cy="541500"/>
          </a:xfrm>
          <a:prstGeom prst="mathPlus">
            <a:avLst>
              <a:gd fmla="val 23520" name="adj1"/>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3" name="Shape 163"/>
        <p:cNvGrpSpPr/>
        <p:nvPr/>
      </p:nvGrpSpPr>
      <p:grpSpPr>
        <a:xfrm>
          <a:off x="0" y="0"/>
          <a:ext cx="0" cy="0"/>
          <a:chOff x="0" y="0"/>
          <a:chExt cx="0" cy="0"/>
        </a:xfrm>
      </p:grpSpPr>
      <p:sp>
        <p:nvSpPr>
          <p:cNvPr id="164" name="Google Shape;164;p35"/>
          <p:cNvSpPr txBox="1"/>
          <p:nvPr>
            <p:ph type="title"/>
          </p:nvPr>
        </p:nvSpPr>
        <p:spPr>
          <a:xfrm>
            <a:off x="838200" y="119673"/>
            <a:ext cx="10515600" cy="5889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CMS Guidelines for Application </a:t>
            </a:r>
            <a:r>
              <a:rPr lang="en-US" sz="3200"/>
              <a:t>Structure</a:t>
            </a:r>
            <a:endParaRPr sz="3200"/>
          </a:p>
        </p:txBody>
      </p:sp>
      <p:sp>
        <p:nvSpPr>
          <p:cNvPr id="165" name="Google Shape;165;p35"/>
          <p:cNvSpPr txBox="1"/>
          <p:nvPr>
            <p:ph idx="1" type="body"/>
          </p:nvPr>
        </p:nvSpPr>
        <p:spPr>
          <a:xfrm>
            <a:off x="250400" y="840150"/>
            <a:ext cx="5467800" cy="5177700"/>
          </a:xfrm>
          <a:prstGeom prst="rect">
            <a:avLst/>
          </a:prstGeom>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rtl="0" algn="l">
              <a:spcBef>
                <a:spcPts val="1000"/>
              </a:spcBef>
              <a:spcAft>
                <a:spcPts val="0"/>
              </a:spcAft>
              <a:buNone/>
            </a:pPr>
            <a:r>
              <a:rPr b="1" lang="en-US" sz="2600"/>
              <a:t>CMS’s Strategic Goals</a:t>
            </a:r>
            <a:endParaRPr b="1" sz="2600"/>
          </a:p>
          <a:p>
            <a:pPr indent="-381000" lvl="0" marL="457200" rtl="0" algn="l">
              <a:lnSpc>
                <a:spcPct val="115000"/>
              </a:lnSpc>
              <a:spcBef>
                <a:spcPts val="1000"/>
              </a:spcBef>
              <a:spcAft>
                <a:spcPts val="0"/>
              </a:spcAft>
              <a:buSzPts val="2400"/>
              <a:buFont typeface="Trebuchet MS"/>
              <a:buChar char="•"/>
            </a:pPr>
            <a:r>
              <a:rPr lang="en-US" sz="2400"/>
              <a:t>Make Rural America Healthy Again</a:t>
            </a:r>
            <a:endParaRPr sz="2400"/>
          </a:p>
          <a:p>
            <a:pPr indent="-381000" lvl="0" marL="457200" rtl="0" algn="l">
              <a:lnSpc>
                <a:spcPct val="115000"/>
              </a:lnSpc>
              <a:spcBef>
                <a:spcPts val="0"/>
              </a:spcBef>
              <a:spcAft>
                <a:spcPts val="0"/>
              </a:spcAft>
              <a:buSzPts val="2400"/>
              <a:buFont typeface="Trebuchet MS"/>
              <a:buChar char="•"/>
            </a:pPr>
            <a:r>
              <a:rPr lang="en-US" sz="2400"/>
              <a:t>Sustainable Access</a:t>
            </a:r>
            <a:endParaRPr sz="2400"/>
          </a:p>
          <a:p>
            <a:pPr indent="-381000" lvl="0" marL="457200" rtl="0" algn="l">
              <a:lnSpc>
                <a:spcPct val="115000"/>
              </a:lnSpc>
              <a:spcBef>
                <a:spcPts val="0"/>
              </a:spcBef>
              <a:spcAft>
                <a:spcPts val="0"/>
              </a:spcAft>
              <a:buSzPts val="2400"/>
              <a:buFont typeface="Trebuchet MS"/>
              <a:buChar char="•"/>
            </a:pPr>
            <a:r>
              <a:rPr lang="en-US" sz="2400"/>
              <a:t>Workforce Development</a:t>
            </a:r>
            <a:endParaRPr sz="2400"/>
          </a:p>
          <a:p>
            <a:pPr indent="-381000" lvl="0" marL="457200" rtl="0" algn="l">
              <a:lnSpc>
                <a:spcPct val="115000"/>
              </a:lnSpc>
              <a:spcBef>
                <a:spcPts val="0"/>
              </a:spcBef>
              <a:spcAft>
                <a:spcPts val="0"/>
              </a:spcAft>
              <a:buSzPts val="2400"/>
              <a:buFont typeface="Trebuchet MS"/>
              <a:buChar char="•"/>
            </a:pPr>
            <a:r>
              <a:rPr lang="en-US" sz="2400"/>
              <a:t>Innovative Care</a:t>
            </a:r>
            <a:endParaRPr sz="2400"/>
          </a:p>
          <a:p>
            <a:pPr indent="-381000" lvl="0" marL="457200" rtl="0" algn="l">
              <a:lnSpc>
                <a:spcPct val="115000"/>
              </a:lnSpc>
              <a:spcBef>
                <a:spcPts val="0"/>
              </a:spcBef>
              <a:spcAft>
                <a:spcPts val="0"/>
              </a:spcAft>
              <a:buSzPts val="2400"/>
              <a:buFont typeface="Trebuchet MS"/>
              <a:buChar char="•"/>
            </a:pPr>
            <a:r>
              <a:rPr lang="en-US" sz="2400"/>
              <a:t>Tech innovation</a:t>
            </a:r>
            <a:br>
              <a:rPr lang="en-US" sz="2400"/>
            </a:br>
            <a:endParaRPr sz="2400"/>
          </a:p>
          <a:p>
            <a:pPr indent="0" lvl="0" marL="0" rtl="0" algn="l">
              <a:spcBef>
                <a:spcPts val="1000"/>
              </a:spcBef>
              <a:spcAft>
                <a:spcPts val="0"/>
              </a:spcAft>
              <a:buNone/>
            </a:pPr>
            <a:r>
              <a:rPr b="1" lang="en-US" sz="2400"/>
              <a:t>Permissible Use restrictions</a:t>
            </a:r>
            <a:endParaRPr b="1" sz="2400"/>
          </a:p>
          <a:p>
            <a:pPr indent="-381000" lvl="0" marL="457200" rtl="0" algn="l">
              <a:spcBef>
                <a:spcPts val="1000"/>
              </a:spcBef>
              <a:spcAft>
                <a:spcPts val="0"/>
              </a:spcAft>
              <a:buSzPts val="2400"/>
              <a:buFont typeface="Trebuchet MS"/>
              <a:buChar char="•"/>
            </a:pPr>
            <a:r>
              <a:rPr lang="en-US" sz="2400"/>
              <a:t>strict prohibitions </a:t>
            </a:r>
            <a:endParaRPr sz="2400"/>
          </a:p>
          <a:p>
            <a:pPr indent="-381000" lvl="0" marL="457200" rtl="0" algn="l">
              <a:spcBef>
                <a:spcPts val="0"/>
              </a:spcBef>
              <a:spcAft>
                <a:spcPts val="0"/>
              </a:spcAft>
              <a:buSzPts val="2400"/>
              <a:buFont typeface="Trebuchet MS"/>
              <a:buChar char="•"/>
            </a:pPr>
            <a:r>
              <a:rPr lang="en-US" sz="2400"/>
              <a:t>tightly defined entities</a:t>
            </a:r>
            <a:endParaRPr sz="2400"/>
          </a:p>
          <a:p>
            <a:pPr indent="-381000" lvl="0" marL="457200" rtl="0" algn="l">
              <a:spcBef>
                <a:spcPts val="0"/>
              </a:spcBef>
              <a:spcAft>
                <a:spcPts val="0"/>
              </a:spcAft>
              <a:buSzPts val="2400"/>
              <a:buFont typeface="Trebuchet MS"/>
              <a:buChar char="•"/>
            </a:pPr>
            <a:r>
              <a:rPr lang="en-US" sz="2400"/>
              <a:t>limitations </a:t>
            </a:r>
            <a:endParaRPr sz="2400"/>
          </a:p>
          <a:p>
            <a:pPr indent="0" lvl="0" marL="0" rtl="0" algn="l">
              <a:spcBef>
                <a:spcPts val="1000"/>
              </a:spcBef>
              <a:spcAft>
                <a:spcPts val="0"/>
              </a:spcAft>
              <a:buNone/>
            </a:pPr>
            <a:r>
              <a:t/>
            </a:r>
            <a:endParaRPr sz="2400"/>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p:txBody>
      </p:sp>
      <p:sp>
        <p:nvSpPr>
          <p:cNvPr id="166" name="Google Shape;166;p35"/>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67" name="Google Shape;167;p35"/>
          <p:cNvSpPr txBox="1"/>
          <p:nvPr>
            <p:ph idx="1" type="body"/>
          </p:nvPr>
        </p:nvSpPr>
        <p:spPr>
          <a:xfrm>
            <a:off x="6007700" y="840150"/>
            <a:ext cx="6184500" cy="5177700"/>
          </a:xfrm>
          <a:prstGeom prst="rect">
            <a:avLst/>
          </a:prstGeom>
          <a:ln cap="flat" cmpd="sng" w="9525">
            <a:solidFill>
              <a:srgbClr val="000000"/>
            </a:solidFill>
            <a:prstDash val="solid"/>
            <a:round/>
            <a:headEnd len="sm" w="sm" type="none"/>
            <a:tailEnd len="sm" w="sm" type="none"/>
          </a:ln>
        </p:spPr>
        <p:txBody>
          <a:bodyPr anchorCtr="0" anchor="t" bIns="45700" lIns="91425" spcFirstLastPara="1" rIns="91425" wrap="square" tIns="45700">
            <a:noAutofit/>
          </a:bodyPr>
          <a:lstStyle/>
          <a:p>
            <a:pPr indent="0" lvl="0" marL="0" rtl="0" algn="l">
              <a:lnSpc>
                <a:spcPct val="100000"/>
              </a:lnSpc>
              <a:spcBef>
                <a:spcPts val="0"/>
              </a:spcBef>
              <a:spcAft>
                <a:spcPts val="0"/>
              </a:spcAft>
              <a:buClr>
                <a:schemeClr val="dk1"/>
              </a:buClr>
              <a:buSzPts val="1100"/>
              <a:buFont typeface="Arial"/>
              <a:buNone/>
            </a:pPr>
            <a:r>
              <a:rPr b="1" lang="en-US" sz="2300"/>
              <a:t>ONLY</a:t>
            </a:r>
            <a:r>
              <a:rPr lang="en-US" sz="2300"/>
              <a:t> these entities are eligible for funding:</a:t>
            </a:r>
            <a:endParaRPr sz="2300"/>
          </a:p>
          <a:p>
            <a:pPr indent="0" lvl="0" marL="0" rtl="0" algn="l">
              <a:lnSpc>
                <a:spcPct val="100000"/>
              </a:lnSpc>
              <a:spcBef>
                <a:spcPts val="0"/>
              </a:spcBef>
              <a:spcAft>
                <a:spcPts val="0"/>
              </a:spcAft>
              <a:buClr>
                <a:schemeClr val="dk1"/>
              </a:buClr>
              <a:buSzPts val="1100"/>
              <a:buFont typeface="Arial"/>
              <a:buNone/>
            </a:pPr>
            <a:r>
              <a:t/>
            </a:r>
            <a:endParaRPr sz="2300"/>
          </a:p>
          <a:p>
            <a:pPr indent="-355600" lvl="0" marL="457200" rtl="0" algn="l">
              <a:lnSpc>
                <a:spcPct val="100000"/>
              </a:lnSpc>
              <a:spcBef>
                <a:spcPts val="0"/>
              </a:spcBef>
              <a:spcAft>
                <a:spcPts val="0"/>
              </a:spcAft>
              <a:buSzPts val="2000"/>
              <a:buFont typeface="Trebuchet MS"/>
              <a:buChar char="●"/>
            </a:pPr>
            <a:r>
              <a:rPr b="1" lang="en-US" sz="2300"/>
              <a:t>Hospitals</a:t>
            </a:r>
            <a:r>
              <a:rPr lang="en-US" sz="2300"/>
              <a:t>: CAHs, Sole Community Hospitals, and other defined rural types.</a:t>
            </a:r>
            <a:endParaRPr sz="2300"/>
          </a:p>
          <a:p>
            <a:pPr indent="-355600" lvl="0" marL="457200" rtl="0" algn="l">
              <a:lnSpc>
                <a:spcPct val="100000"/>
              </a:lnSpc>
              <a:spcBef>
                <a:spcPts val="1000"/>
              </a:spcBef>
              <a:spcAft>
                <a:spcPts val="0"/>
              </a:spcAft>
              <a:buSzPts val="2000"/>
              <a:buFont typeface="Trebuchet MS"/>
              <a:buChar char="●"/>
            </a:pPr>
            <a:r>
              <a:rPr b="1" lang="en-US" sz="2300"/>
              <a:t>Tribes and Facilities.</a:t>
            </a:r>
            <a:endParaRPr sz="2300"/>
          </a:p>
          <a:p>
            <a:pPr indent="-355600" lvl="0" marL="457200" rtl="0" algn="l">
              <a:lnSpc>
                <a:spcPct val="100000"/>
              </a:lnSpc>
              <a:spcBef>
                <a:spcPts val="1000"/>
              </a:spcBef>
              <a:spcAft>
                <a:spcPts val="0"/>
              </a:spcAft>
              <a:buSzPts val="2000"/>
              <a:buFont typeface="Trebuchet MS"/>
              <a:buChar char="●"/>
            </a:pPr>
            <a:r>
              <a:rPr b="1" lang="en-US" sz="2300"/>
              <a:t>Community Health Centers</a:t>
            </a:r>
            <a:r>
              <a:rPr lang="en-US" sz="2300"/>
              <a:t>: FQHCs, </a:t>
            </a:r>
            <a:r>
              <a:rPr lang="en-US" sz="2300"/>
              <a:t>FQHC look-alikes</a:t>
            </a:r>
            <a:r>
              <a:rPr lang="en-US" sz="2300"/>
              <a:t>, designated rural-health clinics, and other CHCs receiving Section 330 grants.</a:t>
            </a:r>
            <a:endParaRPr sz="2300"/>
          </a:p>
          <a:p>
            <a:pPr indent="-355600" lvl="0" marL="457200" rtl="0" algn="l">
              <a:lnSpc>
                <a:spcPct val="115000"/>
              </a:lnSpc>
              <a:spcBef>
                <a:spcPts val="1000"/>
              </a:spcBef>
              <a:spcAft>
                <a:spcPts val="0"/>
              </a:spcAft>
              <a:buSzPts val="2000"/>
              <a:buFont typeface="Trebuchet MS"/>
              <a:buChar char="●"/>
            </a:pPr>
            <a:r>
              <a:rPr b="1" lang="en-US" sz="2300"/>
              <a:t>Behavioral Health Providers</a:t>
            </a:r>
            <a:r>
              <a:rPr lang="en-US" sz="2300"/>
              <a:t>: CMHCs, CCBHC, and opioid treatment programs.</a:t>
            </a:r>
            <a:endParaRPr sz="2300"/>
          </a:p>
          <a:p>
            <a:pPr indent="-355600" lvl="0" marL="457200" rtl="0" algn="l">
              <a:lnSpc>
                <a:spcPct val="115000"/>
              </a:lnSpc>
              <a:spcBef>
                <a:spcPts val="0"/>
              </a:spcBef>
              <a:spcAft>
                <a:spcPts val="0"/>
              </a:spcAft>
              <a:buSzPts val="2000"/>
              <a:buFont typeface="Trebuchet MS"/>
              <a:buChar char="●"/>
            </a:pPr>
            <a:r>
              <a:rPr b="1" lang="en-US" sz="2300"/>
              <a:t>Emergency Medical Services</a:t>
            </a:r>
            <a:r>
              <a:rPr lang="en-US" sz="2300"/>
              <a:t> and other providers outlined in the application.</a:t>
            </a:r>
            <a:endParaRPr sz="2300"/>
          </a:p>
          <a:p>
            <a:pPr indent="0" lvl="0" marL="0" rtl="0" algn="l">
              <a:lnSpc>
                <a:spcPct val="100000"/>
              </a:lnSpc>
              <a:spcBef>
                <a:spcPts val="1000"/>
              </a:spcBef>
              <a:spcAft>
                <a:spcPts val="0"/>
              </a:spcAft>
              <a:buNone/>
            </a:pPr>
            <a:r>
              <a:t/>
            </a:r>
            <a:endParaRPr sz="2200"/>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a:p>
            <a:pPr indent="0" lvl="0" marL="0" rtl="0" algn="l">
              <a:spcBef>
                <a:spcPts val="1000"/>
              </a:spcBef>
              <a:spcAft>
                <a:spcPts val="0"/>
              </a:spcAft>
              <a:buNone/>
            </a:pPr>
            <a:r>
              <a:t/>
            </a:r>
            <a:endParaRPr sz="2200"/>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36"/>
          <p:cNvSpPr txBox="1"/>
          <p:nvPr>
            <p:ph type="title"/>
          </p:nvPr>
        </p:nvSpPr>
        <p:spPr>
          <a:xfrm>
            <a:off x="838200" y="219354"/>
            <a:ext cx="10515600" cy="548700"/>
          </a:xfrm>
          <a:prstGeom prst="rect">
            <a:avLst/>
          </a:prstGeom>
          <a:noFill/>
          <a:ln>
            <a:noFill/>
          </a:ln>
        </p:spPr>
        <p:txBody>
          <a:bodyPr anchorCtr="0" anchor="ctr" bIns="45700" lIns="91425" spcFirstLastPara="1" rIns="91425" wrap="square" tIns="45700">
            <a:noAutofit/>
          </a:bodyPr>
          <a:lstStyle/>
          <a:p>
            <a:pPr indent="0" lvl="0" marL="0" marR="0" rtl="0" algn="ctr">
              <a:lnSpc>
                <a:spcPct val="90000"/>
              </a:lnSpc>
              <a:spcBef>
                <a:spcPts val="0"/>
              </a:spcBef>
              <a:spcAft>
                <a:spcPts val="0"/>
              </a:spcAft>
              <a:buNone/>
            </a:pPr>
            <a:r>
              <a:rPr lang="en-US" sz="3200"/>
              <a:t>Funding Limitations &amp; </a:t>
            </a:r>
            <a:r>
              <a:rPr lang="en-US" sz="3200"/>
              <a:t>Restrictions</a:t>
            </a:r>
            <a:r>
              <a:rPr lang="en-US" sz="3200"/>
              <a:t> </a:t>
            </a:r>
            <a:endParaRPr sz="3200"/>
          </a:p>
        </p:txBody>
      </p:sp>
      <p:sp>
        <p:nvSpPr>
          <p:cNvPr id="173" name="Google Shape;173;p36"/>
          <p:cNvSpPr txBox="1"/>
          <p:nvPr>
            <p:ph idx="1" type="body"/>
          </p:nvPr>
        </p:nvSpPr>
        <p:spPr>
          <a:xfrm>
            <a:off x="307950" y="846500"/>
            <a:ext cx="11576100" cy="4533600"/>
          </a:xfrm>
          <a:prstGeom prst="rect">
            <a:avLst/>
          </a:prstGeom>
          <a:noFill/>
          <a:ln>
            <a:noFill/>
          </a:ln>
        </p:spPr>
        <p:txBody>
          <a:bodyPr anchorCtr="0" anchor="t" bIns="45700" lIns="91425" spcFirstLastPara="1" rIns="91425" wrap="square" tIns="45700">
            <a:noAutofit/>
          </a:bodyPr>
          <a:lstStyle/>
          <a:p>
            <a:pPr indent="0" lvl="0" marL="0" rtl="0" algn="l">
              <a:lnSpc>
                <a:spcPct val="100000"/>
              </a:lnSpc>
              <a:spcBef>
                <a:spcPts val="0"/>
              </a:spcBef>
              <a:spcAft>
                <a:spcPts val="0"/>
              </a:spcAft>
              <a:buSzPts val="2000"/>
              <a:buNone/>
            </a:pPr>
            <a:r>
              <a:rPr lang="en-US" sz="2200"/>
              <a:t>CMS </a:t>
            </a:r>
            <a:r>
              <a:rPr lang="en-US" sz="2200" u="sng">
                <a:solidFill>
                  <a:schemeClr val="hlink"/>
                </a:solidFill>
                <a:hlinkClick r:id="rId3"/>
              </a:rPr>
              <a:t>issued a set of restrictions for RHTP</a:t>
            </a:r>
            <a:r>
              <a:rPr lang="en-US" sz="2200"/>
              <a:t>, some of these prohibitions include:</a:t>
            </a:r>
            <a:endParaRPr sz="2200"/>
          </a:p>
          <a:p>
            <a:pPr indent="0" lvl="0" marL="0" rtl="0" algn="l">
              <a:lnSpc>
                <a:spcPct val="100000"/>
              </a:lnSpc>
              <a:spcBef>
                <a:spcPts val="0"/>
              </a:spcBef>
              <a:spcAft>
                <a:spcPts val="0"/>
              </a:spcAft>
              <a:buSzPts val="2000"/>
              <a:buNone/>
            </a:pPr>
            <a:r>
              <a:t/>
            </a:r>
            <a:endParaRPr sz="2200"/>
          </a:p>
          <a:p>
            <a:pPr indent="-254000" lvl="0" marL="342900" rtl="0" algn="l">
              <a:lnSpc>
                <a:spcPct val="115000"/>
              </a:lnSpc>
              <a:spcBef>
                <a:spcPts val="0"/>
              </a:spcBef>
              <a:spcAft>
                <a:spcPts val="0"/>
              </a:spcAft>
              <a:buSzPts val="2200"/>
              <a:buFont typeface="Trebuchet MS"/>
              <a:buChar char="•"/>
            </a:pPr>
            <a:r>
              <a:rPr lang="en-US" sz="2200"/>
              <a:t>Pre-award costs.</a:t>
            </a:r>
            <a:endParaRPr sz="2200"/>
          </a:p>
          <a:p>
            <a:pPr indent="-254000" lvl="0" marL="342900" rtl="0" algn="l">
              <a:lnSpc>
                <a:spcPct val="115000"/>
              </a:lnSpc>
              <a:spcBef>
                <a:spcPts val="0"/>
              </a:spcBef>
              <a:spcAft>
                <a:spcPts val="0"/>
              </a:spcAft>
              <a:buSzPts val="2200"/>
              <a:buFont typeface="Trebuchet MS"/>
              <a:buChar char="•"/>
            </a:pPr>
            <a:r>
              <a:rPr lang="en-US" sz="2200"/>
              <a:t>Meeting matching requirements for any other federal funds or local entities.</a:t>
            </a:r>
            <a:endParaRPr sz="3800"/>
          </a:p>
          <a:p>
            <a:pPr indent="-254000" lvl="0" marL="342900" rtl="0" algn="l">
              <a:lnSpc>
                <a:spcPct val="115000"/>
              </a:lnSpc>
              <a:spcBef>
                <a:spcPts val="0"/>
              </a:spcBef>
              <a:spcAft>
                <a:spcPts val="0"/>
              </a:spcAft>
              <a:buSzPts val="2200"/>
              <a:buFont typeface="Trebuchet MS"/>
              <a:buChar char="•"/>
            </a:pPr>
            <a:r>
              <a:rPr b="1" lang="en-US" sz="2200"/>
              <a:t>Funding for provider payments</a:t>
            </a:r>
            <a:r>
              <a:rPr lang="en-US" sz="2200"/>
              <a:t>, as described in category B of the program requirements and expectations use of funds section outlined in the application, </a:t>
            </a:r>
            <a:r>
              <a:rPr b="1" lang="en-US" sz="2200"/>
              <a:t>cannot exceed 15%</a:t>
            </a:r>
            <a:r>
              <a:rPr lang="en-US" sz="2200"/>
              <a:t> of the total funding CMS awards States in a given budget period.</a:t>
            </a:r>
            <a:endParaRPr sz="2200"/>
          </a:p>
          <a:p>
            <a:pPr indent="-254000" lvl="0" marL="342900" rtl="0" algn="l">
              <a:lnSpc>
                <a:spcPct val="115000"/>
              </a:lnSpc>
              <a:spcBef>
                <a:spcPts val="0"/>
              </a:spcBef>
              <a:spcAft>
                <a:spcPts val="0"/>
              </a:spcAft>
              <a:buSzPts val="2200"/>
              <a:buFont typeface="Trebuchet MS"/>
              <a:buChar char="•"/>
            </a:pPr>
            <a:r>
              <a:rPr b="1" lang="en-US" sz="2200"/>
              <a:t>No more than 5%</a:t>
            </a:r>
            <a:r>
              <a:rPr lang="en-US" sz="2200"/>
              <a:t> of total funding CMS awards to a State in a given budget period can support funding the replacement of an EMR system if a previous HITECH certified EMR system is already in place as of September 1, 2025.</a:t>
            </a:r>
            <a:endParaRPr sz="3800"/>
          </a:p>
          <a:p>
            <a:pPr indent="-254000" lvl="0" marL="342900" rtl="0" algn="l">
              <a:lnSpc>
                <a:spcPct val="115000"/>
              </a:lnSpc>
              <a:spcBef>
                <a:spcPts val="0"/>
              </a:spcBef>
              <a:spcAft>
                <a:spcPts val="0"/>
              </a:spcAft>
              <a:buSzPts val="2200"/>
              <a:buFont typeface="Trebuchet MS"/>
              <a:buChar char="•"/>
            </a:pPr>
            <a:r>
              <a:rPr b="1" lang="en-US" sz="2200"/>
              <a:t>C</a:t>
            </a:r>
            <a:r>
              <a:rPr b="1" lang="en-US" sz="2200"/>
              <a:t>onstruction</a:t>
            </a:r>
            <a:r>
              <a:rPr b="1" lang="en-US" sz="2200"/>
              <a:t>:</a:t>
            </a:r>
            <a:r>
              <a:rPr lang="en-US" sz="2200"/>
              <a:t> Supplanting funding for in-process or planned construction projects or directing funding towards new construction builds is unallowable.</a:t>
            </a:r>
            <a:endParaRPr sz="3800"/>
          </a:p>
          <a:p>
            <a:pPr indent="-254000" lvl="0" marL="342900" rtl="0" algn="l">
              <a:lnSpc>
                <a:spcPct val="115000"/>
              </a:lnSpc>
              <a:spcBef>
                <a:spcPts val="0"/>
              </a:spcBef>
              <a:spcAft>
                <a:spcPts val="0"/>
              </a:spcAft>
              <a:buSzPts val="2200"/>
              <a:buFont typeface="Trebuchet MS"/>
              <a:buChar char="•"/>
            </a:pPr>
            <a:r>
              <a:rPr b="1" lang="en-US" sz="2200"/>
              <a:t>Supplanting or duplication</a:t>
            </a:r>
            <a:r>
              <a:rPr lang="en-US" sz="2200"/>
              <a:t> of existing State, local, tribal, or private funding of infrastructure or services, such as staff salaries.</a:t>
            </a:r>
            <a:endParaRPr sz="3800"/>
          </a:p>
        </p:txBody>
      </p:sp>
      <p:sp>
        <p:nvSpPr>
          <p:cNvPr id="174" name="Google Shape;174;p36"/>
          <p:cNvSpPr txBox="1"/>
          <p:nvPr>
            <p:ph idx="12" type="sldNum"/>
          </p:nvPr>
        </p:nvSpPr>
        <p:spPr>
          <a:xfrm>
            <a:off x="9174126" y="6373686"/>
            <a:ext cx="2743200" cy="365100"/>
          </a:xfrm>
          <a:prstGeom prst="rect">
            <a:avLst/>
          </a:prstGeom>
          <a:noFill/>
          <a:ln>
            <a:noFill/>
          </a:ln>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7"/>
          <p:cNvSpPr txBox="1"/>
          <p:nvPr>
            <p:ph type="title"/>
          </p:nvPr>
        </p:nvSpPr>
        <p:spPr>
          <a:xfrm>
            <a:off x="369750" y="138525"/>
            <a:ext cx="11553600" cy="6849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CMS will score applications across three categories:</a:t>
            </a:r>
            <a:endParaRPr sz="3200"/>
          </a:p>
        </p:txBody>
      </p:sp>
      <p:sp>
        <p:nvSpPr>
          <p:cNvPr id="181" name="Google Shape;181;p37"/>
          <p:cNvSpPr txBox="1"/>
          <p:nvPr>
            <p:ph idx="1" type="body"/>
          </p:nvPr>
        </p:nvSpPr>
        <p:spPr>
          <a:xfrm>
            <a:off x="369750" y="1549100"/>
            <a:ext cx="11553600" cy="1155600"/>
          </a:xfrm>
          <a:prstGeom prst="rect">
            <a:avLst/>
          </a:prstGeom>
          <a:solidFill>
            <a:srgbClr val="F3F3F3"/>
          </a:solidFill>
        </p:spPr>
        <p:txBody>
          <a:bodyPr anchorCtr="0" anchor="t" bIns="45700" lIns="91425" spcFirstLastPara="1" rIns="91425" wrap="square" tIns="45700">
            <a:noAutofit/>
          </a:bodyPr>
          <a:lstStyle/>
          <a:p>
            <a:pPr indent="-355600" lvl="0" marL="457200" rtl="0" algn="l">
              <a:spcBef>
                <a:spcPts val="1000"/>
              </a:spcBef>
              <a:spcAft>
                <a:spcPts val="1000"/>
              </a:spcAft>
              <a:buSzPts val="2000"/>
              <a:buFont typeface="Trebuchet MS"/>
              <a:buAutoNum type="arabicPeriod"/>
            </a:pPr>
            <a:r>
              <a:rPr b="1" lang="en-US" sz="2000"/>
              <a:t>Data-d</a:t>
            </a:r>
            <a:r>
              <a:rPr b="1" lang="en-US" sz="2000"/>
              <a:t>riven (9 factors):</a:t>
            </a:r>
            <a:r>
              <a:rPr lang="en-US" sz="2000"/>
              <a:t> Points awarded based on state-specific statistics. These factors are used in an algorithm to compare to other states. </a:t>
            </a:r>
            <a:r>
              <a:rPr i="1" lang="en-US" sz="2000"/>
              <a:t>Stats</a:t>
            </a:r>
            <a:r>
              <a:rPr i="1" lang="en-US" sz="2000"/>
              <a:t> include: rural population, square mileage, number of rural health facilities, amount of uncompensated care, level of </a:t>
            </a:r>
            <a:r>
              <a:rPr i="1" lang="en-US" sz="2000"/>
              <a:t>disproportionate</a:t>
            </a:r>
            <a:r>
              <a:rPr i="1" lang="en-US" sz="2000"/>
              <a:t> share payments</a:t>
            </a:r>
            <a:endParaRPr i="1" sz="2000"/>
          </a:p>
        </p:txBody>
      </p:sp>
      <p:sp>
        <p:nvSpPr>
          <p:cNvPr id="182" name="Google Shape;182;p37"/>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
        <p:nvSpPr>
          <p:cNvPr id="183" name="Google Shape;183;p37"/>
          <p:cNvSpPr txBox="1"/>
          <p:nvPr/>
        </p:nvSpPr>
        <p:spPr>
          <a:xfrm>
            <a:off x="363850" y="2980375"/>
            <a:ext cx="11553600" cy="1155600"/>
          </a:xfrm>
          <a:prstGeom prst="rect">
            <a:avLst/>
          </a:prstGeom>
          <a:solidFill>
            <a:srgbClr val="EFEFEF"/>
          </a:solidFill>
          <a:ln>
            <a:noFill/>
          </a:ln>
        </p:spPr>
        <p:txBody>
          <a:bodyPr anchorCtr="0" anchor="t" bIns="91425" lIns="91425" spcFirstLastPara="1" rIns="91425" wrap="square" tIns="91425">
            <a:noAutofit/>
          </a:bodyPr>
          <a:lstStyle/>
          <a:p>
            <a:pPr indent="-355600" lvl="0" marL="457200" rtl="0" algn="l">
              <a:lnSpc>
                <a:spcPct val="90000"/>
              </a:lnSpc>
              <a:spcBef>
                <a:spcPts val="0"/>
              </a:spcBef>
              <a:spcAft>
                <a:spcPts val="0"/>
              </a:spcAft>
              <a:buClr>
                <a:schemeClr val="dk1"/>
              </a:buClr>
              <a:buSzPts val="2000"/>
              <a:buFont typeface="Trebuchet MS"/>
              <a:buAutoNum type="arabicPeriod" startAt="2"/>
            </a:pPr>
            <a:r>
              <a:rPr b="1" lang="en-US" sz="2000">
                <a:solidFill>
                  <a:schemeClr val="dk1"/>
                </a:solidFill>
                <a:latin typeface="Trebuchet MS"/>
                <a:ea typeface="Trebuchet MS"/>
                <a:cs typeface="Trebuchet MS"/>
                <a:sym typeface="Trebuchet MS"/>
              </a:rPr>
              <a:t>Initiative-based (10 factors):</a:t>
            </a:r>
            <a:r>
              <a:rPr lang="en-US" sz="2000">
                <a:solidFill>
                  <a:schemeClr val="dk1"/>
                </a:solidFill>
                <a:latin typeface="Trebuchet MS"/>
                <a:ea typeface="Trebuchet MS"/>
                <a:cs typeface="Trebuchet MS"/>
                <a:sym typeface="Trebuchet MS"/>
              </a:rPr>
              <a:t> </a:t>
            </a:r>
            <a:r>
              <a:rPr lang="en-US" sz="2000">
                <a:solidFill>
                  <a:schemeClr val="dk1"/>
                </a:solidFill>
                <a:latin typeface="Trebuchet MS"/>
                <a:ea typeface="Trebuchet MS"/>
                <a:cs typeface="Trebuchet MS"/>
                <a:sym typeface="Trebuchet MS"/>
              </a:rPr>
              <a:t>Points awarded </a:t>
            </a:r>
            <a:r>
              <a:rPr lang="en-US" sz="2000">
                <a:solidFill>
                  <a:schemeClr val="dk1"/>
                </a:solidFill>
                <a:latin typeface="Trebuchet MS"/>
                <a:ea typeface="Trebuchet MS"/>
                <a:cs typeface="Trebuchet MS"/>
                <a:sym typeface="Trebuchet MS"/>
              </a:rPr>
              <a:t>for activities that a state has chosen to pursue. </a:t>
            </a:r>
            <a:r>
              <a:rPr i="1" lang="en-US" sz="2000">
                <a:solidFill>
                  <a:schemeClr val="dk1"/>
                </a:solidFill>
                <a:latin typeface="Trebuchet MS"/>
                <a:ea typeface="Trebuchet MS"/>
                <a:cs typeface="Trebuchet MS"/>
                <a:sym typeface="Trebuchet MS"/>
              </a:rPr>
              <a:t>Such as: clinical </a:t>
            </a:r>
            <a:r>
              <a:rPr i="1" lang="en-US" sz="2000">
                <a:solidFill>
                  <a:schemeClr val="dk1"/>
                </a:solidFill>
                <a:latin typeface="Trebuchet MS"/>
                <a:ea typeface="Trebuchet MS"/>
                <a:cs typeface="Trebuchet MS"/>
                <a:sym typeface="Trebuchet MS"/>
              </a:rPr>
              <a:t>infrastructure</a:t>
            </a:r>
            <a:r>
              <a:rPr i="1" lang="en-US" sz="2000">
                <a:solidFill>
                  <a:schemeClr val="dk1"/>
                </a:solidFill>
                <a:latin typeface="Trebuchet MS"/>
                <a:ea typeface="Trebuchet MS"/>
                <a:cs typeface="Trebuchet MS"/>
                <a:sym typeface="Trebuchet MS"/>
              </a:rPr>
              <a:t>, partnerships, EMS, talent recruitment, remote care, data infrastructure, consumer-facing tech</a:t>
            </a:r>
            <a:endParaRPr i="1" sz="2000">
              <a:solidFill>
                <a:schemeClr val="dk1"/>
              </a:solidFill>
              <a:latin typeface="Trebuchet MS"/>
              <a:ea typeface="Trebuchet MS"/>
              <a:cs typeface="Trebuchet MS"/>
              <a:sym typeface="Trebuchet MS"/>
            </a:endParaRPr>
          </a:p>
          <a:p>
            <a:pPr indent="0" lvl="0" marL="0" rtl="0" algn="l">
              <a:spcBef>
                <a:spcPts val="1000"/>
              </a:spcBef>
              <a:spcAft>
                <a:spcPts val="0"/>
              </a:spcAft>
              <a:buNone/>
            </a:pPr>
            <a:r>
              <a:t/>
            </a:r>
            <a:endParaRPr sz="1200">
              <a:latin typeface="Trebuchet MS"/>
              <a:ea typeface="Trebuchet MS"/>
              <a:cs typeface="Trebuchet MS"/>
              <a:sym typeface="Trebuchet MS"/>
            </a:endParaRPr>
          </a:p>
        </p:txBody>
      </p:sp>
      <p:sp>
        <p:nvSpPr>
          <p:cNvPr id="184" name="Google Shape;184;p37"/>
          <p:cNvSpPr txBox="1"/>
          <p:nvPr/>
        </p:nvSpPr>
        <p:spPr>
          <a:xfrm>
            <a:off x="363925" y="4411650"/>
            <a:ext cx="11553600" cy="1320900"/>
          </a:xfrm>
          <a:prstGeom prst="rect">
            <a:avLst/>
          </a:prstGeom>
          <a:solidFill>
            <a:srgbClr val="D9D9D9"/>
          </a:solidFill>
          <a:ln>
            <a:noFill/>
          </a:ln>
        </p:spPr>
        <p:txBody>
          <a:bodyPr anchorCtr="0" anchor="t" bIns="91425" lIns="91425" spcFirstLastPara="1" rIns="91425" wrap="square" tIns="91425">
            <a:noAutofit/>
          </a:bodyPr>
          <a:lstStyle/>
          <a:p>
            <a:pPr indent="-355600" lvl="0" marL="457200" rtl="0" algn="l">
              <a:lnSpc>
                <a:spcPct val="90000"/>
              </a:lnSpc>
              <a:spcBef>
                <a:spcPts val="1000"/>
              </a:spcBef>
              <a:spcAft>
                <a:spcPts val="0"/>
              </a:spcAft>
              <a:buClr>
                <a:schemeClr val="dk1"/>
              </a:buClr>
              <a:buSzPts val="2000"/>
              <a:buFont typeface="Trebuchet MS"/>
              <a:buAutoNum type="arabicPeriod" startAt="3"/>
            </a:pPr>
            <a:r>
              <a:rPr b="1" lang="en-US" sz="2000">
                <a:solidFill>
                  <a:schemeClr val="dk1"/>
                </a:solidFill>
                <a:latin typeface="Trebuchet MS"/>
                <a:ea typeface="Trebuchet MS"/>
                <a:cs typeface="Trebuchet MS"/>
                <a:sym typeface="Trebuchet MS"/>
              </a:rPr>
              <a:t>State p</a:t>
            </a:r>
            <a:r>
              <a:rPr b="1" lang="en-US" sz="2000">
                <a:solidFill>
                  <a:schemeClr val="dk1"/>
                </a:solidFill>
                <a:latin typeface="Trebuchet MS"/>
                <a:ea typeface="Trebuchet MS"/>
                <a:cs typeface="Trebuchet MS"/>
                <a:sym typeface="Trebuchet MS"/>
              </a:rPr>
              <a:t>olicy actions (8 factors):</a:t>
            </a:r>
            <a:r>
              <a:rPr lang="en-US" sz="2000">
                <a:solidFill>
                  <a:schemeClr val="dk1"/>
                </a:solidFill>
                <a:latin typeface="Trebuchet MS"/>
                <a:ea typeface="Trebuchet MS"/>
                <a:cs typeface="Trebuchet MS"/>
                <a:sym typeface="Trebuchet MS"/>
              </a:rPr>
              <a:t> Points are awarded based on current state policy and programs that the state has committed to implementing by the end of 2027. </a:t>
            </a:r>
            <a:r>
              <a:rPr i="1" lang="en-US" sz="2000">
                <a:solidFill>
                  <a:schemeClr val="dk1"/>
                </a:solidFill>
                <a:latin typeface="Trebuchet MS"/>
                <a:ea typeface="Trebuchet MS"/>
                <a:cs typeface="Trebuchet MS"/>
                <a:sym typeface="Trebuchet MS"/>
              </a:rPr>
              <a:t>Examples include: SNAP waivers, nutrition CME, licensure compacts, scope of practice.</a:t>
            </a:r>
            <a:endParaRPr i="1" sz="1200">
              <a:solidFill>
                <a:schemeClr val="dk1"/>
              </a:solidFill>
              <a:latin typeface="Trebuchet MS"/>
              <a:ea typeface="Trebuchet MS"/>
              <a:cs typeface="Trebuchet MS"/>
              <a:sym typeface="Trebuchet MS"/>
            </a:endParaRPr>
          </a:p>
          <a:p>
            <a:pPr indent="0" lvl="0" marL="0" rtl="0" algn="l">
              <a:spcBef>
                <a:spcPts val="0"/>
              </a:spcBef>
              <a:spcAft>
                <a:spcPts val="0"/>
              </a:spcAft>
              <a:buNone/>
            </a:pPr>
            <a:r>
              <a:t/>
            </a:r>
            <a:endParaRPr sz="1200">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8"/>
          <p:cNvSpPr txBox="1"/>
          <p:nvPr>
            <p:ph type="title"/>
          </p:nvPr>
        </p:nvSpPr>
        <p:spPr>
          <a:xfrm>
            <a:off x="838200" y="279979"/>
            <a:ext cx="10515600" cy="572100"/>
          </a:xfrm>
          <a:prstGeom prst="rect">
            <a:avLst/>
          </a:prstGeom>
        </p:spPr>
        <p:txBody>
          <a:bodyPr anchorCtr="0" anchor="b" bIns="45700" lIns="91425" spcFirstLastPara="1" rIns="91425" wrap="square" tIns="45700">
            <a:noAutofit/>
          </a:bodyPr>
          <a:lstStyle/>
          <a:p>
            <a:pPr indent="0" lvl="0" marL="0" rtl="0" algn="ctr">
              <a:spcBef>
                <a:spcPts val="0"/>
              </a:spcBef>
              <a:spcAft>
                <a:spcPts val="0"/>
              </a:spcAft>
              <a:buNone/>
            </a:pPr>
            <a:r>
              <a:rPr lang="en-US" sz="3200"/>
              <a:t>CMS Application </a:t>
            </a:r>
            <a:r>
              <a:rPr lang="en-US" sz="3200"/>
              <a:t>Reviewers</a:t>
            </a:r>
            <a:endParaRPr sz="3200"/>
          </a:p>
        </p:txBody>
      </p:sp>
      <p:sp>
        <p:nvSpPr>
          <p:cNvPr id="191" name="Google Shape;191;p38"/>
          <p:cNvSpPr txBox="1"/>
          <p:nvPr>
            <p:ph idx="1" type="body"/>
          </p:nvPr>
        </p:nvSpPr>
        <p:spPr>
          <a:xfrm>
            <a:off x="335125" y="1038875"/>
            <a:ext cx="11582100" cy="5019000"/>
          </a:xfrm>
          <a:prstGeom prst="rect">
            <a:avLst/>
          </a:prstGeom>
        </p:spPr>
        <p:txBody>
          <a:bodyPr anchorCtr="0" anchor="t" bIns="45700" lIns="91425" spcFirstLastPara="1" rIns="91425" wrap="square" tIns="45700">
            <a:noAutofit/>
          </a:bodyPr>
          <a:lstStyle/>
          <a:p>
            <a:pPr indent="0" lvl="0" marL="0" rtl="0" algn="l">
              <a:spcBef>
                <a:spcPts val="1000"/>
              </a:spcBef>
              <a:spcAft>
                <a:spcPts val="0"/>
              </a:spcAft>
              <a:buClr>
                <a:schemeClr val="dk1"/>
              </a:buClr>
              <a:buSzPts val="1100"/>
              <a:buFont typeface="Arial"/>
              <a:buNone/>
            </a:pPr>
            <a:r>
              <a:rPr b="1" lang="en-US" sz="2200"/>
              <a:t>CMS-Appointed Reviewers</a:t>
            </a:r>
            <a:endParaRPr b="1" sz="2200"/>
          </a:p>
          <a:p>
            <a:pPr indent="-368300" lvl="0" marL="457200" rtl="0" algn="l">
              <a:spcBef>
                <a:spcPts val="1000"/>
              </a:spcBef>
              <a:spcAft>
                <a:spcPts val="0"/>
              </a:spcAft>
              <a:buSzPts val="2200"/>
              <a:buFont typeface="Trebuchet MS"/>
              <a:buChar char="•"/>
            </a:pPr>
            <a:r>
              <a:rPr lang="en-US" sz="2200"/>
              <a:t>Application reviewers </a:t>
            </a:r>
            <a:r>
              <a:rPr b="1" i="1" lang="en-US" sz="2200"/>
              <a:t>are not experts</a:t>
            </a:r>
            <a:r>
              <a:rPr lang="en-US" sz="2200"/>
              <a:t> in health care. Terminology, acronyms, and terms of art could not be used without prior definition. </a:t>
            </a:r>
            <a:endParaRPr sz="2200"/>
          </a:p>
          <a:p>
            <a:pPr indent="-368300" lvl="0" marL="457200" rtl="0" algn="l">
              <a:spcBef>
                <a:spcPts val="1000"/>
              </a:spcBef>
              <a:spcAft>
                <a:spcPts val="0"/>
              </a:spcAft>
              <a:buSzPts val="2200"/>
              <a:buFont typeface="Trebuchet MS"/>
              <a:buChar char="•"/>
            </a:pPr>
            <a:r>
              <a:rPr lang="en-US" sz="2200"/>
              <a:t>Application reviewers </a:t>
            </a:r>
            <a:r>
              <a:rPr b="1" i="1" lang="en-US" sz="2200"/>
              <a:t>are not experts </a:t>
            </a:r>
            <a:r>
              <a:rPr lang="en-US" sz="2200"/>
              <a:t>on Colorado. The unique geographic, demographic, economic, and other factors that make provision of Colorado health unique must be clearly spelled out. </a:t>
            </a:r>
            <a:endParaRPr sz="2200"/>
          </a:p>
          <a:p>
            <a:pPr indent="-368300" lvl="0" marL="457200" rtl="0" algn="l">
              <a:spcBef>
                <a:spcPts val="1000"/>
              </a:spcBef>
              <a:spcAft>
                <a:spcPts val="0"/>
              </a:spcAft>
              <a:buSzPts val="2200"/>
              <a:buFont typeface="Trebuchet MS"/>
              <a:buChar char="•"/>
            </a:pPr>
            <a:r>
              <a:rPr lang="en-US" sz="2200"/>
              <a:t>The application is subject to strict rules and scoring factors including:</a:t>
            </a:r>
            <a:br>
              <a:rPr lang="en-US" sz="2200"/>
            </a:br>
            <a:endParaRPr sz="2200"/>
          </a:p>
          <a:p>
            <a:pPr indent="-368300" lvl="1" marL="914400" rtl="0" algn="l">
              <a:spcBef>
                <a:spcPts val="0"/>
              </a:spcBef>
              <a:spcAft>
                <a:spcPts val="0"/>
              </a:spcAft>
              <a:buSzPts val="2200"/>
              <a:buChar char="⮚"/>
            </a:pPr>
            <a:r>
              <a:rPr lang="en-US" sz="2200"/>
              <a:t>Page count, layout, and formatting</a:t>
            </a:r>
            <a:br>
              <a:rPr lang="en-US" sz="2200"/>
            </a:br>
            <a:endParaRPr sz="2200"/>
          </a:p>
          <a:p>
            <a:pPr indent="-368300" lvl="1" marL="914400" rtl="0" algn="l">
              <a:spcBef>
                <a:spcPts val="0"/>
              </a:spcBef>
              <a:spcAft>
                <a:spcPts val="0"/>
              </a:spcAft>
              <a:buSzPts val="2200"/>
              <a:buChar char="⮚"/>
            </a:pPr>
            <a:r>
              <a:rPr lang="en-US" sz="2200"/>
              <a:t>Weighted scores for factors like rural population, rural health facilities, and other data-driven components</a:t>
            </a:r>
            <a:br>
              <a:rPr lang="en-US" sz="2200"/>
            </a:br>
            <a:endParaRPr sz="2200"/>
          </a:p>
          <a:p>
            <a:pPr indent="-368300" lvl="1" marL="914400" rtl="0" algn="l">
              <a:spcBef>
                <a:spcPts val="0"/>
              </a:spcBef>
              <a:spcAft>
                <a:spcPts val="0"/>
              </a:spcAft>
              <a:buSzPts val="2200"/>
              <a:buChar char="⮚"/>
            </a:pPr>
            <a:r>
              <a:rPr lang="en-US" sz="2200"/>
              <a:t>Compliance with permissible use of funds</a:t>
            </a:r>
            <a:endParaRPr sz="2200"/>
          </a:p>
        </p:txBody>
      </p:sp>
      <p:sp>
        <p:nvSpPr>
          <p:cNvPr id="192" name="Google Shape;192;p38"/>
          <p:cNvSpPr txBox="1"/>
          <p:nvPr>
            <p:ph idx="12" type="sldNum"/>
          </p:nvPr>
        </p:nvSpPr>
        <p:spPr>
          <a:xfrm>
            <a:off x="9174126" y="6373686"/>
            <a:ext cx="2743200" cy="365100"/>
          </a:xfrm>
          <a:prstGeom prst="rect">
            <a:avLst/>
          </a:prstGeom>
        </p:spPr>
        <p:txBody>
          <a:bodyPr anchorCtr="0" anchor="ctr" bIns="45700" lIns="91425" spcFirstLastPara="1" rIns="91425" wrap="square" tIns="45700">
            <a:noAutofit/>
          </a:bodyPr>
          <a:lstStyle/>
          <a:p>
            <a:pPr indent="0" lvl="0" marL="0" rtl="0" algn="r">
              <a:spcBef>
                <a:spcPts val="0"/>
              </a:spcBef>
              <a:spcAft>
                <a:spcPts val="0"/>
              </a:spcAft>
              <a:buClr>
                <a:srgbClr val="000000"/>
              </a:buClr>
              <a:buFont typeface="Arial"/>
              <a:buNone/>
            </a:pPr>
            <a:fld id="{00000000-1234-1234-1234-123412341234}" type="slidenum">
              <a:rPr lang="en-US"/>
              <a:t>‹#›</a:t>
            </a:fld>
            <a:endParaRPr/>
          </a:p>
        </p:txBody>
      </p:sp>
    </p:spTree>
  </p:cSld>
  <p:clrMapOvr>
    <a:masterClrMapping/>
  </p:clrMapOvr>
</p:sld>
</file>

<file path=ppt/theme/theme1.xml><?xml version="1.0" encoding="utf-8"?>
<a:theme xmlns:a="http://schemas.openxmlformats.org/drawingml/2006/main" xmlns:r="http://schemas.openxmlformats.org/officeDocument/2006/relationships" name="Blu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White Theme">
  <a:themeElements>
    <a:clrScheme name="HCPF">
      <a:dk1>
        <a:srgbClr val="000000"/>
      </a:dk1>
      <a:lt1>
        <a:srgbClr val="FFFFFF"/>
      </a:lt1>
      <a:dk2>
        <a:srgbClr val="001970"/>
      </a:dk2>
      <a:lt2>
        <a:srgbClr val="FFD100"/>
      </a:lt2>
      <a:accent1>
        <a:srgbClr val="001970"/>
      </a:accent1>
      <a:accent2>
        <a:srgbClr val="245D38"/>
      </a:accent2>
      <a:accent3>
        <a:srgbClr val="6D3A5D"/>
      </a:accent3>
      <a:accent4>
        <a:srgbClr val="7A853B"/>
      </a:accent4>
      <a:accent5>
        <a:srgbClr val="35647E"/>
      </a:accent5>
      <a:accent6>
        <a:srgbClr val="C3002F"/>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