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03" r:id="rId3"/>
    <p:sldMasterId id="2147483704" r:id="rId4"/>
    <p:sldMasterId id="2147483705" r:id="rId5"/>
    <p:sldMasterId id="214748370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slide" Target="slides/slide35.xml"/><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slide" Target="slides/slide37.xml"/><Relationship Id="rId21" Type="http://schemas.openxmlformats.org/officeDocument/2006/relationships/slide" Target="slides/slide14.xml"/><Relationship Id="rId43" Type="http://schemas.openxmlformats.org/officeDocument/2006/relationships/slide" Target="slides/slide36.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3.xml"/><Relationship Id="rId6" Type="http://schemas.openxmlformats.org/officeDocument/2006/relationships/slideMaster" Target="slideMasters/slideMaster4.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65263" y="185599"/>
            <a:ext cx="6127474" cy="3446704"/>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 name="Google Shape;4;n"/>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1" i="0" sz="1200" u="none" cap="none" strike="noStrike">
                <a:solidFill>
                  <a:schemeClr val="dk1"/>
                </a:solidFill>
                <a:latin typeface="Trebuchet MS"/>
                <a:ea typeface="Trebuchet MS"/>
                <a:cs typeface="Trebuchet MS"/>
                <a:sym typeface="Trebuchet MS"/>
              </a:defRPr>
            </a:lvl1pPr>
            <a:lvl2pPr indent="-228600" lvl="1" marL="9144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2pPr>
            <a:lvl3pPr indent="-228600" lvl="2" marL="13716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3pPr>
            <a:lvl4pPr indent="-228600" lvl="3" marL="18288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4pPr>
            <a:lvl5pPr indent="-228600" lvl="4" marL="22860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5" name="Google Shape;5;n"/>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Trebuchet MS"/>
                <a:ea typeface="Trebuchet MS"/>
                <a:cs typeface="Trebuchet MS"/>
                <a:sym typeface="Trebuchet MS"/>
              </a:rPr>
              <a:t>‹#›</a:t>
            </a:fld>
            <a:endParaRPr b="0" i="0" sz="1200" u="none" cap="none" strike="noStrike">
              <a:solidFill>
                <a:schemeClr val="dk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1mJbSYxw5ju8FYGp13NFZEolLw7foNume/view" TargetMode="External"/><Relationship Id="rId3" Type="http://schemas.openxmlformats.org/officeDocument/2006/relationships/hyperlink" Target="https://docs.google.com/document/d/1J8twlo_4ofy8T18i5rT_1OP1RGqzmBL0HnaJQ6fWs00/edit?tab=t.0"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cpf.colorado.gov/HRSN" TargetMode="External"/><Relationship Id="rId3" Type="http://schemas.openxmlformats.org/officeDocument/2006/relationships/hyperlink" Target="https://hcpf.colorado.gov/events/appeals_se" TargetMode="External"/><Relationship Id="rId4" Type="http://schemas.openxmlformats.org/officeDocument/2006/relationships/hyperlink" Target="https://www.healthfirstcolorado.com/appeals/" TargetMode="External"/><Relationship Id="rId9" Type="http://schemas.openxmlformats.org/officeDocument/2006/relationships/hyperlink" Target="https://hcpf.colorado.gov/publications" TargetMode="External"/><Relationship Id="rId5" Type="http://schemas.openxmlformats.org/officeDocument/2006/relationships/hyperlink" Target="https://lp.constantcontactpages.com/su/lkRAYPu/hrsn" TargetMode="External"/><Relationship Id="rId6" Type="http://schemas.openxmlformats.org/officeDocument/2006/relationships/hyperlink" Target="https://hcpf.colorado.gov/publications" TargetMode="External"/><Relationship Id="rId7" Type="http://schemas.openxmlformats.org/officeDocument/2006/relationships/hyperlink" Target="https://hcpf.colorado.gov/events/appeals_se" TargetMode="External"/><Relationship Id="rId8" Type="http://schemas.openxmlformats.org/officeDocument/2006/relationships/hyperlink" Target="https://www.healthfirstcolorado.com/appeals/"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HCPF_stakeholders@state.co.us" TargetMode="External"/><Relationship Id="rId3" Type="http://schemas.openxmlformats.org/officeDocument/2006/relationships/hyperlink" Target="mailto:HCPF_stakeholders@state.co.us" TargetMode="Externa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4:notes"/>
          <p:cNvSpPr/>
          <p:nvPr>
            <p:ph idx="2" type="sldImg"/>
          </p:nvPr>
        </p:nvSpPr>
        <p:spPr>
          <a:xfrm>
            <a:off x="365125" y="185738"/>
            <a:ext cx="61278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4: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b="0" lang="en-US"/>
              <a:t>Hello everyone, and thank you for joining us today. </a:t>
            </a:r>
            <a:endParaRPr b="0"/>
          </a:p>
          <a:p>
            <a:pPr indent="0" lvl="0" marL="0" rtl="0" algn="l">
              <a:spcBef>
                <a:spcPts val="0"/>
              </a:spcBef>
              <a:spcAft>
                <a:spcPts val="0"/>
              </a:spcAft>
              <a:buClr>
                <a:schemeClr val="dk1"/>
              </a:buClr>
              <a:buFont typeface="Arial"/>
              <a:buNone/>
            </a:pPr>
            <a:r>
              <a:t/>
            </a:r>
            <a:endParaRPr b="0"/>
          </a:p>
          <a:p>
            <a:pPr indent="0" lvl="0" marL="0" rtl="0" algn="l">
              <a:lnSpc>
                <a:spcPct val="115000"/>
              </a:lnSpc>
              <a:spcBef>
                <a:spcPts val="0"/>
              </a:spcBef>
              <a:spcAft>
                <a:spcPts val="0"/>
              </a:spcAft>
              <a:buClr>
                <a:schemeClr val="dk1"/>
              </a:buClr>
              <a:buSzPts val="1100"/>
              <a:buFont typeface="Arial"/>
              <a:buNone/>
            </a:pPr>
            <a:r>
              <a:rPr b="0" lang="en-US"/>
              <a:t>Can people on the webinar and phone hear me okay? Please use the thumbs up sign at the bottom of your screen to confirm. Thank you. </a:t>
            </a:r>
            <a:br>
              <a:rPr b="0" lang="en-US"/>
            </a:br>
            <a:endParaRPr b="0"/>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US">
                <a:solidFill>
                  <a:srgbClr val="444444"/>
                </a:solidFill>
              </a:rPr>
              <a:t>[Webinar Tech] </a:t>
            </a:r>
            <a:r>
              <a:rPr b="0" lang="en-US">
                <a:solidFill>
                  <a:srgbClr val="444444"/>
                </a:solidFill>
              </a:rPr>
              <a:t>Post in Chat:​ </a:t>
            </a:r>
            <a:br>
              <a:rPr lang="en-US"/>
            </a:br>
            <a:endParaRPr/>
          </a:p>
          <a:p>
            <a:pPr indent="0" lvl="0" marL="0" rtl="0" algn="l">
              <a:spcBef>
                <a:spcPts val="0"/>
              </a:spcBef>
              <a:spcAft>
                <a:spcPts val="0"/>
              </a:spcAft>
              <a:buClr>
                <a:schemeClr val="dk1"/>
              </a:buClr>
              <a:buSzPts val="1100"/>
              <a:buFont typeface="Arial"/>
              <a:buNone/>
            </a:pPr>
            <a:r>
              <a:rPr b="0" lang="en-US"/>
              <a:t>Thank you for joining us online, we'll begin shortly.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Font typeface="Arial"/>
              <a:buNone/>
            </a:pPr>
            <a:r>
              <a:rPr b="0" lang="en-US"/>
              <a:t>Gracias por conectarse, empezaremos en breve.</a:t>
            </a:r>
            <a:br>
              <a:rPr b="0" lang="en-US"/>
            </a:br>
            <a:br>
              <a:rPr b="0" lang="en-US"/>
            </a:br>
            <a:br>
              <a:rPr b="0" lang="en-US"/>
            </a:br>
            <a:r>
              <a:rPr b="0" lang="en-US"/>
              <a:t>Presentation: </a:t>
            </a:r>
            <a:endParaRPr b="0"/>
          </a:p>
          <a:p>
            <a:pPr indent="0" lvl="0" marL="0" rtl="0" algn="l">
              <a:spcBef>
                <a:spcPts val="0"/>
              </a:spcBef>
              <a:spcAft>
                <a:spcPts val="0"/>
              </a:spcAft>
              <a:buClr>
                <a:schemeClr val="dk1"/>
              </a:buClr>
              <a:buFont typeface="Arial"/>
              <a:buNone/>
            </a:pPr>
            <a:r>
              <a:t/>
            </a:r>
            <a:endParaRPr b="0"/>
          </a:p>
          <a:p>
            <a:pPr indent="0" lvl="0" marL="0" rtl="0" algn="l">
              <a:spcBef>
                <a:spcPts val="0"/>
              </a:spcBef>
              <a:spcAft>
                <a:spcPts val="0"/>
              </a:spcAft>
              <a:buClr>
                <a:schemeClr val="dk1"/>
              </a:buClr>
              <a:buFont typeface="Arial"/>
              <a:buNone/>
            </a:pPr>
            <a:r>
              <a:t/>
            </a:r>
            <a:endParaRPr b="0"/>
          </a:p>
          <a:p>
            <a:pPr indent="0" lvl="0" marL="0" rtl="0" algn="l">
              <a:spcBef>
                <a:spcPts val="0"/>
              </a:spcBef>
              <a:spcAft>
                <a:spcPts val="0"/>
              </a:spcAft>
              <a:buClr>
                <a:schemeClr val="dk1"/>
              </a:buClr>
              <a:buFont typeface="Arial"/>
              <a:buNone/>
            </a:pPr>
            <a:r>
              <a:rPr b="0" lang="en-US"/>
              <a:t>Presentación:  </a:t>
            </a:r>
            <a:br>
              <a:rPr b="0" lang="en-US"/>
            </a:br>
            <a:br>
              <a:rPr b="0" lang="en-US"/>
            </a:br>
            <a:endParaRPr b="0"/>
          </a:p>
          <a:p>
            <a:pPr indent="0" lvl="0" marL="0" rtl="0" algn="l">
              <a:spcBef>
                <a:spcPts val="0"/>
              </a:spcBef>
              <a:spcAft>
                <a:spcPts val="0"/>
              </a:spcAft>
              <a:buClr>
                <a:schemeClr val="dk1"/>
              </a:buClr>
              <a:buFont typeface="Arial"/>
              <a:buNone/>
            </a:pPr>
            <a:r>
              <a:t/>
            </a:r>
            <a:endParaRPr b="0"/>
          </a:p>
        </p:txBody>
      </p:sp>
      <p:sp>
        <p:nvSpPr>
          <p:cNvPr id="259" name="Google Shape;259;p4:notes"/>
          <p:cNvSpPr txBox="1"/>
          <p:nvPr>
            <p:ph idx="12" type="sldNum"/>
          </p:nvPr>
        </p:nvSpPr>
        <p:spPr>
          <a:xfrm>
            <a:off x="3520937" y="8499614"/>
            <a:ext cx="2971800" cy="4587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SzPts val="1100"/>
              <a:buFont typeface="Arial"/>
              <a:buNone/>
            </a:pPr>
            <a:r>
              <a:rPr b="0" lang="en-US">
                <a:latin typeface="Arial"/>
                <a:ea typeface="Arial"/>
                <a:cs typeface="Arial"/>
                <a:sym typeface="Arial"/>
              </a:rPr>
              <a:t>We’ll briefly cover meeting logistics, and then provide a short presentation of the current and proposed policy. </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We’ll then have time for questions about the proposed policy.</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In the last few minutes of the meeting, we will briefly review next steps.</a:t>
            </a:r>
            <a:br>
              <a:rPr b="0" lang="en-US">
                <a:latin typeface="Arial"/>
                <a:ea typeface="Arial"/>
                <a:cs typeface="Arial"/>
                <a:sym typeface="Arial"/>
              </a:rPr>
            </a:b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Please hold your questions during the presentation portion of the meeting.</a:t>
            </a:r>
            <a:endParaRPr>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If we do not need the full meeting time to answer questions, we will end the meeting early to respect everyone’s time. </a:t>
            </a:r>
            <a:endParaRPr/>
          </a:p>
        </p:txBody>
      </p:sp>
      <p:sp>
        <p:nvSpPr>
          <p:cNvPr id="336" name="Google Shape;336;p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4073ce5dea_0_70:notes"/>
          <p:cNvSpPr/>
          <p:nvPr>
            <p:ph idx="2" type="sldImg"/>
          </p:nvPr>
        </p:nvSpPr>
        <p:spPr>
          <a:xfrm>
            <a:off x="-596345" y="279953"/>
            <a:ext cx="8057400" cy="45321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4073ce5dea_0_70: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SzPts val="1100"/>
              <a:buFont typeface="Arial"/>
              <a:buNone/>
            </a:pPr>
            <a:r>
              <a:rPr b="0" lang="en-US"/>
              <a:t>I want to take a moment to highlight our team’s commitment to you: </a:t>
            </a:r>
            <a:br>
              <a:rPr b="0" lang="en-US"/>
            </a:br>
            <a:br>
              <a:rPr b="0" lang="en-US"/>
            </a:br>
            <a:r>
              <a:rPr b="0" lang="en-US"/>
              <a:t>[Read bullet points]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Font typeface="Arial"/>
              <a:buNone/>
            </a:pPr>
            <a:r>
              <a:t/>
            </a:r>
            <a:endParaRPr/>
          </a:p>
        </p:txBody>
      </p:sp>
      <p:sp>
        <p:nvSpPr>
          <p:cNvPr id="344" name="Google Shape;344;g34073ce5dea_0_70: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be5c6f2ac4_0_14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b="0" lang="en-US"/>
              <a:t>Let’s do a quick bit of background regarding the stakeholder engagement journey we’ve been on with this proposed rule so far. </a:t>
            </a:r>
            <a:br>
              <a:rPr b="0" lang="en-US"/>
            </a:br>
            <a:br>
              <a:rPr b="0" lang="en-US"/>
            </a:br>
            <a:r>
              <a:rPr b="0" lang="en-US"/>
              <a:t>[Summarize content on slide] </a:t>
            </a:r>
            <a:endParaRPr b="0"/>
          </a:p>
          <a:p>
            <a:pPr indent="0" lvl="0" marL="0" rtl="0" algn="l">
              <a:spcBef>
                <a:spcPts val="0"/>
              </a:spcBef>
              <a:spcAft>
                <a:spcPts val="0"/>
              </a:spcAft>
              <a:buClr>
                <a:schemeClr val="dk1"/>
              </a:buClr>
              <a:buFont typeface="Arial"/>
              <a:buNone/>
            </a:pPr>
            <a:r>
              <a:t/>
            </a:r>
            <a:endParaRPr b="0"/>
          </a:p>
          <a:p>
            <a:pPr indent="0" lvl="0" marL="0" rtl="0" algn="l">
              <a:spcBef>
                <a:spcPts val="0"/>
              </a:spcBef>
              <a:spcAft>
                <a:spcPts val="0"/>
              </a:spcAft>
              <a:buClr>
                <a:schemeClr val="dk1"/>
              </a:buClr>
              <a:buFont typeface="Arial"/>
              <a:buNone/>
            </a:pPr>
            <a:r>
              <a:rPr lang="en-US">
                <a:solidFill>
                  <a:srgbClr val="444444"/>
                </a:solidFill>
              </a:rPr>
              <a:t>[Webinar Tech] </a:t>
            </a:r>
            <a:r>
              <a:rPr b="0" lang="en-US">
                <a:solidFill>
                  <a:srgbClr val="444444"/>
                </a:solidFill>
              </a:rPr>
              <a:t>Post in Chat:​ </a:t>
            </a:r>
            <a:br>
              <a:rPr lang="en-US"/>
            </a:br>
            <a:endParaRPr/>
          </a:p>
          <a:p>
            <a:pPr indent="0" lvl="0" marL="0" rtl="0" algn="l">
              <a:spcBef>
                <a:spcPts val="0"/>
              </a:spcBef>
              <a:spcAft>
                <a:spcPts val="0"/>
              </a:spcAft>
              <a:buClr>
                <a:schemeClr val="dk1"/>
              </a:buClr>
              <a:buFont typeface="Arial"/>
              <a:buNone/>
            </a:pPr>
            <a:r>
              <a:rPr lang="en-US"/>
              <a:t>Proposed Policy: </a:t>
            </a:r>
            <a:r>
              <a:rPr lang="en-US" u="sng">
                <a:solidFill>
                  <a:schemeClr val="hlink"/>
                </a:solidFill>
                <a:hlinkClick r:id="rId2"/>
              </a:rPr>
              <a:t>https://drive.google.com/file/d/1mJbSYxw5ju8FYGp13NFZEolLw7foNume/view</a:t>
            </a:r>
            <a:r>
              <a:rPr lang="en-US"/>
              <a:t>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US"/>
              <a:t>FAQ: </a:t>
            </a:r>
            <a:r>
              <a:rPr lang="en-US" u="sng">
                <a:solidFill>
                  <a:schemeClr val="hlink"/>
                </a:solidFill>
                <a:hlinkClick r:id="rId3"/>
              </a:rPr>
              <a:t>https://docs.google.com/document/d/1J8twlo_4ofy8T18i5rT_1OP1RGqzmBL0HnaJQ6fWs00/edit?tab=t.0</a:t>
            </a:r>
            <a:r>
              <a:rPr lang="en-US"/>
              <a:t>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t/>
            </a:r>
            <a:endParaRPr/>
          </a:p>
        </p:txBody>
      </p:sp>
      <p:sp>
        <p:nvSpPr>
          <p:cNvPr id="352" name="Google Shape;352;g3be5c6f2ac4_0_14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be5c6f2ac4_0_10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Kelsey </a:t>
            </a:r>
            <a:endParaRPr/>
          </a:p>
          <a:p>
            <a:pPr indent="0" lvl="0" marL="0" rtl="0" algn="l">
              <a:spcBef>
                <a:spcPts val="0"/>
              </a:spcBef>
              <a:spcAft>
                <a:spcPts val="0"/>
              </a:spcAft>
              <a:buNone/>
            </a:pPr>
            <a:r>
              <a:t/>
            </a:r>
            <a:endParaRPr b="0"/>
          </a:p>
          <a:p>
            <a:pPr indent="0" lvl="0" marL="0" rtl="0" algn="l">
              <a:spcBef>
                <a:spcPts val="0"/>
              </a:spcBef>
              <a:spcAft>
                <a:spcPts val="0"/>
              </a:spcAft>
              <a:buNone/>
            </a:pPr>
            <a:r>
              <a:rPr b="0" lang="en-US"/>
              <a:t>I want to take a moment to highlight some changes in the proposed policy you are going to hear about today that were informed by the feedback many of you shared in our survey. Thank you again for sharing your </a:t>
            </a:r>
            <a:r>
              <a:rPr b="0" lang="en-US"/>
              <a:t>perspectives</a:t>
            </a:r>
            <a:r>
              <a:rPr b="0" lang="en-US"/>
              <a:t> and concerns with us, the proposed policy is stronger because of it. </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US"/>
              <a:t>[Summarize slide content]</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US"/>
              <a:t>This is just a brief summary, you are going to hear more detail about these changes in the coming presentation. </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US"/>
              <a:t>And with that, I will hand it off to Rachel to get into those details. </a:t>
            </a:r>
            <a:endParaRPr b="0"/>
          </a:p>
        </p:txBody>
      </p:sp>
      <p:sp>
        <p:nvSpPr>
          <p:cNvPr id="359" name="Google Shape;359;g3be5c6f2ac4_0_10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9:notes"/>
          <p:cNvSpPr txBox="1"/>
          <p:nvPr>
            <p:ph idx="1" type="body"/>
          </p:nvPr>
        </p:nvSpPr>
        <p:spPr>
          <a:xfrm>
            <a:off x="365263" y="3803373"/>
            <a:ext cx="6127474" cy="453224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Rachel </a:t>
            </a:r>
            <a:endParaRPr/>
          </a:p>
        </p:txBody>
      </p:sp>
      <p:sp>
        <p:nvSpPr>
          <p:cNvPr id="366" name="Google Shape;366;p9:notes"/>
          <p:cNvSpPr/>
          <p:nvPr>
            <p:ph idx="2" type="sldImg"/>
          </p:nvPr>
        </p:nvSpPr>
        <p:spPr>
          <a:xfrm>
            <a:off x="365263" y="185599"/>
            <a:ext cx="6127474" cy="3446704"/>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30f438cacf_0_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Rachel </a:t>
            </a:r>
            <a:endParaRPr b="0"/>
          </a:p>
        </p:txBody>
      </p:sp>
      <p:sp>
        <p:nvSpPr>
          <p:cNvPr id="372" name="Google Shape;372;g330f438cacf_0_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be5c6f2ac4_0_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Rachel </a:t>
            </a:r>
            <a:endParaRPr b="0"/>
          </a:p>
        </p:txBody>
      </p:sp>
      <p:sp>
        <p:nvSpPr>
          <p:cNvPr id="379" name="Google Shape;379;g3be5c6f2ac4_0_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be5c6f2ac4_0_1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Rachel </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US"/>
              <a:t>Over the next few slides, we are going to walk through the steps of moving from an appeal, to exceptions, and finally the reconsideration process. As we review these </a:t>
            </a:r>
            <a:r>
              <a:rPr b="0" lang="en-US"/>
              <a:t>steps</a:t>
            </a:r>
            <a:r>
              <a:rPr b="0" lang="en-US"/>
              <a:t>, I am going to note at a very high-level how each step is impacted by the proposed policy. </a:t>
            </a:r>
            <a:br>
              <a:rPr b="0" lang="en-US"/>
            </a:br>
            <a:br>
              <a:rPr b="0" lang="en-US"/>
            </a:br>
            <a:r>
              <a:rPr b="0" lang="en-US"/>
              <a:t>[Review slide content] </a:t>
            </a:r>
            <a:br>
              <a:rPr b="0" lang="en-US"/>
            </a:br>
            <a:br>
              <a:rPr b="0" lang="en-US"/>
            </a:br>
            <a:r>
              <a:rPr b="0" lang="en-US"/>
              <a:t>On the next slide, you will see the impacts of the proposed rule on these steps. </a:t>
            </a:r>
            <a:endParaRPr b="0"/>
          </a:p>
        </p:txBody>
      </p:sp>
      <p:sp>
        <p:nvSpPr>
          <p:cNvPr id="386" name="Google Shape;386;g3be5c6f2ac4_0_1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be5c6f2ac4_0_5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Rachel </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US"/>
              <a:t>Reiterate that the appeal and hearing and </a:t>
            </a:r>
            <a:r>
              <a:rPr b="0" lang="en-US"/>
              <a:t>initial</a:t>
            </a:r>
            <a:r>
              <a:rPr b="0" lang="en-US"/>
              <a:t> decision steps of the process are not impacted by the proposed rule. </a:t>
            </a:r>
            <a:endParaRPr b="0"/>
          </a:p>
        </p:txBody>
      </p:sp>
      <p:sp>
        <p:nvSpPr>
          <p:cNvPr id="394" name="Google Shape;394;g3be5c6f2ac4_0_5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be5c6f2ac4_0_1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Rachel </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US"/>
              <a:t>Review steps 3 and 4, impacts are on the next slide. </a:t>
            </a:r>
            <a:endParaRPr b="0"/>
          </a:p>
        </p:txBody>
      </p:sp>
      <p:sp>
        <p:nvSpPr>
          <p:cNvPr id="402" name="Google Shape;402;g3be5c6f2ac4_0_1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be5c6f2ac4_0_2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7" name="Google Shape;267;g3be5c6f2ac4_0_25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Clr>
                <a:schemeClr val="dk1"/>
              </a:buClr>
              <a:buSzPts val="1400"/>
              <a:buFont typeface="Arial"/>
              <a:buNone/>
            </a:pPr>
            <a:r>
              <a:rPr lang="en-US"/>
              <a:t>Speaker: Kelsey </a:t>
            </a:r>
            <a:endParaRPr b="0"/>
          </a:p>
          <a:p>
            <a:pPr indent="0" lvl="0" marL="0" rtl="0" algn="l">
              <a:lnSpc>
                <a:spcPct val="100000"/>
              </a:lnSpc>
              <a:spcBef>
                <a:spcPts val="0"/>
              </a:spcBef>
              <a:spcAft>
                <a:spcPts val="0"/>
              </a:spcAft>
              <a:buClr>
                <a:schemeClr val="dk1"/>
              </a:buClr>
              <a:buSzPts val="1400"/>
              <a:buFont typeface="Arial"/>
              <a:buNone/>
            </a:pPr>
            <a:r>
              <a:t/>
            </a:r>
            <a:endParaRPr b="0"/>
          </a:p>
          <a:p>
            <a:pPr indent="0" lvl="0" marL="0" rtl="0" algn="l">
              <a:lnSpc>
                <a:spcPct val="100000"/>
              </a:lnSpc>
              <a:spcBef>
                <a:spcPts val="0"/>
              </a:spcBef>
              <a:spcAft>
                <a:spcPts val="0"/>
              </a:spcAft>
              <a:buClr>
                <a:schemeClr val="dk1"/>
              </a:buClr>
              <a:buSzPts val="1400"/>
              <a:buFont typeface="Arial"/>
              <a:buNone/>
            </a:pPr>
            <a:r>
              <a:rPr b="0" lang="en-US"/>
              <a:t>We are offering both Spanish language interpretation and American Sign Language interpretation during today’s meeting. </a:t>
            </a:r>
            <a:br>
              <a:rPr b="0" lang="en-US"/>
            </a:br>
            <a:br>
              <a:rPr b="0" lang="en-US"/>
            </a:br>
            <a:r>
              <a:rPr b="0" lang="en-US"/>
              <a:t>Before we get started, I will ask the Spanish interpreter introduce themselves and explain how to access live interpretation services. </a:t>
            </a:r>
            <a:r>
              <a:rPr lang="en-US"/>
              <a:t>[Interpreter Name]</a:t>
            </a:r>
            <a:r>
              <a:rPr b="0" lang="en-US"/>
              <a:t>, please go ahead.  </a:t>
            </a:r>
            <a:endParaRPr b="0"/>
          </a:p>
          <a:p>
            <a:pPr indent="0" lvl="0" marL="0" rtl="0" algn="l">
              <a:lnSpc>
                <a:spcPct val="100000"/>
              </a:lnSpc>
              <a:spcBef>
                <a:spcPts val="0"/>
              </a:spcBef>
              <a:spcAft>
                <a:spcPts val="0"/>
              </a:spcAft>
              <a:buClr>
                <a:schemeClr val="dk1"/>
              </a:buClr>
              <a:buSzPts val="1400"/>
              <a:buFont typeface="Arial"/>
              <a:buNone/>
            </a:pPr>
            <a:r>
              <a:t/>
            </a:r>
            <a:endParaRPr/>
          </a:p>
          <a:p>
            <a:pPr indent="-304800" lvl="0" marL="457200" rtl="0" algn="l">
              <a:lnSpc>
                <a:spcPct val="100000"/>
              </a:lnSpc>
              <a:spcBef>
                <a:spcPts val="0"/>
              </a:spcBef>
              <a:spcAft>
                <a:spcPts val="0"/>
              </a:spcAft>
              <a:buClr>
                <a:srgbClr val="202124"/>
              </a:buClr>
              <a:buSzPts val="1200"/>
              <a:buFont typeface="Trebuchet MS"/>
              <a:buChar char="●"/>
            </a:pPr>
            <a:r>
              <a:rPr b="0" lang="en-US">
                <a:solidFill>
                  <a:srgbClr val="202124"/>
                </a:solidFill>
              </a:rPr>
              <a:t>SPANISH INTERPRETER COMES ON SCREEN and IS HIGHLIGHTED; Interpreter READS SCRIPT BELOW VERBATIM.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b="0" lang="en-US">
                <a:solidFill>
                  <a:srgbClr val="202124"/>
                </a:solidFill>
              </a:rPr>
              <a:t>but this is what she is saying in English</a:t>
            </a:r>
            <a:r>
              <a:rPr lang="en-US">
                <a:solidFill>
                  <a:srgbClr val="202124"/>
                </a:solidFill>
              </a:rPr>
              <a:t>):  </a:t>
            </a:r>
            <a:endParaRPr>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b="0" lang="en-US"/>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solidFill>
                  <a:srgbClr val="202124"/>
                </a:solidFill>
              </a:rPr>
              <a:t>O</a:t>
            </a:r>
            <a:r>
              <a:rPr lang="en-US">
                <a:solidFill>
                  <a:srgbClr val="202124"/>
                </a:solidFill>
              </a:rPr>
              <a:t>nce the interpreter is done: </a:t>
            </a:r>
            <a:endParaRPr>
              <a:solidFill>
                <a:srgbClr val="202124"/>
              </a:solidFill>
            </a:endParaRPr>
          </a:p>
          <a:p>
            <a:pPr indent="0" lvl="0" marL="0" rtl="0" algn="l">
              <a:lnSpc>
                <a:spcPct val="100000"/>
              </a:lnSpc>
              <a:spcBef>
                <a:spcPts val="0"/>
              </a:spcBef>
              <a:spcAft>
                <a:spcPts val="0"/>
              </a:spcAft>
              <a:buSzPts val="1400"/>
              <a:buNone/>
            </a:pPr>
            <a:r>
              <a:rPr b="0" lang="en-US"/>
              <a:t>Thank you, [</a:t>
            </a:r>
            <a:r>
              <a:rPr lang="en-US"/>
              <a:t>Interpreter Name</a:t>
            </a:r>
            <a:r>
              <a:rPr b="0" lang="en-US"/>
              <a:t>]. We will pause for a moment now as the interpretation pod is activated. </a:t>
            </a:r>
            <a:endParaRPr b="0"/>
          </a:p>
          <a:p>
            <a:pPr indent="0" lvl="0" marL="45720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lang="en-US"/>
              <a:t>Additionally, we have American Sign Language available. To access either American Sign Language or Spanish interpretation, select the 'interpretations' pod from the Zoom toolbar and then select your language.</a:t>
            </a:r>
            <a:r>
              <a:rPr b="0" lang="en-US"/>
              <a:t> </a:t>
            </a:r>
            <a:endParaRPr b="0"/>
          </a:p>
          <a:p>
            <a:pPr indent="0" lvl="0" marL="45720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lang="en-US"/>
              <a:t>We have also posted instructions for how to access language interpretation in the chat. </a:t>
            </a:r>
            <a:endParaRPr b="0"/>
          </a:p>
          <a:p>
            <a:pPr indent="0" lvl="0" marL="457200" rtl="0" algn="l">
              <a:lnSpc>
                <a:spcPct val="100000"/>
              </a:lnSpc>
              <a:spcBef>
                <a:spcPts val="0"/>
              </a:spcBef>
              <a:spcAft>
                <a:spcPts val="0"/>
              </a:spcAft>
              <a:buSzPts val="1400"/>
              <a:buNone/>
            </a:pPr>
            <a:r>
              <a:t/>
            </a:r>
            <a:endParaRPr b="0"/>
          </a:p>
          <a:p>
            <a:pPr indent="0" lvl="0" marL="457200" rtl="0" algn="l">
              <a:lnSpc>
                <a:spcPct val="100000"/>
              </a:lnSpc>
              <a:spcBef>
                <a:spcPts val="0"/>
              </a:spcBef>
              <a:spcAft>
                <a:spcPts val="0"/>
              </a:spcAft>
              <a:buClr>
                <a:schemeClr val="dk1"/>
              </a:buClr>
              <a:buSzPts val="1400"/>
              <a:buFont typeface="Arial"/>
              <a:buNone/>
            </a:pPr>
            <a:r>
              <a:t/>
            </a:r>
            <a:endParaRPr b="0"/>
          </a:p>
          <a:p>
            <a:pPr indent="0" lvl="0" marL="0" rtl="0" algn="l">
              <a:lnSpc>
                <a:spcPct val="115000"/>
              </a:lnSpc>
              <a:spcBef>
                <a:spcPts val="0"/>
              </a:spcBef>
              <a:spcAft>
                <a:spcPts val="0"/>
              </a:spcAft>
              <a:buClr>
                <a:schemeClr val="dk1"/>
              </a:buClr>
              <a:buSzPts val="1100"/>
              <a:buFont typeface="Arial"/>
              <a:buNone/>
            </a:pPr>
            <a:r>
              <a:rPr lang="en-US">
                <a:solidFill>
                  <a:srgbClr val="444444"/>
                </a:solidFill>
              </a:rPr>
              <a:t>[Webinar Tech] </a:t>
            </a:r>
            <a:r>
              <a:rPr b="0" lang="en-US">
                <a:solidFill>
                  <a:srgbClr val="444444"/>
                </a:solidFill>
              </a:rPr>
              <a:t>Post in Chat:​ </a:t>
            </a:r>
            <a:endParaRPr b="0"/>
          </a:p>
          <a:p>
            <a:pPr indent="0" lvl="0" marL="0" rtl="0" algn="l">
              <a:lnSpc>
                <a:spcPct val="100000"/>
              </a:lnSpc>
              <a:spcBef>
                <a:spcPts val="0"/>
              </a:spcBef>
              <a:spcAft>
                <a:spcPts val="0"/>
              </a:spcAft>
              <a:buNone/>
            </a:pPr>
            <a:r>
              <a:t/>
            </a:r>
            <a:endParaRPr b="0"/>
          </a:p>
          <a:p>
            <a:pPr indent="0" lvl="0" marL="0" rtl="0" algn="l">
              <a:lnSpc>
                <a:spcPct val="115000"/>
              </a:lnSpc>
              <a:spcBef>
                <a:spcPts val="0"/>
              </a:spcBef>
              <a:spcAft>
                <a:spcPts val="0"/>
              </a:spcAft>
              <a:buClr>
                <a:schemeClr val="dk1"/>
              </a:buClr>
              <a:buSzPts val="1100"/>
              <a:buFont typeface="Arial"/>
              <a:buNone/>
            </a:pPr>
            <a:r>
              <a:rPr b="0" lang="en-US"/>
              <a:t>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endParaRPr b="0"/>
          </a:p>
          <a:p>
            <a:pPr indent="0" lvl="0" marL="0" rtl="0" algn="l">
              <a:lnSpc>
                <a:spcPct val="115000"/>
              </a:lnSpc>
              <a:spcBef>
                <a:spcPts val="0"/>
              </a:spcBef>
              <a:spcAft>
                <a:spcPts val="0"/>
              </a:spcAft>
              <a:buClr>
                <a:schemeClr val="dk1"/>
              </a:buClr>
              <a:buSzPts val="1100"/>
              <a:buFont typeface="Arial"/>
              <a:buNone/>
            </a:pPr>
            <a:r>
              <a:t/>
            </a:r>
            <a:endParaRPr b="0"/>
          </a:p>
          <a:p>
            <a:pPr indent="0" lvl="0" marL="0" rtl="0" algn="l">
              <a:lnSpc>
                <a:spcPct val="115000"/>
              </a:lnSpc>
              <a:spcBef>
                <a:spcPts val="0"/>
              </a:spcBef>
              <a:spcAft>
                <a:spcPts val="0"/>
              </a:spcAft>
              <a:buClr>
                <a:schemeClr val="dk1"/>
              </a:buClr>
              <a:buSzPts val="1100"/>
              <a:buFont typeface="Arial"/>
              <a:buNone/>
            </a:pPr>
            <a:r>
              <a:rPr b="0" lang="en-US"/>
              <a:t>Si desea escuchar este seminario web en español, seleccione el módulo de “Interpretación” en su barra de herramientas de Zoom (el ícono de “globo”) y seleccione “Español.” Si desea desactivar la interpretación en español, seleccione el módulo de “Interpretación” en su barra de herramientas de Zoom (el ícono de “globo”) y seleccione “Audio original (Interpretación desactivada).”</a:t>
            </a:r>
            <a:endParaRPr b="0"/>
          </a:p>
          <a:p>
            <a:pPr indent="0" lvl="0" marL="0" rtl="0" algn="l">
              <a:lnSpc>
                <a:spcPct val="115000"/>
              </a:lnSpc>
              <a:spcBef>
                <a:spcPts val="0"/>
              </a:spcBef>
              <a:spcAft>
                <a:spcPts val="0"/>
              </a:spcAft>
              <a:buClr>
                <a:schemeClr val="dk1"/>
              </a:buClr>
              <a:buSzPts val="1100"/>
              <a:buFont typeface="Arial"/>
              <a:buNone/>
            </a:pPr>
            <a:r>
              <a:t/>
            </a:r>
            <a:endParaRPr b="0"/>
          </a:p>
          <a:p>
            <a:pPr indent="0" lvl="0" marL="0" rtl="0" algn="l">
              <a:lnSpc>
                <a:spcPct val="115000"/>
              </a:lnSpc>
              <a:spcBef>
                <a:spcPts val="0"/>
              </a:spcBef>
              <a:spcAft>
                <a:spcPts val="0"/>
              </a:spcAft>
              <a:buClr>
                <a:schemeClr val="dk1"/>
              </a:buClr>
              <a:buSzPts val="1100"/>
              <a:buFont typeface="Arial"/>
              <a:buNone/>
            </a:pPr>
            <a:r>
              <a:t/>
            </a:r>
            <a:endParaRPr b="0"/>
          </a:p>
          <a:p>
            <a:pPr indent="0" lvl="0" marL="0" rtl="0" algn="l">
              <a:lnSpc>
                <a:spcPct val="115000"/>
              </a:lnSpc>
              <a:spcBef>
                <a:spcPts val="0"/>
              </a:spcBef>
              <a:spcAft>
                <a:spcPts val="0"/>
              </a:spcAft>
              <a:buClr>
                <a:schemeClr val="dk1"/>
              </a:buClr>
              <a:buSzPts val="1100"/>
              <a:buFont typeface="Arial"/>
              <a:buNone/>
            </a:pPr>
            <a:r>
              <a:rPr b="0" lang="en-US"/>
              <a:t>To access American Sign Language interpretation, please select the “Interpretation” pod on your Zoom toolbar (the “globe” icon) and select “American Sign Language” (ASL). If you wish to close the ASL interpretation, select the “Interpretation” pod on your Zoom toolbar (the “globe” icon) and select “Sign Language Off.” </a:t>
            </a:r>
            <a:endParaRPr b="0"/>
          </a:p>
          <a:p>
            <a:pPr indent="0" lvl="0" marL="0" rtl="0" algn="l">
              <a:lnSpc>
                <a:spcPct val="115000"/>
              </a:lnSpc>
              <a:spcBef>
                <a:spcPts val="0"/>
              </a:spcBef>
              <a:spcAft>
                <a:spcPts val="0"/>
              </a:spcAft>
              <a:buClr>
                <a:schemeClr val="dk1"/>
              </a:buClr>
              <a:buSzPts val="1100"/>
              <a:buFont typeface="Arial"/>
              <a:buNone/>
            </a:pPr>
            <a:r>
              <a:t/>
            </a:r>
            <a:endParaRPr b="0"/>
          </a:p>
          <a:p>
            <a:pPr indent="0" lvl="0" marL="0" rtl="0" algn="l">
              <a:lnSpc>
                <a:spcPct val="115000"/>
              </a:lnSpc>
              <a:spcBef>
                <a:spcPts val="0"/>
              </a:spcBef>
              <a:spcAft>
                <a:spcPts val="0"/>
              </a:spcAft>
              <a:buClr>
                <a:schemeClr val="dk1"/>
              </a:buClr>
              <a:buSzPts val="1100"/>
              <a:buFont typeface="Arial"/>
              <a:buNone/>
            </a:pPr>
            <a:r>
              <a:rPr b="0" lang="en-US"/>
              <a:t>Para acceder a la interpretación en lenguaje de señas americano, seleccione el módulo de “Interpretación” en su barra de herramientas de Zoom (el ícono de “globo”) y seleccione “Lenguaje de señas americano” (American Sign Language, ASL). Si desea desactivar la interpretación en ASL, seleccione el módulo de “Interpretación” en su barra de herramientas de Zoom (el ícono de “globo”) y seleccione “Lenguaje de señas desactivado.”</a:t>
            </a:r>
            <a:endParaRPr b="0"/>
          </a:p>
          <a:p>
            <a:pPr indent="0" lvl="0" marL="0" rtl="0" algn="l">
              <a:lnSpc>
                <a:spcPct val="115000"/>
              </a:lnSpc>
              <a:spcBef>
                <a:spcPts val="0"/>
              </a:spcBef>
              <a:spcAft>
                <a:spcPts val="0"/>
              </a:spcAft>
              <a:buSzPts val="1400"/>
              <a:buNone/>
            </a:pPr>
            <a:r>
              <a:t/>
            </a:r>
            <a:endParaRPr b="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be5c6f2ac4_0_4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Rachel </a:t>
            </a:r>
            <a:endParaRPr b="0"/>
          </a:p>
          <a:p>
            <a:pPr indent="0" lvl="0" marL="0" rtl="0" algn="l">
              <a:spcBef>
                <a:spcPts val="0"/>
              </a:spcBef>
              <a:spcAft>
                <a:spcPts val="0"/>
              </a:spcAft>
              <a:buNone/>
            </a:pPr>
            <a:br>
              <a:rPr b="0" lang="en-US"/>
            </a:br>
            <a:r>
              <a:rPr b="0" lang="en-US"/>
              <a:t>Reiterate that the increase in time to file an exception was inspired by stakeholder input and aligns the member appeals rule’s mailing time with the Colorado Rules of Civil Procedure which are used in the Colorado court system.</a:t>
            </a:r>
            <a:endParaRPr b="0"/>
          </a:p>
          <a:p>
            <a:pPr indent="0" lvl="0" marL="0" rtl="0" algn="l">
              <a:spcBef>
                <a:spcPts val="0"/>
              </a:spcBef>
              <a:spcAft>
                <a:spcPts val="0"/>
              </a:spcAft>
              <a:buNone/>
            </a:pPr>
            <a:r>
              <a:t/>
            </a:r>
            <a:endParaRPr b="0"/>
          </a:p>
          <a:p>
            <a:pPr indent="0" lvl="0" marL="0" rtl="0" algn="l">
              <a:spcBef>
                <a:spcPts val="0"/>
              </a:spcBef>
              <a:spcAft>
                <a:spcPts val="0"/>
              </a:spcAft>
              <a:buNone/>
            </a:pPr>
            <a:r>
              <a:t/>
            </a:r>
            <a:endParaRPr b="0"/>
          </a:p>
        </p:txBody>
      </p:sp>
      <p:sp>
        <p:nvSpPr>
          <p:cNvPr id="410" name="Google Shape;410;g3be5c6f2ac4_0_4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be5c6f2ac4_0_3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Rachel </a:t>
            </a:r>
            <a:endParaRPr b="0"/>
          </a:p>
        </p:txBody>
      </p:sp>
      <p:sp>
        <p:nvSpPr>
          <p:cNvPr id="418" name="Google Shape;418;g3be5c6f2ac4_0_3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be5c6f2ac4_0_4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Rachel </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US"/>
              <a:t>Reiterate that this change was in response to stakeholder feedback we received. </a:t>
            </a:r>
            <a:br>
              <a:rPr b="0" lang="en-US"/>
            </a:br>
            <a:br>
              <a:rPr b="0" lang="en-US"/>
            </a:br>
            <a:r>
              <a:rPr b="0" lang="en-US"/>
              <a:t>We will dive into that “good cause” definition in more detail in a few slides. </a:t>
            </a:r>
            <a:endParaRPr b="0"/>
          </a:p>
        </p:txBody>
      </p:sp>
      <p:sp>
        <p:nvSpPr>
          <p:cNvPr id="426" name="Google Shape;426;g3be5c6f2ac4_0_4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be5c6f2ac4_0_7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Rachel </a:t>
            </a:r>
            <a:endParaRPr b="0"/>
          </a:p>
        </p:txBody>
      </p:sp>
      <p:sp>
        <p:nvSpPr>
          <p:cNvPr id="434" name="Google Shape;434;g3be5c6f2ac4_0_7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be5c6f2ac4_0_8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Rachel </a:t>
            </a:r>
            <a:endParaRPr b="0"/>
          </a:p>
        </p:txBody>
      </p:sp>
      <p:sp>
        <p:nvSpPr>
          <p:cNvPr id="441" name="Google Shape;441;g3be5c6f2ac4_0_8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be5c6f2ac4_0_7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Rachel </a:t>
            </a:r>
            <a:br>
              <a:rPr b="0" lang="en-US"/>
            </a:br>
            <a:endParaRPr b="0"/>
          </a:p>
          <a:p>
            <a:pPr indent="0" lvl="0" marL="0" rtl="0" algn="l">
              <a:spcBef>
                <a:spcPts val="0"/>
              </a:spcBef>
              <a:spcAft>
                <a:spcPts val="0"/>
              </a:spcAft>
              <a:buNone/>
            </a:pPr>
            <a:r>
              <a:rPr b="0" lang="en-US"/>
              <a:t>Let’s talk a bit about what does change with the proposed rule. </a:t>
            </a:r>
            <a:br>
              <a:rPr b="0" lang="en-US"/>
            </a:br>
            <a:br>
              <a:rPr b="0" lang="en-US"/>
            </a:br>
            <a:r>
              <a:rPr b="0" lang="en-US"/>
              <a:t>In the next slides, we will dive a little deeper into the </a:t>
            </a:r>
            <a:r>
              <a:rPr b="0" lang="en-US"/>
              <a:t>administrative</a:t>
            </a:r>
            <a:r>
              <a:rPr b="0" lang="en-US"/>
              <a:t> and </a:t>
            </a:r>
            <a:r>
              <a:rPr b="0" lang="en-US"/>
              <a:t>substantive</a:t>
            </a:r>
            <a:r>
              <a:rPr b="0" lang="en-US"/>
              <a:t> review processes. </a:t>
            </a:r>
            <a:endParaRPr b="0"/>
          </a:p>
        </p:txBody>
      </p:sp>
      <p:sp>
        <p:nvSpPr>
          <p:cNvPr id="448" name="Google Shape;448;g3be5c6f2ac4_0_7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be5c6f2ac4_0_11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Rachel </a:t>
            </a:r>
            <a:endParaRPr b="0"/>
          </a:p>
          <a:p>
            <a:pPr indent="0" lvl="0" marL="0" rtl="0" algn="l">
              <a:spcBef>
                <a:spcPts val="0"/>
              </a:spcBef>
              <a:spcAft>
                <a:spcPts val="0"/>
              </a:spcAft>
              <a:buNone/>
            </a:pPr>
            <a:r>
              <a:t/>
            </a:r>
            <a:endParaRPr b="0"/>
          </a:p>
        </p:txBody>
      </p:sp>
      <p:sp>
        <p:nvSpPr>
          <p:cNvPr id="455" name="Google Shape;455;g3be5c6f2ac4_0_11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be5c6f2ac4_0_12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0" lang="en-US"/>
              <a:t>Speaker: Rachel </a:t>
            </a:r>
            <a:endParaRPr b="0"/>
          </a:p>
        </p:txBody>
      </p:sp>
      <p:sp>
        <p:nvSpPr>
          <p:cNvPr id="462" name="Google Shape;462;g3be5c6f2ac4_0_12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be5c6f2ac4_0_9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0" lang="en-US"/>
              <a:t>Speaker: Rachel </a:t>
            </a:r>
            <a:endParaRPr b="0"/>
          </a:p>
        </p:txBody>
      </p:sp>
      <p:sp>
        <p:nvSpPr>
          <p:cNvPr id="469" name="Google Shape;469;g3be5c6f2ac4_0_9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be5c6f2ac4_0_10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0" lang="en-US"/>
              <a:t>Speaker: Rachel </a:t>
            </a:r>
            <a:endParaRPr b="0"/>
          </a:p>
        </p:txBody>
      </p:sp>
      <p:sp>
        <p:nvSpPr>
          <p:cNvPr id="476" name="Google Shape;476;g3be5c6f2ac4_0_10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3cfdbf8afd_1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3cfdbf8afd_1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SzPts val="1100"/>
              <a:buFont typeface="Arial"/>
              <a:buNone/>
            </a:pPr>
            <a:r>
              <a:rPr b="0" lang="en-US"/>
              <a:t>Closed captions are also available during the meeting and can be turned on through the toolbar at the bottom of your screen. </a:t>
            </a:r>
            <a:endParaRPr/>
          </a:p>
          <a:p>
            <a:pPr indent="0" lvl="0" marL="0" rtl="0" algn="l">
              <a:spcBef>
                <a:spcPts val="0"/>
              </a:spcBef>
              <a:spcAft>
                <a:spcPts val="0"/>
              </a:spcAft>
              <a:buClr>
                <a:schemeClr val="dk1"/>
              </a:buClr>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solidFill>
                  <a:srgbClr val="444444"/>
                </a:solidFill>
              </a:rPr>
              <a:t>[Webinar Tech] </a:t>
            </a:r>
            <a:r>
              <a:rPr b="0" lang="en-US">
                <a:solidFill>
                  <a:srgbClr val="444444"/>
                </a:solidFill>
              </a:rPr>
              <a:t>Post in Chat:​ </a:t>
            </a:r>
            <a:endParaRPr/>
          </a:p>
          <a:p>
            <a:pPr indent="0" lvl="0" marL="0" rtl="0" algn="l">
              <a:spcBef>
                <a:spcPts val="0"/>
              </a:spcBef>
              <a:spcAft>
                <a:spcPts val="0"/>
              </a:spcAft>
              <a:buClr>
                <a:schemeClr val="dk1"/>
              </a:buClr>
              <a:buFont typeface="Arial"/>
              <a:buNone/>
            </a:pPr>
            <a:r>
              <a:t/>
            </a:r>
            <a:endParaRPr b="0"/>
          </a:p>
          <a:p>
            <a:pPr indent="0" lvl="0" marL="0" rtl="0" algn="l">
              <a:spcBef>
                <a:spcPts val="0"/>
              </a:spcBef>
              <a:spcAft>
                <a:spcPts val="0"/>
              </a:spcAft>
              <a:buClr>
                <a:schemeClr val="dk1"/>
              </a:buClr>
              <a:buSzPts val="1100"/>
              <a:buFont typeface="Arial"/>
              <a:buNone/>
            </a:pPr>
            <a:r>
              <a:rPr b="0" lang="en-US"/>
              <a:t>Captions are available through your zoom toolbar, by selecting "captions" and then "show captions."</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Los subtítulos están disponibles a través de su barra de herramientas de Zoom, al seleccionar "subtítulos" y luego "mostrar subtítulos."</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Translating captions are available through your zoom toolbar, by selecting "captions" and then "show captions." Turn "translation" on, and select the language for your captions at "my caption language.”</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Los subtítulos traducidos están disponibles a través de su barra de herramientas de Zoom, al seleccionar "subtítulos" y luego "mostrar subtítulos." Active la opción "traducción," y seleccione el idioma para sus subtítulos en "mi idioma de subtítulos."</a:t>
            </a:r>
            <a:endParaRPr b="0"/>
          </a:p>
          <a:p>
            <a:pPr indent="0" lvl="0" marL="0" rtl="0" algn="l">
              <a:spcBef>
                <a:spcPts val="0"/>
              </a:spcBef>
              <a:spcAft>
                <a:spcPts val="0"/>
              </a:spcAft>
              <a:buClr>
                <a:schemeClr val="dk1"/>
              </a:buClr>
              <a:buFont typeface="Arial"/>
              <a:buNone/>
            </a:pPr>
            <a:r>
              <a:rPr lang="en-US"/>
              <a:t> </a:t>
            </a:r>
            <a:endParaRPr/>
          </a:p>
        </p:txBody>
      </p:sp>
      <p:sp>
        <p:nvSpPr>
          <p:cNvPr id="283" name="Google Shape;283;g33cfdbf8afd_1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be5c6f2ac4_0_12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0" lang="en-US"/>
              <a:t>Speaker: Rachel </a:t>
            </a:r>
            <a:endParaRPr b="0"/>
          </a:p>
        </p:txBody>
      </p:sp>
      <p:sp>
        <p:nvSpPr>
          <p:cNvPr id="484" name="Google Shape;484;g3be5c6f2ac4_0_12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be5c6f2ac4_0_13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Rachel </a:t>
            </a:r>
            <a:endParaRPr b="0"/>
          </a:p>
          <a:p>
            <a:pPr indent="0" lvl="0" marL="0" rtl="0" algn="l">
              <a:spcBef>
                <a:spcPts val="0"/>
              </a:spcBef>
              <a:spcAft>
                <a:spcPts val="0"/>
              </a:spcAft>
              <a:buNone/>
            </a:pPr>
            <a:r>
              <a:t/>
            </a:r>
            <a:endParaRPr b="0"/>
          </a:p>
          <a:p>
            <a:pPr indent="0" lvl="0" marL="0" rtl="0" algn="l">
              <a:spcBef>
                <a:spcPts val="0"/>
              </a:spcBef>
              <a:spcAft>
                <a:spcPts val="0"/>
              </a:spcAft>
              <a:buClr>
                <a:schemeClr val="dk1"/>
              </a:buClr>
              <a:buSzPts val="1100"/>
              <a:buFont typeface="Arial"/>
              <a:buNone/>
            </a:pPr>
            <a:r>
              <a:t/>
            </a:r>
            <a:endParaRPr b="0"/>
          </a:p>
        </p:txBody>
      </p:sp>
      <p:sp>
        <p:nvSpPr>
          <p:cNvPr id="491" name="Google Shape;491;g3be5c6f2ac4_0_13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5bf5028d93_1_1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0" lang="en-US"/>
              <a:t>Speaker: Rachel </a:t>
            </a:r>
            <a:br>
              <a:rPr b="0" lang="en-US"/>
            </a:br>
            <a:br>
              <a:rPr b="0" lang="en-US"/>
            </a:br>
            <a:r>
              <a:rPr b="0" lang="en-US"/>
              <a:t>Hand off to Kelsey for Q&amp;A </a:t>
            </a:r>
            <a:endParaRPr/>
          </a:p>
        </p:txBody>
      </p:sp>
      <p:sp>
        <p:nvSpPr>
          <p:cNvPr id="498" name="Google Shape;498;g35bf5028d93_1_1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30f438cacf_0_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330f438cacf_0_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Facilitator: Kelsey </a:t>
            </a:r>
            <a:endParaRPr/>
          </a:p>
        </p:txBody>
      </p:sp>
      <p:sp>
        <p:nvSpPr>
          <p:cNvPr id="506" name="Google Shape;506;g330f438cacf_0_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6e338021f3_0_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36e338021f3_0_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t>Speaker: Kelsey </a:t>
            </a:r>
            <a:br>
              <a:rPr lang="en-US" sz="1100"/>
            </a:br>
            <a:br>
              <a:rPr lang="en-US" sz="1100"/>
            </a:br>
            <a:r>
              <a:rPr lang="en-US" sz="1100"/>
              <a:t>[Read names of resources for accessibility]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t/>
            </a:r>
            <a:endParaRPr sz="1100"/>
          </a:p>
          <a:p>
            <a:pPr indent="0" lvl="0" marL="0" rtl="0" algn="l">
              <a:lnSpc>
                <a:spcPct val="115000"/>
              </a:lnSpc>
              <a:spcBef>
                <a:spcPts val="0"/>
              </a:spcBef>
              <a:spcAft>
                <a:spcPts val="0"/>
              </a:spcAft>
              <a:buClr>
                <a:schemeClr val="dk1"/>
              </a:buClr>
              <a:buSzPts val="1100"/>
              <a:buFont typeface="Arial"/>
              <a:buNone/>
            </a:pPr>
            <a:r>
              <a:rPr lang="en-US">
                <a:solidFill>
                  <a:srgbClr val="444444"/>
                </a:solidFill>
              </a:rPr>
              <a:t>[Webinar Tech] </a:t>
            </a:r>
            <a:r>
              <a:rPr b="0" lang="en-US">
                <a:solidFill>
                  <a:srgbClr val="444444"/>
                </a:solidFill>
              </a:rPr>
              <a:t>Post in Chat:​ </a:t>
            </a:r>
            <a:endParaRPr sz="1100"/>
          </a:p>
          <a:p>
            <a:pPr indent="0" lvl="0" marL="0" rtl="0" algn="l">
              <a:lnSpc>
                <a:spcPct val="115000"/>
              </a:lnSpc>
              <a:spcBef>
                <a:spcPts val="1200"/>
              </a:spcBef>
              <a:spcAft>
                <a:spcPts val="0"/>
              </a:spcAft>
              <a:buNone/>
            </a:pPr>
            <a:r>
              <a:rPr b="0" lang="en-US" sz="1100"/>
              <a:t>Meeting website:</a:t>
            </a:r>
            <a:r>
              <a:rPr b="0" lang="en-US" sz="1100">
                <a:uFill>
                  <a:noFill/>
                </a:uFill>
                <a:hlinkClick r:id="rId2"/>
              </a:rPr>
              <a:t> </a:t>
            </a:r>
            <a:r>
              <a:rPr b="0" lang="en-US" sz="1100" u="sng">
                <a:solidFill>
                  <a:schemeClr val="hlink"/>
                </a:solidFill>
                <a:hlinkClick r:id="rId3"/>
              </a:rPr>
              <a:t>https://hcpf.colorado.gov/events/appeals_se</a:t>
            </a:r>
            <a:r>
              <a:rPr b="0" lang="en-US" sz="1100"/>
              <a:t> </a:t>
            </a:r>
            <a:endParaRPr b="0" sz="1100"/>
          </a:p>
          <a:p>
            <a:pPr indent="0" lvl="0" marL="0" rtl="0" algn="l">
              <a:lnSpc>
                <a:spcPct val="115000"/>
              </a:lnSpc>
              <a:spcBef>
                <a:spcPts val="1200"/>
              </a:spcBef>
              <a:spcAft>
                <a:spcPts val="0"/>
              </a:spcAft>
              <a:buClr>
                <a:schemeClr val="dk1"/>
              </a:buClr>
              <a:buSzPts val="1100"/>
              <a:buFont typeface="Arial"/>
              <a:buNone/>
            </a:pPr>
            <a:r>
              <a:rPr b="0" lang="en-US" sz="1100"/>
              <a:t>Appeals website: </a:t>
            </a:r>
            <a:r>
              <a:rPr b="0" lang="en-US" sz="1100" u="sng">
                <a:solidFill>
                  <a:schemeClr val="hlink"/>
                </a:solidFill>
                <a:hlinkClick r:id="rId4"/>
              </a:rPr>
              <a:t>https://www.healthfirstcolorado.com/appeals/</a:t>
            </a:r>
            <a:r>
              <a:rPr b="0" lang="en-US" sz="1100"/>
              <a:t> </a:t>
            </a:r>
            <a:endParaRPr b="0" sz="1100"/>
          </a:p>
          <a:p>
            <a:pPr indent="0" lvl="0" marL="0" rtl="0" algn="l">
              <a:lnSpc>
                <a:spcPct val="115000"/>
              </a:lnSpc>
              <a:spcBef>
                <a:spcPts val="1200"/>
              </a:spcBef>
              <a:spcAft>
                <a:spcPts val="0"/>
              </a:spcAft>
              <a:buNone/>
            </a:pPr>
            <a:r>
              <a:rPr b="0" lang="en-US" sz="1100"/>
              <a:t>Sign up for updates:</a:t>
            </a:r>
            <a:r>
              <a:rPr b="0" lang="en-US" sz="1100">
                <a:uFill>
                  <a:noFill/>
                </a:uFill>
                <a:hlinkClick r:id="rId5"/>
              </a:rPr>
              <a:t> </a:t>
            </a:r>
            <a:r>
              <a:rPr b="0" lang="en-US" sz="1100" u="sng">
                <a:solidFill>
                  <a:schemeClr val="hlink"/>
                </a:solidFill>
                <a:hlinkClick r:id="rId6"/>
              </a:rPr>
              <a:t>https://hcpf.colorado.gov/publications</a:t>
            </a:r>
            <a:r>
              <a:rPr b="0" lang="en-US" sz="1100"/>
              <a:t> </a:t>
            </a:r>
            <a:endParaRPr b="0" sz="1100"/>
          </a:p>
          <a:p>
            <a:pPr indent="0" lvl="0" marL="0" rtl="0" algn="l">
              <a:lnSpc>
                <a:spcPct val="115000"/>
              </a:lnSpc>
              <a:spcBef>
                <a:spcPts val="1200"/>
              </a:spcBef>
              <a:spcAft>
                <a:spcPts val="0"/>
              </a:spcAft>
              <a:buNone/>
            </a:pPr>
            <a:r>
              <a:t/>
            </a:r>
            <a:endParaRPr b="0" sz="1100"/>
          </a:p>
          <a:p>
            <a:pPr indent="0" lvl="0" marL="0" rtl="0" algn="l">
              <a:lnSpc>
                <a:spcPct val="115000"/>
              </a:lnSpc>
              <a:spcBef>
                <a:spcPts val="1200"/>
              </a:spcBef>
              <a:spcAft>
                <a:spcPts val="0"/>
              </a:spcAft>
              <a:buNone/>
            </a:pPr>
            <a:r>
              <a:rPr b="0" lang="en-US" sz="1100"/>
              <a:t>Sitio Web de la reunión:</a:t>
            </a:r>
            <a:r>
              <a:rPr lang="en-US" sz="1100"/>
              <a:t> </a:t>
            </a:r>
            <a:r>
              <a:rPr b="0" lang="en-US" sz="1100" u="sng">
                <a:solidFill>
                  <a:schemeClr val="hlink"/>
                </a:solidFill>
                <a:hlinkClick r:id="rId7"/>
              </a:rPr>
              <a:t>https://hcpf.colorado.gov/events/appeals_se</a:t>
            </a:r>
            <a:r>
              <a:rPr b="0" lang="en-US" sz="1100"/>
              <a:t> </a:t>
            </a:r>
            <a:endParaRPr b="0" sz="1100"/>
          </a:p>
          <a:p>
            <a:pPr indent="0" lvl="0" marL="0" rtl="0" algn="l">
              <a:lnSpc>
                <a:spcPct val="115000"/>
              </a:lnSpc>
              <a:spcBef>
                <a:spcPts val="1200"/>
              </a:spcBef>
              <a:spcAft>
                <a:spcPts val="0"/>
              </a:spcAft>
              <a:buNone/>
            </a:pPr>
            <a:r>
              <a:rPr b="0" lang="en-US" sz="1100"/>
              <a:t>Sitio Web de apelación: </a:t>
            </a:r>
            <a:r>
              <a:rPr b="0" lang="en-US" sz="1100" u="sng">
                <a:solidFill>
                  <a:schemeClr val="hlink"/>
                </a:solidFill>
                <a:hlinkClick r:id="rId8"/>
              </a:rPr>
              <a:t>https://www.healthfirstcolorado.com/appeals/</a:t>
            </a:r>
            <a:r>
              <a:rPr b="0" lang="en-US" sz="1100"/>
              <a:t> </a:t>
            </a:r>
            <a:endParaRPr b="0" sz="1100"/>
          </a:p>
          <a:p>
            <a:pPr indent="0" lvl="0" marL="0" rtl="0" algn="l">
              <a:lnSpc>
                <a:spcPct val="115000"/>
              </a:lnSpc>
              <a:spcBef>
                <a:spcPts val="1200"/>
              </a:spcBef>
              <a:spcAft>
                <a:spcPts val="0"/>
              </a:spcAft>
              <a:buNone/>
            </a:pPr>
            <a:r>
              <a:rPr b="0" lang="en-US" sz="1100"/>
              <a:t>Suscribase a Nuestro boletin: </a:t>
            </a:r>
            <a:r>
              <a:rPr b="0" lang="en-US" sz="1100" u="sng">
                <a:solidFill>
                  <a:schemeClr val="hlink"/>
                </a:solidFill>
                <a:hlinkClick r:id="rId9"/>
              </a:rPr>
              <a:t>https://hcpf.colorado.gov/publications</a:t>
            </a:r>
            <a:r>
              <a:rPr b="0" lang="en-US" sz="1100"/>
              <a:t> </a:t>
            </a:r>
            <a:endParaRPr b="0" sz="1100"/>
          </a:p>
          <a:p>
            <a:pPr indent="0" lvl="0" marL="0" rtl="0" algn="l">
              <a:lnSpc>
                <a:spcPct val="115000"/>
              </a:lnSpc>
              <a:spcBef>
                <a:spcPts val="1200"/>
              </a:spcBef>
              <a:spcAft>
                <a:spcPts val="0"/>
              </a:spcAft>
              <a:buClr>
                <a:schemeClr val="dk1"/>
              </a:buClr>
              <a:buSzPts val="1100"/>
              <a:buFont typeface="Arial"/>
              <a:buNone/>
            </a:pPr>
            <a:r>
              <a:t/>
            </a:r>
            <a:endParaRPr b="0"/>
          </a:p>
          <a:p>
            <a:pPr indent="0" lvl="0" marL="0" rtl="0" algn="l">
              <a:spcBef>
                <a:spcPts val="1200"/>
              </a:spcBef>
              <a:spcAft>
                <a:spcPts val="0"/>
              </a:spcAft>
              <a:buNone/>
            </a:pPr>
            <a:r>
              <a:t/>
            </a:r>
            <a:endParaRPr/>
          </a:p>
        </p:txBody>
      </p:sp>
      <p:sp>
        <p:nvSpPr>
          <p:cNvPr id="513" name="Google Shape;513;g36e338021f3_0_6: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11:notes"/>
          <p:cNvSpPr/>
          <p:nvPr>
            <p:ph idx="2" type="sldImg"/>
          </p:nvPr>
        </p:nvSpPr>
        <p:spPr>
          <a:xfrm>
            <a:off x="365125" y="185738"/>
            <a:ext cx="6127750" cy="34464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p11:notes"/>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Speaker: Kelsey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US">
                <a:solidFill>
                  <a:srgbClr val="444444"/>
                </a:solidFill>
              </a:rPr>
              <a:t>[Webinar Tech] </a:t>
            </a:r>
            <a:r>
              <a:rPr b="0" lang="en-US">
                <a:solidFill>
                  <a:srgbClr val="444444"/>
                </a:solidFill>
              </a:rPr>
              <a:t>Post in Chat:​ </a:t>
            </a:r>
            <a:endParaRPr/>
          </a:p>
          <a:p>
            <a:pPr indent="0" lvl="0" marL="0" rtl="0" algn="l">
              <a:spcBef>
                <a:spcPts val="0"/>
              </a:spcBef>
              <a:spcAft>
                <a:spcPts val="0"/>
              </a:spcAft>
              <a:buNone/>
            </a:pPr>
            <a:r>
              <a:t/>
            </a:r>
            <a:endParaRPr/>
          </a:p>
          <a:p>
            <a:pPr indent="0" lvl="0" marL="0" rtl="0" algn="l">
              <a:lnSpc>
                <a:spcPct val="115000"/>
              </a:lnSpc>
              <a:spcBef>
                <a:spcPts val="1200"/>
              </a:spcBef>
              <a:spcAft>
                <a:spcPts val="0"/>
              </a:spcAft>
              <a:buClr>
                <a:schemeClr val="dk1"/>
              </a:buClr>
              <a:buSzPts val="1100"/>
              <a:buFont typeface="Arial"/>
              <a:buNone/>
            </a:pPr>
            <a:r>
              <a:rPr b="0" lang="en-US" sz="1100">
                <a:latin typeface="Arial"/>
                <a:ea typeface="Arial"/>
                <a:cs typeface="Arial"/>
                <a:sym typeface="Arial"/>
              </a:rPr>
              <a:t>Email: </a:t>
            </a:r>
            <a:r>
              <a:rPr b="0" lang="en-US" sz="1100" u="sng">
                <a:solidFill>
                  <a:schemeClr val="hlink"/>
                </a:solidFill>
                <a:latin typeface="Arial"/>
                <a:ea typeface="Arial"/>
                <a:cs typeface="Arial"/>
                <a:sym typeface="Arial"/>
                <a:hlinkClick r:id="rId2"/>
              </a:rPr>
              <a:t>HCPF_stakeholders@state.co.us</a:t>
            </a:r>
            <a:endParaRPr b="0"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b="0" sz="1100">
              <a:latin typeface="Arial"/>
              <a:ea typeface="Arial"/>
              <a:cs typeface="Arial"/>
              <a:sym typeface="Arial"/>
            </a:endParaRPr>
          </a:p>
          <a:p>
            <a:pPr indent="0" lvl="0" marL="0" rtl="0" algn="l">
              <a:spcBef>
                <a:spcPts val="1200"/>
              </a:spcBef>
              <a:spcAft>
                <a:spcPts val="0"/>
              </a:spcAft>
              <a:buNone/>
            </a:pPr>
            <a:r>
              <a:rPr b="0" lang="en-US">
                <a:latin typeface="Arial"/>
                <a:ea typeface="Arial"/>
                <a:cs typeface="Arial"/>
                <a:sym typeface="Arial"/>
              </a:rPr>
              <a:t>Correo electrónico: </a:t>
            </a:r>
            <a:r>
              <a:rPr b="0" lang="en-US" u="sng">
                <a:solidFill>
                  <a:schemeClr val="hlink"/>
                </a:solidFill>
                <a:latin typeface="Arial"/>
                <a:ea typeface="Arial"/>
                <a:cs typeface="Arial"/>
                <a:sym typeface="Arial"/>
                <a:hlinkClick r:id="rId3"/>
              </a:rPr>
              <a:t>HCPF_stakeholders@state.co.us</a:t>
            </a:r>
            <a:endParaRPr b="0">
              <a:latin typeface="Arial"/>
              <a:ea typeface="Arial"/>
              <a:cs typeface="Arial"/>
              <a:sym typeface="Arial"/>
            </a:endParaRPr>
          </a:p>
          <a:p>
            <a:pPr indent="0" lvl="0" marL="0" rtl="0" algn="l">
              <a:spcBef>
                <a:spcPts val="0"/>
              </a:spcBef>
              <a:spcAft>
                <a:spcPts val="0"/>
              </a:spcAft>
              <a:buNone/>
            </a:pPr>
            <a:r>
              <a:t/>
            </a:r>
            <a:endParaRPr b="0">
              <a:latin typeface="Arial"/>
              <a:ea typeface="Arial"/>
              <a:cs typeface="Arial"/>
              <a:sym typeface="Arial"/>
            </a:endParaRPr>
          </a:p>
        </p:txBody>
      </p:sp>
      <p:sp>
        <p:nvSpPr>
          <p:cNvPr id="521" name="Google Shape;521;p11:notes"/>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12:notes"/>
          <p:cNvSpPr/>
          <p:nvPr>
            <p:ph idx="2" type="sldImg"/>
          </p:nvPr>
        </p:nvSpPr>
        <p:spPr>
          <a:xfrm>
            <a:off x="365125" y="185738"/>
            <a:ext cx="6127750" cy="34464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p12:notes"/>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p:txBody>
      </p:sp>
      <p:sp>
        <p:nvSpPr>
          <p:cNvPr id="529" name="Google Shape;529;p12:notes"/>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be5c6f2ac4_0_14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Rachel </a:t>
            </a:r>
            <a:endParaRPr b="0"/>
          </a:p>
          <a:p>
            <a:pPr indent="0" lvl="0" marL="0" rtl="0" algn="l">
              <a:spcBef>
                <a:spcPts val="0"/>
              </a:spcBef>
              <a:spcAft>
                <a:spcPts val="0"/>
              </a:spcAft>
              <a:buNone/>
            </a:pPr>
            <a:r>
              <a:t/>
            </a:r>
            <a:endParaRPr b="0"/>
          </a:p>
          <a:p>
            <a:pPr indent="0" lvl="0" marL="0" rtl="0" algn="l">
              <a:spcBef>
                <a:spcPts val="1200"/>
              </a:spcBef>
              <a:spcAft>
                <a:spcPts val="0"/>
              </a:spcAft>
              <a:buNone/>
            </a:pPr>
            <a:r>
              <a:rPr b="0" lang="en-US"/>
              <a:t>This very heavy workload contributed to delays in resolving cases where parties disagreed with Initial Decisions and filed exceptions.</a:t>
            </a:r>
            <a:endParaRPr b="0"/>
          </a:p>
          <a:p>
            <a:pPr indent="0" lvl="0" marL="0" rtl="0" algn="l">
              <a:spcBef>
                <a:spcPts val="1200"/>
              </a:spcBef>
              <a:spcAft>
                <a:spcPts val="0"/>
              </a:spcAft>
              <a:buNone/>
            </a:pPr>
            <a:r>
              <a:t/>
            </a:r>
            <a:endParaRPr b="0"/>
          </a:p>
          <a:p>
            <a:pPr indent="0" lvl="0" marL="0" rtl="0" algn="l">
              <a:spcBef>
                <a:spcPts val="0"/>
              </a:spcBef>
              <a:spcAft>
                <a:spcPts val="0"/>
              </a:spcAft>
              <a:buNone/>
            </a:pPr>
            <a:r>
              <a:rPr b="0" lang="en-US"/>
              <a:t>Remind attendees that with the proposed rule, all cases where exceptions are filed will receive the substantive review. </a:t>
            </a:r>
            <a:endParaRPr b="0"/>
          </a:p>
        </p:txBody>
      </p:sp>
      <p:sp>
        <p:nvSpPr>
          <p:cNvPr id="535" name="Google Shape;535;g3be5c6f2ac4_0_14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1d42c1d584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b="0" lang="en-US" sz="1400">
                <a:latin typeface="Arial"/>
                <a:ea typeface="Arial"/>
                <a:cs typeface="Arial"/>
                <a:sym typeface="Arial"/>
              </a:rPr>
              <a:t>My name is Kelsey Leva and I am the Policy Development Stakeholder Relations Specialist at the Department of Health Care Policy and Financing, also known as HCPF.  I’ll be facilitating today’s meeting. I am joined by Ryan Lazo who is running tech for us today, thank you Ryan! You will also hear from Rachel Entrican, the Legal Division Director with HCPF who will be presenting information and answering questions. </a:t>
            </a:r>
            <a:endParaRPr b="0" sz="14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b="0" sz="14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sz="1400">
                <a:latin typeface="Arial"/>
                <a:ea typeface="Arial"/>
                <a:cs typeface="Arial"/>
                <a:sym typeface="Arial"/>
              </a:rPr>
              <a:t>We have several other HCPF team members available to answer questions during the Q&amp;A portion of the meeting and I’ll have them introduce themselves as they join the conversation today. </a:t>
            </a:r>
            <a:br>
              <a:rPr b="0" lang="en-US" sz="1400">
                <a:latin typeface="Arial"/>
                <a:ea typeface="Arial"/>
                <a:cs typeface="Arial"/>
                <a:sym typeface="Arial"/>
              </a:rPr>
            </a:br>
            <a:endParaRPr b="0" sz="1400">
              <a:latin typeface="Arial"/>
              <a:ea typeface="Arial"/>
              <a:cs typeface="Arial"/>
              <a:sym typeface="Arial"/>
            </a:endParaRPr>
          </a:p>
          <a:p>
            <a:pPr indent="0" lvl="0" marL="0" rtl="0" algn="l">
              <a:spcBef>
                <a:spcPts val="0"/>
              </a:spcBef>
              <a:spcAft>
                <a:spcPts val="0"/>
              </a:spcAft>
              <a:buClr>
                <a:schemeClr val="dk1"/>
              </a:buClr>
              <a:buFont typeface="Arial"/>
              <a:buNone/>
            </a:pPr>
            <a:r>
              <a:t/>
            </a:r>
            <a:endParaRPr/>
          </a:p>
        </p:txBody>
      </p:sp>
      <p:sp>
        <p:nvSpPr>
          <p:cNvPr id="291" name="Google Shape;291;g31d42c1d584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SzPts val="1100"/>
              <a:buFont typeface="Arial"/>
              <a:buNone/>
            </a:pPr>
            <a:r>
              <a:rPr b="0" lang="en-US"/>
              <a:t>Our mission here at the Department of Health Care Policy and Financing is improving health care equity, access and outcomes for the people we serve while saving Coloradans money on health care and driving value for Colorado. </a:t>
            </a:r>
            <a:endParaRPr/>
          </a:p>
        </p:txBody>
      </p:sp>
      <p:sp>
        <p:nvSpPr>
          <p:cNvPr id="298" name="Google Shape;298;p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2ab0c5d613_0_0: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SzPts val="1100"/>
              <a:buFont typeface="Arial"/>
              <a:buNone/>
            </a:pPr>
            <a:r>
              <a:rPr b="0" lang="en-US"/>
              <a:t>We accomplish that mission by administering Health First Colorado (Colorado’s Medicaid Program) and Child Health Plan Plus (also known as CHP+ or “CHIP”), and other health care programs for Coloradans who qualify. </a:t>
            </a:r>
            <a:endParaRPr/>
          </a:p>
        </p:txBody>
      </p:sp>
      <p:sp>
        <p:nvSpPr>
          <p:cNvPr id="306" name="Google Shape;306;g32ab0c5d613_0_0:notes"/>
          <p:cNvSpPr/>
          <p:nvPr>
            <p:ph idx="2" type="sldImg"/>
          </p:nvPr>
        </p:nvSpPr>
        <p:spPr>
          <a:xfrm>
            <a:off x="365938" y="185738"/>
            <a:ext cx="61275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30f48a0caf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30f48a0caf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SzPts val="1100"/>
              <a:buFont typeface="Arial"/>
              <a:buNone/>
            </a:pPr>
            <a:r>
              <a:rPr b="0" lang="en-US"/>
              <a:t>Let’s go over a few logistics. Please know that we are recording this meeting.</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When you share, please </a:t>
            </a:r>
            <a:r>
              <a:rPr b="0" lang="en-US">
                <a:solidFill>
                  <a:srgbClr val="1E2B1F"/>
                </a:solidFill>
              </a:rPr>
              <a:t>avoid specific details about medical history or insurance or membership status in comments as this is considered Protected Health Information. We will remove any comments that reference protected health information or personal identifiable information from the recording later when we post it. </a:t>
            </a:r>
            <a:endParaRPr b="0">
              <a:solidFill>
                <a:srgbClr val="1E2B1F"/>
              </a:solidFill>
            </a:endParaRPr>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So for example, you might say, “Imagine a person with a heart condition.” instead of, “I am a member and I have a heart condition.” or “I have a 50-year old patient with a heart condition.”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Thank you for helping us keep everyone’s information safe and private.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The meeting recording and slides will be posted online after the meeting on our event webpage.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Please note that the chat will be used by our team to share information with you, but it is not open for participants to use during the meeting today.</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latin typeface="Arial"/>
                <a:ea typeface="Arial"/>
                <a:cs typeface="Arial"/>
                <a:sym typeface="Arial"/>
              </a:rPr>
              <a:t>IT support is available should you need it – just request help in the Q&amp;A box. </a:t>
            </a:r>
            <a:endParaRPr b="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a:solidFill>
                  <a:srgbClr val="444444"/>
                </a:solidFill>
              </a:rPr>
              <a:t>[Webinar Tech] </a:t>
            </a:r>
            <a:r>
              <a:rPr b="0" lang="en-US">
                <a:solidFill>
                  <a:srgbClr val="444444"/>
                </a:solidFill>
              </a:rPr>
              <a:t>Post in Chat:​ </a:t>
            </a:r>
            <a:endParaRPr b="0">
              <a:solidFill>
                <a:srgbClr val="444444"/>
              </a:solidFill>
            </a:endParaRPr>
          </a:p>
          <a:p>
            <a:pPr indent="0" lvl="0" marL="0" rtl="0" algn="l">
              <a:spcBef>
                <a:spcPts val="0"/>
              </a:spcBef>
              <a:spcAft>
                <a:spcPts val="0"/>
              </a:spcAft>
              <a:buNone/>
            </a:pPr>
            <a:r>
              <a:t/>
            </a:r>
            <a:endParaRPr b="0">
              <a:solidFill>
                <a:srgbClr val="444444"/>
              </a:solidFill>
            </a:endParaRPr>
          </a:p>
          <a:p>
            <a:pPr indent="0" lvl="0" marL="0" rtl="0" algn="l">
              <a:spcBef>
                <a:spcPts val="0"/>
              </a:spcBef>
              <a:spcAft>
                <a:spcPts val="0"/>
              </a:spcAft>
              <a:buNone/>
            </a:pPr>
            <a:r>
              <a:rPr b="0" lang="en-US"/>
              <a:t>The chat will be set to “Read Only” and will be used to provide information or links to our guests.</a:t>
            </a:r>
            <a:br>
              <a:rPr b="0" lang="en-US"/>
            </a:br>
            <a:br>
              <a:rPr b="0" lang="en-US"/>
            </a:br>
            <a:r>
              <a:rPr b="0" lang="en-US"/>
              <a:t>El chat estará programado para “Solo lectura” y se utilizará para ofrecer información o enlaces a nuestros invitados.</a:t>
            </a:r>
            <a:endParaRPr b="0"/>
          </a:p>
          <a:p>
            <a:pPr indent="0" lvl="0" marL="0" rtl="0" algn="l">
              <a:spcBef>
                <a:spcPts val="0"/>
              </a:spcBef>
              <a:spcAft>
                <a:spcPts val="0"/>
              </a:spcAft>
              <a:buNone/>
            </a:pPr>
            <a:r>
              <a:t/>
            </a:r>
            <a:endParaRPr b="0"/>
          </a:p>
          <a:p>
            <a:pPr indent="0" lvl="0" marL="0" rtl="0" algn="l">
              <a:spcBef>
                <a:spcPts val="0"/>
              </a:spcBef>
              <a:spcAft>
                <a:spcPts val="0"/>
              </a:spcAft>
              <a:buNone/>
            </a:pPr>
            <a:r>
              <a:t/>
            </a:r>
            <a:endParaRPr b="0"/>
          </a:p>
          <a:p>
            <a:pPr indent="0" lvl="0" marL="0" rtl="0" algn="l">
              <a:lnSpc>
                <a:spcPct val="115000"/>
              </a:lnSpc>
              <a:spcBef>
                <a:spcPts val="1200"/>
              </a:spcBef>
              <a:spcAft>
                <a:spcPts val="0"/>
              </a:spcAft>
              <a:buClr>
                <a:schemeClr val="dk1"/>
              </a:buClr>
              <a:buSzPts val="1100"/>
              <a:buFont typeface="Arial"/>
              <a:buNone/>
            </a:pPr>
            <a:r>
              <a:rPr b="0" lang="en-US"/>
              <a:t>A recording will be made available after the meeting. </a:t>
            </a:r>
            <a:endParaRPr b="0"/>
          </a:p>
          <a:p>
            <a:pPr indent="0" lvl="0" marL="0" rtl="0" algn="l">
              <a:lnSpc>
                <a:spcPct val="115000"/>
              </a:lnSpc>
              <a:spcBef>
                <a:spcPts val="1200"/>
              </a:spcBef>
              <a:spcAft>
                <a:spcPts val="0"/>
              </a:spcAft>
              <a:buClr>
                <a:schemeClr val="dk1"/>
              </a:buClr>
              <a:buSzPts val="1100"/>
              <a:buFont typeface="Arial"/>
              <a:buNone/>
            </a:pPr>
            <a:r>
              <a:rPr b="0" lang="en-US"/>
              <a:t>Una grabación estará disponible después de la reunión.</a:t>
            </a:r>
            <a:endParaRPr b="0"/>
          </a:p>
          <a:p>
            <a:pPr indent="0" lvl="0" marL="0" rtl="0" algn="l">
              <a:spcBef>
                <a:spcPts val="1200"/>
              </a:spcBef>
              <a:spcAft>
                <a:spcPts val="0"/>
              </a:spcAft>
              <a:buNone/>
            </a:pPr>
            <a:r>
              <a:t/>
            </a:r>
            <a:endParaRPr b="0"/>
          </a:p>
          <a:p>
            <a:pPr indent="0" lvl="0" marL="0" rtl="0" algn="l">
              <a:spcBef>
                <a:spcPts val="0"/>
              </a:spcBef>
              <a:spcAft>
                <a:spcPts val="0"/>
              </a:spcAft>
              <a:buClr>
                <a:schemeClr val="dk1"/>
              </a:buClr>
              <a:buSzPts val="1100"/>
              <a:buFont typeface="Arial"/>
              <a:buNone/>
            </a:pPr>
            <a:r>
              <a:t/>
            </a:r>
            <a:endParaRPr b="0">
              <a:latin typeface="Arial"/>
              <a:ea typeface="Arial"/>
              <a:cs typeface="Arial"/>
              <a:sym typeface="Arial"/>
            </a:endParaRPr>
          </a:p>
          <a:p>
            <a:pPr indent="0" lvl="0" marL="0" rtl="0" algn="l">
              <a:spcBef>
                <a:spcPts val="0"/>
              </a:spcBef>
              <a:spcAft>
                <a:spcPts val="0"/>
              </a:spcAft>
              <a:buClr>
                <a:schemeClr val="dk1"/>
              </a:buClr>
              <a:buFont typeface="Arial"/>
              <a:buNone/>
            </a:pPr>
            <a:r>
              <a:t/>
            </a:r>
            <a:endParaRPr/>
          </a:p>
        </p:txBody>
      </p:sp>
      <p:sp>
        <p:nvSpPr>
          <p:cNvPr id="314" name="Google Shape;314;g330f48a0caf_0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6c18c894d7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1" name="Google Shape;321;g36c18c894d7_0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t>Speaker: Kelsey </a:t>
            </a:r>
            <a:endParaRPr/>
          </a:p>
          <a:p>
            <a:pPr indent="0" lvl="0" marL="0" rtl="0" algn="l">
              <a:lnSpc>
                <a:spcPct val="115000"/>
              </a:lnSpc>
              <a:spcBef>
                <a:spcPts val="0"/>
              </a:spcBef>
              <a:spcAft>
                <a:spcPts val="0"/>
              </a:spcAft>
              <a:buNone/>
            </a:pPr>
            <a:r>
              <a:t/>
            </a:r>
            <a:endParaRPr>
              <a:solidFill>
                <a:srgbClr val="444444"/>
              </a:solidFill>
            </a:endParaRPr>
          </a:p>
          <a:p>
            <a:pPr indent="0" lvl="0" marL="0" rtl="0" algn="l">
              <a:spcBef>
                <a:spcPts val="0"/>
              </a:spcBef>
              <a:spcAft>
                <a:spcPts val="0"/>
              </a:spcAft>
              <a:buNone/>
            </a:pPr>
            <a:r>
              <a:rPr b="0" lang="en-US"/>
              <a:t>Note that attendees will be muted during the presentation today. </a:t>
            </a:r>
            <a:endParaRPr b="0"/>
          </a:p>
          <a:p>
            <a:pPr indent="0" lvl="0" marL="0" rtl="0" algn="l">
              <a:spcBef>
                <a:spcPts val="0"/>
              </a:spcBef>
              <a:spcAft>
                <a:spcPts val="0"/>
              </a:spcAft>
              <a:buNone/>
            </a:pPr>
            <a:r>
              <a:t/>
            </a:r>
            <a:endParaRPr b="0"/>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When we get to the questions portion of the meeting, there are a couple of ways you can engage with us: </a:t>
            </a:r>
            <a:endParaRPr b="0">
              <a:latin typeface="Arial"/>
              <a:ea typeface="Arial"/>
              <a:cs typeface="Arial"/>
              <a:sym typeface="Arial"/>
            </a:endParaRPr>
          </a:p>
          <a:p>
            <a:pPr indent="-317500" lvl="0" marL="457200" rtl="0" algn="l">
              <a:lnSpc>
                <a:spcPct val="115000"/>
              </a:lnSpc>
              <a:spcBef>
                <a:spcPts val="0"/>
              </a:spcBef>
              <a:spcAft>
                <a:spcPts val="0"/>
              </a:spcAft>
              <a:buClr>
                <a:schemeClr val="dk1"/>
              </a:buClr>
              <a:buSzPts val="1400"/>
              <a:buChar char="●"/>
            </a:pPr>
            <a:r>
              <a:rPr b="0" lang="en-US">
                <a:latin typeface="Arial"/>
                <a:ea typeface="Arial"/>
                <a:cs typeface="Arial"/>
                <a:sym typeface="Arial"/>
              </a:rPr>
              <a:t>You can raise your hand, we will call on you and allow you to come off mute to ask your question verbally. We will limit verbal questions or comments to 3 minutes/person. </a:t>
            </a:r>
            <a:endParaRPr b="0">
              <a:latin typeface="Arial"/>
              <a:ea typeface="Arial"/>
              <a:cs typeface="Arial"/>
              <a:sym typeface="Arial"/>
            </a:endParaRPr>
          </a:p>
          <a:p>
            <a:pPr indent="-317500" lvl="1" marL="1371600" rtl="0" algn="l">
              <a:spcBef>
                <a:spcPts val="0"/>
              </a:spcBef>
              <a:spcAft>
                <a:spcPts val="0"/>
              </a:spcAft>
              <a:buClr>
                <a:schemeClr val="dk1"/>
              </a:buClr>
              <a:buSzPts val="1400"/>
              <a:buChar char="○"/>
            </a:pPr>
            <a:r>
              <a:rPr lang="en-US"/>
              <a:t>If we have folks joining on the phone, note that you can use the buttons *9 to raise your hand and *6 to mute and unmute. </a:t>
            </a:r>
            <a:endParaRPr/>
          </a:p>
          <a:p>
            <a:pPr indent="0" lvl="0" marL="914400" rtl="0" algn="l">
              <a:spcBef>
                <a:spcPts val="0"/>
              </a:spcBef>
              <a:spcAft>
                <a:spcPts val="0"/>
              </a:spcAft>
              <a:buClr>
                <a:schemeClr val="dk1"/>
              </a:buClr>
              <a:buSzPts val="1100"/>
              <a:buFont typeface="Arial"/>
              <a:buNone/>
            </a:pPr>
            <a:r>
              <a:t/>
            </a:r>
            <a:endParaRPr/>
          </a:p>
          <a:p>
            <a:pPr indent="-317500" lvl="0" marL="457200" rtl="0" algn="l">
              <a:lnSpc>
                <a:spcPct val="115000"/>
              </a:lnSpc>
              <a:spcBef>
                <a:spcPts val="0"/>
              </a:spcBef>
              <a:spcAft>
                <a:spcPts val="0"/>
              </a:spcAft>
              <a:buClr>
                <a:schemeClr val="dk1"/>
              </a:buClr>
              <a:buSzPts val="1400"/>
              <a:buChar char="●"/>
            </a:pPr>
            <a:r>
              <a:rPr b="0" lang="en-US">
                <a:latin typeface="Arial"/>
                <a:ea typeface="Arial"/>
                <a:cs typeface="Arial"/>
                <a:sym typeface="Arial"/>
              </a:rPr>
              <a:t>You can also submit your questions through the Q&amp;A box. We will read the questions out during the meeting and respond to them as we are able. </a:t>
            </a:r>
            <a:endParaRPr b="0">
              <a:latin typeface="Arial"/>
              <a:ea typeface="Arial"/>
              <a:cs typeface="Arial"/>
              <a:sym typeface="Arial"/>
            </a:endParaRPr>
          </a:p>
          <a:p>
            <a:pPr indent="-317500" lvl="1" marL="1371600" rtl="0" algn="l">
              <a:lnSpc>
                <a:spcPct val="115000"/>
              </a:lnSpc>
              <a:spcBef>
                <a:spcPts val="0"/>
              </a:spcBef>
              <a:spcAft>
                <a:spcPts val="0"/>
              </a:spcAft>
              <a:buClr>
                <a:schemeClr val="dk1"/>
              </a:buClr>
              <a:buSzPts val="1400"/>
              <a:buChar char="○"/>
            </a:pPr>
            <a:r>
              <a:rPr lang="en-US">
                <a:latin typeface="Arial"/>
                <a:ea typeface="Arial"/>
                <a:cs typeface="Arial"/>
                <a:sym typeface="Arial"/>
              </a:rPr>
              <a:t>If we receive more questions than we can answer in the time allotted, we will follow up with unanswered questions after the meeting. </a:t>
            </a:r>
            <a:endParaRPr b="0" u="sng">
              <a:solidFill>
                <a:srgbClr val="444444"/>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6c18c894d7_0_10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SzPts val="1100"/>
              <a:buFont typeface="Arial"/>
              <a:buNone/>
            </a:pPr>
            <a:r>
              <a:rPr b="0" lang="en-US"/>
              <a:t>We ask that you please honor the following etiquette during today’s meeting: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Please be respectful of others, stay on topic, and be mindful of the length and frequency of your feedback or questions.</a:t>
            </a:r>
            <a:endParaRPr/>
          </a:p>
        </p:txBody>
      </p:sp>
      <p:sp>
        <p:nvSpPr>
          <p:cNvPr id="329" name="Google Shape;329;g36c18c894d7_0_10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 name="Shape 12"/>
        <p:cNvGrpSpPr/>
        <p:nvPr/>
      </p:nvGrpSpPr>
      <p:grpSpPr>
        <a:xfrm>
          <a:off x="0" y="0"/>
          <a:ext cx="0" cy="0"/>
          <a:chOff x="0" y="0"/>
          <a:chExt cx="0" cy="0"/>
        </a:xfrm>
      </p:grpSpPr>
      <p:sp>
        <p:nvSpPr>
          <p:cNvPr id="13" name="Google Shape;13;p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49" name="Shape 49"/>
        <p:cNvGrpSpPr/>
        <p:nvPr/>
      </p:nvGrpSpPr>
      <p:grpSpPr>
        <a:xfrm>
          <a:off x="0" y="0"/>
          <a:ext cx="0" cy="0"/>
          <a:chOff x="0" y="0"/>
          <a:chExt cx="0" cy="0"/>
        </a:xfrm>
      </p:grpSpPr>
      <p:sp>
        <p:nvSpPr>
          <p:cNvPr id="50" name="Google Shape;50;p11"/>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52" name="Google Shape;52;p11"/>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53" name="Shape 53"/>
        <p:cNvGrpSpPr/>
        <p:nvPr/>
      </p:nvGrpSpPr>
      <p:grpSpPr>
        <a:xfrm>
          <a:off x="0" y="0"/>
          <a:ext cx="0" cy="0"/>
          <a:chOff x="0" y="0"/>
          <a:chExt cx="0" cy="0"/>
        </a:xfrm>
      </p:grpSpPr>
      <p:sp>
        <p:nvSpPr>
          <p:cNvPr id="54" name="Google Shape;54;p1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5" name="Google Shape;55;p12"/>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2"/>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57" name="Shape 57"/>
        <p:cNvGrpSpPr/>
        <p:nvPr/>
      </p:nvGrpSpPr>
      <p:grpSpPr>
        <a:xfrm>
          <a:off x="0" y="0"/>
          <a:ext cx="0" cy="0"/>
          <a:chOff x="0" y="0"/>
          <a:chExt cx="0" cy="0"/>
        </a:xfrm>
      </p:grpSpPr>
      <p:sp>
        <p:nvSpPr>
          <p:cNvPr id="58" name="Google Shape;58;p13"/>
          <p:cNvSpPr txBox="1"/>
          <p:nvPr>
            <p:ph type="title"/>
          </p:nvPr>
        </p:nvSpPr>
        <p:spPr>
          <a:xfrm>
            <a:off x="595312" y="2180006"/>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0" name="Shape 60"/>
        <p:cNvGrpSpPr/>
        <p:nvPr/>
      </p:nvGrpSpPr>
      <p:grpSpPr>
        <a:xfrm>
          <a:off x="0" y="0"/>
          <a:ext cx="0" cy="0"/>
          <a:chOff x="0" y="0"/>
          <a:chExt cx="0" cy="0"/>
        </a:xfrm>
      </p:grpSpPr>
      <p:sp>
        <p:nvSpPr>
          <p:cNvPr id="61" name="Google Shape;61;p14"/>
          <p:cNvSpPr txBox="1"/>
          <p:nvPr>
            <p:ph type="title"/>
          </p:nvPr>
        </p:nvSpPr>
        <p:spPr>
          <a:xfrm>
            <a:off x="415600" y="593368"/>
            <a:ext cx="11360700" cy="7635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62" name="Google Shape;62;p14"/>
          <p:cNvSpPr txBox="1"/>
          <p:nvPr>
            <p:ph idx="1" type="body"/>
          </p:nvPr>
        </p:nvSpPr>
        <p:spPr>
          <a:xfrm>
            <a:off x="415600" y="1536634"/>
            <a:ext cx="11360700" cy="4555200"/>
          </a:xfrm>
          <a:prstGeom prst="rect">
            <a:avLst/>
          </a:prstGeom>
          <a:noFill/>
          <a:ln>
            <a:noFill/>
          </a:ln>
        </p:spPr>
        <p:txBody>
          <a:bodyPr anchorCtr="0" anchor="ctr" bIns="157125" lIns="157125" spcFirstLastPara="1" rIns="157125" wrap="square" tIns="157125">
            <a:no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81000" lvl="5" marL="2743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indent="-381000" lvl="6" marL="3200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indent="-381000" lvl="7" marL="3657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indent="-381000" lvl="8" marL="4114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63" name="Google Shape;63;p14"/>
          <p:cNvSpPr txBox="1"/>
          <p:nvPr>
            <p:ph idx="12" type="sldNum"/>
          </p:nvPr>
        </p:nvSpPr>
        <p:spPr>
          <a:xfrm>
            <a:off x="11296611" y="6217622"/>
            <a:ext cx="731700" cy="5250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0" name="Shape 70"/>
        <p:cNvGrpSpPr/>
        <p:nvPr/>
      </p:nvGrpSpPr>
      <p:grpSpPr>
        <a:xfrm>
          <a:off x="0" y="0"/>
          <a:ext cx="0" cy="0"/>
          <a:chOff x="0" y="0"/>
          <a:chExt cx="0" cy="0"/>
        </a:xfrm>
      </p:grpSpPr>
      <p:sp>
        <p:nvSpPr>
          <p:cNvPr id="71" name="Google Shape;71;p16"/>
          <p:cNvSpPr txBox="1"/>
          <p:nvPr>
            <p:ph type="ctrTitle"/>
          </p:nvPr>
        </p:nvSpPr>
        <p:spPr>
          <a:xfrm>
            <a:off x="1040524" y="150569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subTitle"/>
          </p:nvPr>
        </p:nvSpPr>
        <p:spPr>
          <a:xfrm>
            <a:off x="1524000" y="2593827"/>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lt1"/>
              </a:buClr>
              <a:buSzPts val="4950"/>
              <a:buFont typeface="Arial"/>
              <a:buNone/>
              <a:defRPr b="1" i="0" sz="4950" u="none" cap="none" strike="noStrike">
                <a:solidFill>
                  <a:schemeClr val="lt1"/>
                </a:solidFill>
                <a:latin typeface="Trebuchet MS"/>
                <a:ea typeface="Trebuchet MS"/>
                <a:cs typeface="Trebuchet MS"/>
                <a:sym typeface="Trebuchet MS"/>
              </a:defRPr>
            </a:lvl1pPr>
            <a:lvl2pPr lvl="1"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2pPr>
            <a:lvl3pPr lvl="2" marR="0" rtl="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4pPr>
            <a:lvl5pPr lvl="4"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lvl="5"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lvl="6"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lvl="7"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lvl="8"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3" name="Google Shape;73;p16"/>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5" name="Google Shape;75;p16"/>
          <p:cNvSpPr txBox="1"/>
          <p:nvPr>
            <p:ph idx="2" type="body"/>
          </p:nvPr>
        </p:nvSpPr>
        <p:spPr>
          <a:xfrm>
            <a:off x="1913861" y="368056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3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76" name="Shape 76"/>
        <p:cNvGrpSpPr/>
        <p:nvPr/>
      </p:nvGrpSpPr>
      <p:grpSpPr>
        <a:xfrm>
          <a:off x="0" y="0"/>
          <a:ext cx="0" cy="0"/>
          <a:chOff x="0" y="0"/>
          <a:chExt cx="0" cy="0"/>
        </a:xfrm>
      </p:grpSpPr>
      <p:sp>
        <p:nvSpPr>
          <p:cNvPr id="77" name="Google Shape;77;p17"/>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lt1"/>
              </a:buClr>
              <a:buSzPts val="2310"/>
              <a:buFont typeface="Noto Sans Symbols"/>
              <a:buChar char="⮚"/>
              <a:defRPr b="0" i="0" sz="3300" u="none" cap="none" strike="noStrike">
                <a:solidFill>
                  <a:schemeClr val="lt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9" name="Google Shape;79;p17"/>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80" name="Shape 80"/>
        <p:cNvGrpSpPr/>
        <p:nvPr/>
      </p:nvGrpSpPr>
      <p:grpSpPr>
        <a:xfrm>
          <a:off x="0" y="0"/>
          <a:ext cx="0" cy="0"/>
          <a:chOff x="0" y="0"/>
          <a:chExt cx="0" cy="0"/>
        </a:xfrm>
      </p:grpSpPr>
      <p:pic>
        <p:nvPicPr>
          <p:cNvPr descr="Icon of person with hand raised and empty text bubble." id="81" name="Google Shape;81;p18"/>
          <p:cNvPicPr preferRelativeResize="0"/>
          <p:nvPr/>
        </p:nvPicPr>
        <p:blipFill rotWithShape="1">
          <a:blip r:embed="rId2">
            <a:alphaModFix/>
          </a:blip>
          <a:srcRect b="0" l="0" r="0" t="0"/>
          <a:stretch/>
        </p:blipFill>
        <p:spPr>
          <a:xfrm>
            <a:off x="308600" y="410308"/>
            <a:ext cx="5962347" cy="5848294"/>
          </a:xfrm>
          <a:prstGeom prst="rect">
            <a:avLst/>
          </a:prstGeom>
          <a:noFill/>
          <a:ln>
            <a:noFill/>
          </a:ln>
        </p:spPr>
      </p:pic>
      <p:sp>
        <p:nvSpPr>
          <p:cNvPr id="82" name="Google Shape;82;p18"/>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8"/>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84" name="Shape 84"/>
        <p:cNvGrpSpPr/>
        <p:nvPr/>
      </p:nvGrpSpPr>
      <p:grpSpPr>
        <a:xfrm>
          <a:off x="0" y="0"/>
          <a:ext cx="0" cy="0"/>
          <a:chOff x="0" y="0"/>
          <a:chExt cx="0" cy="0"/>
        </a:xfrm>
      </p:grpSpPr>
      <p:sp>
        <p:nvSpPr>
          <p:cNvPr id="85" name="Google Shape;85;p19"/>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6" name="Google Shape;86;p19"/>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88" name="Shape 88"/>
        <p:cNvGrpSpPr/>
        <p:nvPr/>
      </p:nvGrpSpPr>
      <p:grpSpPr>
        <a:xfrm>
          <a:off x="0" y="0"/>
          <a:ext cx="0" cy="0"/>
          <a:chOff x="0" y="0"/>
          <a:chExt cx="0" cy="0"/>
        </a:xfrm>
      </p:grpSpPr>
      <p:sp>
        <p:nvSpPr>
          <p:cNvPr id="89" name="Google Shape;89;p20"/>
          <p:cNvSpPr txBox="1"/>
          <p:nvPr>
            <p:ph type="title"/>
          </p:nvPr>
        </p:nvSpPr>
        <p:spPr>
          <a:xfrm>
            <a:off x="595312" y="2188551"/>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20"/>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91" name="Shape 91"/>
        <p:cNvGrpSpPr/>
        <p:nvPr/>
      </p:nvGrpSpPr>
      <p:grpSpPr>
        <a:xfrm>
          <a:off x="0" y="0"/>
          <a:ext cx="0" cy="0"/>
          <a:chOff x="0" y="0"/>
          <a:chExt cx="0" cy="0"/>
        </a:xfrm>
      </p:grpSpPr>
      <p:sp>
        <p:nvSpPr>
          <p:cNvPr id="92" name="Google Shape;92;p21"/>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3" name="Google Shape;93;p21"/>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4" name="Google Shape;94;p21"/>
          <p:cNvSpPr/>
          <p:nvPr/>
        </p:nvSpPr>
        <p:spPr>
          <a:xfrm>
            <a:off x="838199" y="417889"/>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3"/>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17" name="Google Shape;17;p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95" name="Shape 95"/>
        <p:cNvGrpSpPr/>
        <p:nvPr/>
      </p:nvGrpSpPr>
      <p:grpSpPr>
        <a:xfrm>
          <a:off x="0" y="0"/>
          <a:ext cx="0" cy="0"/>
          <a:chOff x="0" y="0"/>
          <a:chExt cx="0" cy="0"/>
        </a:xfrm>
      </p:grpSpPr>
      <p:sp>
        <p:nvSpPr>
          <p:cNvPr id="96" name="Google Shape;96;p22"/>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7" name="Google Shape;97;p22"/>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98" name="Google Shape;98;p22"/>
          <p:cNvPicPr preferRelativeResize="0"/>
          <p:nvPr/>
        </p:nvPicPr>
        <p:blipFill rotWithShape="1">
          <a:blip r:embed="rId2">
            <a:alphaModFix/>
          </a:blip>
          <a:srcRect b="4825" l="1682" r="0" t="12786"/>
          <a:stretch/>
        </p:blipFill>
        <p:spPr>
          <a:xfrm>
            <a:off x="0" y="-1"/>
            <a:ext cx="12192000" cy="6260123"/>
          </a:xfrm>
          <a:prstGeom prst="rect">
            <a:avLst/>
          </a:prstGeom>
          <a:noFill/>
          <a:ln>
            <a:noFill/>
          </a:ln>
        </p:spPr>
      </p:pic>
      <p:sp>
        <p:nvSpPr>
          <p:cNvPr id="99" name="Google Shape;99;p22"/>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00" name="Shape 100"/>
        <p:cNvGrpSpPr/>
        <p:nvPr/>
      </p:nvGrpSpPr>
      <p:grpSpPr>
        <a:xfrm>
          <a:off x="0" y="0"/>
          <a:ext cx="0" cy="0"/>
          <a:chOff x="0" y="0"/>
          <a:chExt cx="0" cy="0"/>
        </a:xfrm>
      </p:grpSpPr>
      <p:sp>
        <p:nvSpPr>
          <p:cNvPr id="101" name="Google Shape;101;p23"/>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2" name="Google Shape;102;p23"/>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b="1" sz="3600">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04" name="Shape 104"/>
        <p:cNvGrpSpPr/>
        <p:nvPr/>
      </p:nvGrpSpPr>
      <p:grpSpPr>
        <a:xfrm>
          <a:off x="0" y="0"/>
          <a:ext cx="0" cy="0"/>
          <a:chOff x="0" y="0"/>
          <a:chExt cx="0" cy="0"/>
        </a:xfrm>
      </p:grpSpPr>
      <p:sp>
        <p:nvSpPr>
          <p:cNvPr id="105" name="Google Shape;105;p24"/>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24"/>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lt1"/>
              </a:buClr>
              <a:buSzPts val="224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07" name="Google Shape;107;p24"/>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108" name="Google Shape;108;p24"/>
          <p:cNvCxnSpPr/>
          <p:nvPr/>
        </p:nvCxnSpPr>
        <p:spPr>
          <a:xfrm>
            <a:off x="6096000" y="1327150"/>
            <a:ext cx="0" cy="42037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9" name="Shape 109"/>
        <p:cNvGrpSpPr/>
        <p:nvPr/>
      </p:nvGrpSpPr>
      <p:grpSpPr>
        <a:xfrm>
          <a:off x="0" y="0"/>
          <a:ext cx="0" cy="0"/>
          <a:chOff x="0" y="0"/>
          <a:chExt cx="0" cy="0"/>
        </a:xfrm>
      </p:grpSpPr>
      <p:sp>
        <p:nvSpPr>
          <p:cNvPr id="110" name="Google Shape;110;p25"/>
          <p:cNvSpPr txBox="1"/>
          <p:nvPr>
            <p:ph type="title"/>
          </p:nvPr>
        </p:nvSpPr>
        <p:spPr>
          <a:xfrm>
            <a:off x="183931" y="2168288"/>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2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2" name="Shape 112"/>
        <p:cNvGrpSpPr/>
        <p:nvPr/>
      </p:nvGrpSpPr>
      <p:grpSpPr>
        <a:xfrm>
          <a:off x="0" y="0"/>
          <a:ext cx="0" cy="0"/>
          <a:chOff x="0" y="0"/>
          <a:chExt cx="0" cy="0"/>
        </a:xfrm>
      </p:grpSpPr>
      <p:sp>
        <p:nvSpPr>
          <p:cNvPr id="113" name="Google Shape;113;p26"/>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14" name="Shape 114"/>
        <p:cNvGrpSpPr/>
        <p:nvPr/>
      </p:nvGrpSpPr>
      <p:grpSpPr>
        <a:xfrm>
          <a:off x="0" y="0"/>
          <a:ext cx="0" cy="0"/>
          <a:chOff x="0" y="0"/>
          <a:chExt cx="0" cy="0"/>
        </a:xfrm>
      </p:grpSpPr>
      <p:sp>
        <p:nvSpPr>
          <p:cNvPr id="115" name="Google Shape;115;p27"/>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7"/>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17" name="Google Shape;117;p27"/>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24" name="Shape 124"/>
        <p:cNvGrpSpPr/>
        <p:nvPr/>
      </p:nvGrpSpPr>
      <p:grpSpPr>
        <a:xfrm>
          <a:off x="0" y="0"/>
          <a:ext cx="0" cy="0"/>
          <a:chOff x="0" y="0"/>
          <a:chExt cx="0" cy="0"/>
        </a:xfrm>
      </p:grpSpPr>
      <p:sp>
        <p:nvSpPr>
          <p:cNvPr id="125" name="Google Shape;125;p29"/>
          <p:cNvSpPr txBox="1"/>
          <p:nvPr>
            <p:ph type="ctrTitle"/>
          </p:nvPr>
        </p:nvSpPr>
        <p:spPr>
          <a:xfrm>
            <a:off x="1040524" y="1505698"/>
            <a:ext cx="10110900" cy="990300"/>
          </a:xfrm>
          <a:prstGeom prst="rect">
            <a:avLst/>
          </a:prstGeom>
          <a:noFill/>
          <a:ln>
            <a:noFill/>
          </a:ln>
        </p:spPr>
        <p:txBody>
          <a:bodyPr anchorCtr="0" anchor="ctr"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29"/>
          <p:cNvSpPr txBox="1"/>
          <p:nvPr>
            <p:ph idx="1" type="subTitle"/>
          </p:nvPr>
        </p:nvSpPr>
        <p:spPr>
          <a:xfrm>
            <a:off x="1524000" y="2593827"/>
            <a:ext cx="9144000" cy="738600"/>
          </a:xfrm>
          <a:prstGeom prst="rect">
            <a:avLst/>
          </a:prstGeom>
          <a:noFill/>
          <a:ln>
            <a:noFill/>
          </a:ln>
        </p:spPr>
        <p:txBody>
          <a:bodyPr anchorCtr="0" anchor="ctr" bIns="45825" lIns="91650" spcFirstLastPara="1" rIns="91650" wrap="square" tIns="45825">
            <a:noAutofit/>
          </a:bodyPr>
          <a:lstStyle>
            <a:lvl1pPr lvl="0" marR="0" algn="ctr">
              <a:lnSpc>
                <a:spcPct val="90000"/>
              </a:lnSpc>
              <a:spcBef>
                <a:spcPts val="1000"/>
              </a:spcBef>
              <a:spcAft>
                <a:spcPts val="0"/>
              </a:spcAft>
              <a:buClr>
                <a:schemeClr val="lt1"/>
              </a:buClr>
              <a:buSzPts val="5000"/>
              <a:buFont typeface="Arial"/>
              <a:buNone/>
              <a:defRPr b="1" i="0" sz="5000" u="none" cap="none" strike="noStrike">
                <a:solidFill>
                  <a:schemeClr val="lt1"/>
                </a:solidFill>
                <a:latin typeface="Trebuchet MS"/>
                <a:ea typeface="Trebuchet MS"/>
                <a:cs typeface="Trebuchet MS"/>
                <a:sym typeface="Trebuchet MS"/>
              </a:defRPr>
            </a:lvl1pPr>
            <a:lvl2pPr lvl="1"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Calibri"/>
                <a:ea typeface="Calibri"/>
                <a:cs typeface="Calibri"/>
                <a:sym typeface="Calibri"/>
              </a:defRPr>
            </a:lvl2pPr>
            <a:lvl3pPr lvl="2" marR="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4pPr>
            <a:lvl5pPr lvl="4"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5pPr>
            <a:lvl6pPr lvl="5"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6pPr>
            <a:lvl7pPr lvl="6"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7pPr>
            <a:lvl8pPr lvl="7"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8pPr>
            <a:lvl9pPr lvl="8"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9pPr>
          </a:lstStyle>
          <a:p/>
        </p:txBody>
      </p:sp>
      <p:sp>
        <p:nvSpPr>
          <p:cNvPr id="127" name="Google Shape;127;p29"/>
          <p:cNvSpPr txBox="1"/>
          <p:nvPr>
            <p:ph idx="10" type="dt"/>
          </p:nvPr>
        </p:nvSpPr>
        <p:spPr>
          <a:xfrm>
            <a:off x="4724400" y="4917556"/>
            <a:ext cx="2743200" cy="365100"/>
          </a:xfrm>
          <a:prstGeom prst="rect">
            <a:avLst/>
          </a:prstGeom>
          <a:noFill/>
          <a:ln>
            <a:noFill/>
          </a:ln>
        </p:spPr>
        <p:txBody>
          <a:bodyPr anchorCtr="0" anchor="ctr" bIns="45825" lIns="91650" spcFirstLastPara="1" rIns="91650" wrap="square" tIns="45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9"/>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29" name="Google Shape;129;p29"/>
          <p:cNvSpPr txBox="1"/>
          <p:nvPr>
            <p:ph idx="2" type="body"/>
          </p:nvPr>
        </p:nvSpPr>
        <p:spPr>
          <a:xfrm>
            <a:off x="1913861" y="3680568"/>
            <a:ext cx="8364300" cy="914400"/>
          </a:xfrm>
          <a:prstGeom prst="rect">
            <a:avLst/>
          </a:prstGeom>
          <a:noFill/>
          <a:ln>
            <a:noFill/>
          </a:ln>
        </p:spPr>
        <p:txBody>
          <a:bodyPr anchorCtr="0" anchor="ctr" bIns="45825" lIns="91650" spcFirstLastPara="1" rIns="91650" wrap="square" tIns="45825">
            <a:noAutofit/>
          </a:bodyPr>
          <a:lstStyle>
            <a:lvl1pPr indent="-228600" lvl="0" marL="457200" marR="0" algn="ctr">
              <a:lnSpc>
                <a:spcPct val="90000"/>
              </a:lnSpc>
              <a:spcBef>
                <a:spcPts val="1000"/>
              </a:spcBef>
              <a:spcAft>
                <a:spcPts val="0"/>
              </a:spcAft>
              <a:buClr>
                <a:schemeClr val="lt1"/>
              </a:buClr>
              <a:buSzPts val="3400"/>
              <a:buFont typeface="Arial"/>
              <a:buNone/>
              <a:defRPr b="0" i="0" sz="3400" u="none" cap="none" strike="noStrike">
                <a:solidFill>
                  <a:schemeClr val="lt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30" name="Shape 130"/>
        <p:cNvGrpSpPr/>
        <p:nvPr/>
      </p:nvGrpSpPr>
      <p:grpSpPr>
        <a:xfrm>
          <a:off x="0" y="0"/>
          <a:ext cx="0" cy="0"/>
          <a:chOff x="0" y="0"/>
          <a:chExt cx="0" cy="0"/>
        </a:xfrm>
      </p:grpSpPr>
      <p:sp>
        <p:nvSpPr>
          <p:cNvPr id="131" name="Google Shape;131;p30"/>
          <p:cNvSpPr txBox="1"/>
          <p:nvPr>
            <p:ph type="title"/>
          </p:nvPr>
        </p:nvSpPr>
        <p:spPr>
          <a:xfrm>
            <a:off x="838200" y="437985"/>
            <a:ext cx="10515600" cy="960000"/>
          </a:xfrm>
          <a:prstGeom prst="rect">
            <a:avLst/>
          </a:prstGeom>
          <a:noFill/>
          <a:ln>
            <a:noFill/>
          </a:ln>
        </p:spPr>
        <p:txBody>
          <a:bodyPr anchorCtr="0" anchor="b"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30"/>
          <p:cNvSpPr txBox="1"/>
          <p:nvPr>
            <p:ph idx="1" type="body"/>
          </p:nvPr>
        </p:nvSpPr>
        <p:spPr>
          <a:xfrm>
            <a:off x="838200" y="1852302"/>
            <a:ext cx="10515600" cy="4206000"/>
          </a:xfrm>
          <a:prstGeom prst="rect">
            <a:avLst/>
          </a:prstGeom>
          <a:noFill/>
          <a:ln>
            <a:noFill/>
          </a:ln>
        </p:spPr>
        <p:txBody>
          <a:bodyPr anchorCtr="0" anchor="t" bIns="45825" lIns="91650" spcFirstLastPara="1" rIns="91650" wrap="square" tIns="45825">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lt1"/>
              </a:buClr>
              <a:buSzPts val="2300"/>
              <a:buFont typeface="Noto Sans Symbols"/>
              <a:buChar char="⮚"/>
              <a:defRPr b="0" i="0" sz="3400" u="none" cap="none" strike="noStrike">
                <a:solidFill>
                  <a:schemeClr val="lt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5pPr>
            <a:lvl6pPr indent="-228600" lvl="5" marL="27432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6pPr>
            <a:lvl7pPr indent="-228600" lvl="6" marL="32004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7pPr>
            <a:lvl8pPr indent="-228600" lvl="7" marL="36576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8pPr>
            <a:lvl9pPr indent="-228600" lvl="8" marL="41148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9pPr>
          </a:lstStyle>
          <a:p/>
        </p:txBody>
      </p:sp>
      <p:sp>
        <p:nvSpPr>
          <p:cNvPr id="133" name="Google Shape;133;p30"/>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34" name="Shape 134"/>
        <p:cNvGrpSpPr/>
        <p:nvPr/>
      </p:nvGrpSpPr>
      <p:grpSpPr>
        <a:xfrm>
          <a:off x="0" y="0"/>
          <a:ext cx="0" cy="0"/>
          <a:chOff x="0" y="0"/>
          <a:chExt cx="0" cy="0"/>
        </a:xfrm>
      </p:grpSpPr>
      <p:pic>
        <p:nvPicPr>
          <p:cNvPr descr="Icon of person with hand raised and empty text bubble." id="135" name="Google Shape;135;p31"/>
          <p:cNvPicPr preferRelativeResize="0"/>
          <p:nvPr/>
        </p:nvPicPr>
        <p:blipFill rotWithShape="1">
          <a:blip r:embed="rId2">
            <a:alphaModFix/>
          </a:blip>
          <a:srcRect b="0" l="0" r="0" t="0"/>
          <a:stretch/>
        </p:blipFill>
        <p:spPr>
          <a:xfrm>
            <a:off x="308600" y="410308"/>
            <a:ext cx="5366112" cy="5263464"/>
          </a:xfrm>
          <a:prstGeom prst="rect">
            <a:avLst/>
          </a:prstGeom>
          <a:noFill/>
          <a:ln>
            <a:noFill/>
          </a:ln>
        </p:spPr>
      </p:pic>
      <p:sp>
        <p:nvSpPr>
          <p:cNvPr id="136" name="Google Shape;136;p31"/>
          <p:cNvSpPr txBox="1"/>
          <p:nvPr>
            <p:ph type="title"/>
          </p:nvPr>
        </p:nvSpPr>
        <p:spPr>
          <a:xfrm>
            <a:off x="6122788" y="2625328"/>
            <a:ext cx="5381700" cy="2314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31"/>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138" name="Shape 138"/>
        <p:cNvGrpSpPr/>
        <p:nvPr/>
      </p:nvGrpSpPr>
      <p:grpSpPr>
        <a:xfrm>
          <a:off x="0" y="0"/>
          <a:ext cx="0" cy="0"/>
          <a:chOff x="0" y="0"/>
          <a:chExt cx="0" cy="0"/>
        </a:xfrm>
      </p:grpSpPr>
      <p:sp>
        <p:nvSpPr>
          <p:cNvPr id="139" name="Google Shape;139;p32"/>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0" name="Google Shape;140;p32"/>
          <p:cNvSpPr txBox="1"/>
          <p:nvPr>
            <p:ph type="title"/>
          </p:nvPr>
        </p:nvSpPr>
        <p:spPr>
          <a:xfrm>
            <a:off x="838200" y="437985"/>
            <a:ext cx="10515600" cy="960000"/>
          </a:xfrm>
          <a:prstGeom prst="rect">
            <a:avLst/>
          </a:prstGeom>
          <a:noFill/>
          <a:ln>
            <a:noFill/>
          </a:ln>
        </p:spPr>
        <p:txBody>
          <a:bodyPr anchorCtr="0" anchor="b"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32"/>
          <p:cNvSpPr txBox="1"/>
          <p:nvPr>
            <p:ph idx="1" type="body"/>
          </p:nvPr>
        </p:nvSpPr>
        <p:spPr>
          <a:xfrm>
            <a:off x="2220148" y="2162013"/>
            <a:ext cx="7751700" cy="3819900"/>
          </a:xfrm>
          <a:prstGeom prst="rect">
            <a:avLst/>
          </a:prstGeom>
          <a:noFill/>
          <a:ln>
            <a:noFill/>
          </a:ln>
        </p:spPr>
        <p:txBody>
          <a:bodyPr anchorCtr="0" anchor="t" bIns="45825" lIns="91650" spcFirstLastPara="1" rIns="91650" wrap="square" tIns="45825">
            <a:noAutofit/>
          </a:bodyPr>
          <a:lstStyle>
            <a:lvl1pPr indent="-228600" lvl="0" marL="457200" marR="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61950" lvl="2" marL="1371600" marR="0" algn="l">
              <a:lnSpc>
                <a:spcPct val="90000"/>
              </a:lnSpc>
              <a:spcBef>
                <a:spcPts val="500"/>
              </a:spcBef>
              <a:spcAft>
                <a:spcPts val="0"/>
              </a:spcAft>
              <a:buClr>
                <a:schemeClr val="lt1"/>
              </a:buClr>
              <a:buSzPts val="2100"/>
              <a:buFont typeface="Arial"/>
              <a:buChar char="•"/>
              <a:defRPr b="0" i="0" sz="2100" u="none" cap="none" strike="noStrike">
                <a:solidFill>
                  <a:schemeClr val="lt1"/>
                </a:solidFill>
                <a:latin typeface="Calibri"/>
                <a:ea typeface="Calibri"/>
                <a:cs typeface="Calibri"/>
                <a:sym typeface="Calibri"/>
              </a:defRPr>
            </a:lvl3pPr>
            <a:lvl4pPr indent="-342900" lvl="3" marL="1828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8" name="Shape 18"/>
        <p:cNvGrpSpPr/>
        <p:nvPr/>
      </p:nvGrpSpPr>
      <p:grpSpPr>
        <a:xfrm>
          <a:off x="0" y="0"/>
          <a:ext cx="0" cy="0"/>
          <a:chOff x="0" y="0"/>
          <a:chExt cx="0" cy="0"/>
        </a:xfrm>
      </p:grpSpPr>
      <p:sp>
        <p:nvSpPr>
          <p:cNvPr id="19" name="Google Shape;19;p4"/>
          <p:cNvSpPr txBox="1"/>
          <p:nvPr>
            <p:ph type="ctrTitle"/>
          </p:nvPr>
        </p:nvSpPr>
        <p:spPr>
          <a:xfrm>
            <a:off x="1040524" y="150515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4"/>
          <p:cNvSpPr txBox="1"/>
          <p:nvPr>
            <p:ph idx="1" type="subTitle"/>
          </p:nvPr>
        </p:nvSpPr>
        <p:spPr>
          <a:xfrm>
            <a:off x="1524000" y="2583430"/>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1" name="Google Shape;21;p4"/>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 name="Google Shape;23;p4"/>
          <p:cNvSpPr txBox="1"/>
          <p:nvPr>
            <p:ph idx="2" type="body"/>
          </p:nvPr>
        </p:nvSpPr>
        <p:spPr>
          <a:xfrm>
            <a:off x="1913861" y="368002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142" name="Shape 142"/>
        <p:cNvGrpSpPr/>
        <p:nvPr/>
      </p:nvGrpSpPr>
      <p:grpSpPr>
        <a:xfrm>
          <a:off x="0" y="0"/>
          <a:ext cx="0" cy="0"/>
          <a:chOff x="0" y="0"/>
          <a:chExt cx="0" cy="0"/>
        </a:xfrm>
      </p:grpSpPr>
      <p:sp>
        <p:nvSpPr>
          <p:cNvPr id="143" name="Google Shape;143;p33"/>
          <p:cNvSpPr txBox="1"/>
          <p:nvPr>
            <p:ph type="title"/>
          </p:nvPr>
        </p:nvSpPr>
        <p:spPr>
          <a:xfrm>
            <a:off x="595312" y="2188551"/>
            <a:ext cx="11001300" cy="162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800"/>
              <a:buFont typeface="Trebuchet MS"/>
              <a:buNone/>
              <a:defRPr sz="6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33"/>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145" name="Shape 145"/>
        <p:cNvGrpSpPr/>
        <p:nvPr/>
      </p:nvGrpSpPr>
      <p:grpSpPr>
        <a:xfrm>
          <a:off x="0" y="0"/>
          <a:ext cx="0" cy="0"/>
          <a:chOff x="0" y="0"/>
          <a:chExt cx="0" cy="0"/>
        </a:xfrm>
      </p:grpSpPr>
      <p:sp>
        <p:nvSpPr>
          <p:cNvPr id="146" name="Google Shape;146;p34"/>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7" name="Google Shape;147;p34"/>
          <p:cNvSpPr/>
          <p:nvPr/>
        </p:nvSpPr>
        <p:spPr>
          <a:xfrm>
            <a:off x="838199" y="1873473"/>
            <a:ext cx="10433700" cy="2308200"/>
          </a:xfrm>
          <a:prstGeom prst="rect">
            <a:avLst/>
          </a:prstGeom>
          <a:noFill/>
          <a:ln>
            <a:noFill/>
          </a:ln>
        </p:spPr>
        <p:txBody>
          <a:bodyPr anchorCtr="0" anchor="t" bIns="45825" lIns="91650" spcFirstLastPara="1" rIns="91650" wrap="square" tIns="45825">
            <a:noAutofit/>
          </a:bodyPr>
          <a:lstStyle/>
          <a:p>
            <a:pPr indent="0" lvl="0" marL="0" marR="0" rtl="0" algn="l">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a:p>
        </p:txBody>
      </p:sp>
      <p:sp>
        <p:nvSpPr>
          <p:cNvPr id="148" name="Google Shape;148;p34"/>
          <p:cNvSpPr/>
          <p:nvPr/>
        </p:nvSpPr>
        <p:spPr>
          <a:xfrm>
            <a:off x="838199" y="417889"/>
            <a:ext cx="10433700" cy="1015800"/>
          </a:xfrm>
          <a:prstGeom prst="rect">
            <a:avLst/>
          </a:prstGeom>
          <a:noFill/>
          <a:ln>
            <a:noFill/>
          </a:ln>
        </p:spPr>
        <p:txBody>
          <a:bodyPr anchorCtr="0" anchor="t" bIns="45825" lIns="91650" spcFirstLastPara="1" rIns="91650" wrap="square" tIns="45825">
            <a:noAutofit/>
          </a:bodyPr>
          <a:lstStyle/>
          <a:p>
            <a:pPr indent="0" lvl="0" marL="0" marR="0" rtl="0" algn="ctr">
              <a:spcBef>
                <a:spcPts val="0"/>
              </a:spcBef>
              <a:spcAft>
                <a:spcPts val="0"/>
              </a:spcAft>
              <a:buNone/>
            </a:pPr>
            <a:r>
              <a:rPr b="1" i="0" lang="en-US" sz="6100" u="none" cap="none" strike="noStrik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149" name="Shape 149"/>
        <p:cNvGrpSpPr/>
        <p:nvPr/>
      </p:nvGrpSpPr>
      <p:grpSpPr>
        <a:xfrm>
          <a:off x="0" y="0"/>
          <a:ext cx="0" cy="0"/>
          <a:chOff x="0" y="0"/>
          <a:chExt cx="0" cy="0"/>
        </a:xfrm>
      </p:grpSpPr>
      <p:sp>
        <p:nvSpPr>
          <p:cNvPr id="150" name="Google Shape;150;p35"/>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51" name="Google Shape;151;p35"/>
          <p:cNvSpPr txBox="1"/>
          <p:nvPr/>
        </p:nvSpPr>
        <p:spPr>
          <a:xfrm>
            <a:off x="13628419" y="8737353"/>
            <a:ext cx="2172000" cy="394200"/>
          </a:xfrm>
          <a:prstGeom prst="rect">
            <a:avLst/>
          </a:prstGeom>
          <a:noFill/>
          <a:ln>
            <a:noFill/>
          </a:ln>
        </p:spPr>
        <p:txBody>
          <a:bodyPr anchorCtr="0" anchor="t" bIns="45825" lIns="91650" spcFirstLastPara="1" rIns="91650" wrap="square" tIns="45825">
            <a:noAutofit/>
          </a:bodyPr>
          <a:lstStyle/>
          <a:p>
            <a:pPr indent="0" lvl="0" marL="0" marR="0" rtl="0" algn="r">
              <a:spcBef>
                <a:spcPts val="0"/>
              </a:spcBef>
              <a:spcAft>
                <a:spcPts val="0"/>
              </a:spcAft>
              <a:buNone/>
            </a:pPr>
            <a:fld id="{00000000-1234-1234-1234-123412341234}" type="slidenum">
              <a:rPr b="1" lang="en-US" sz="1800">
                <a:solidFill>
                  <a:srgbClr val="000000"/>
                </a:solidFill>
                <a:latin typeface="Trebuchet MS"/>
                <a:ea typeface="Trebuchet MS"/>
                <a:cs typeface="Trebuchet MS"/>
                <a:sym typeface="Trebuchet MS"/>
              </a:rPr>
              <a:t>‹#›</a:t>
            </a:fld>
            <a:endParaRPr b="1" sz="1800">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152" name="Google Shape;152;p35"/>
          <p:cNvPicPr preferRelativeResize="0"/>
          <p:nvPr/>
        </p:nvPicPr>
        <p:blipFill rotWithShape="1">
          <a:blip r:embed="rId2">
            <a:alphaModFix/>
          </a:blip>
          <a:srcRect b="4827" l="1681" r="0" t="12786"/>
          <a:stretch/>
        </p:blipFill>
        <p:spPr>
          <a:xfrm>
            <a:off x="0" y="-1"/>
            <a:ext cx="12191998" cy="6260121"/>
          </a:xfrm>
          <a:prstGeom prst="rect">
            <a:avLst/>
          </a:prstGeom>
          <a:noFill/>
          <a:ln>
            <a:noFill/>
          </a:ln>
        </p:spPr>
      </p:pic>
      <p:sp>
        <p:nvSpPr>
          <p:cNvPr id="153" name="Google Shape;153;p35"/>
          <p:cNvSpPr/>
          <p:nvPr/>
        </p:nvSpPr>
        <p:spPr>
          <a:xfrm>
            <a:off x="0" y="3445746"/>
            <a:ext cx="12216300" cy="2559000"/>
          </a:xfrm>
          <a:prstGeom prst="rect">
            <a:avLst/>
          </a:prstGeom>
          <a:solidFill>
            <a:srgbClr val="001970">
              <a:alpha val="80000"/>
            </a:srgbClr>
          </a:solidFill>
          <a:ln>
            <a:noFill/>
          </a:ln>
        </p:spPr>
        <p:txBody>
          <a:bodyPr anchorCtr="0" anchor="ctr" bIns="183300" lIns="130350" spcFirstLastPara="1" rIns="130350" wrap="square" tIns="65150">
            <a:noAutofit/>
          </a:bodyPr>
          <a:lstStyle/>
          <a:p>
            <a:pPr indent="0" lvl="0" marL="165100"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5100"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54" name="Shape 154"/>
        <p:cNvGrpSpPr/>
        <p:nvPr/>
      </p:nvGrpSpPr>
      <p:grpSpPr>
        <a:xfrm>
          <a:off x="0" y="0"/>
          <a:ext cx="0" cy="0"/>
          <a:chOff x="0" y="0"/>
          <a:chExt cx="0" cy="0"/>
        </a:xfrm>
      </p:grpSpPr>
      <p:sp>
        <p:nvSpPr>
          <p:cNvPr id="155" name="Google Shape;155;p36"/>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56" name="Google Shape;156;p36"/>
          <p:cNvSpPr/>
          <p:nvPr/>
        </p:nvSpPr>
        <p:spPr>
          <a:xfrm>
            <a:off x="838199" y="1873473"/>
            <a:ext cx="10433700" cy="2862300"/>
          </a:xfrm>
          <a:prstGeom prst="rect">
            <a:avLst/>
          </a:prstGeom>
          <a:noFill/>
          <a:ln>
            <a:noFill/>
          </a:ln>
        </p:spPr>
        <p:txBody>
          <a:bodyPr anchorCtr="0" anchor="t" bIns="45825" lIns="91650" spcFirstLastPara="1" rIns="91650" wrap="square" tIns="45825">
            <a:noAutofit/>
          </a:bodyPr>
          <a:lstStyle/>
          <a:p>
            <a:pPr indent="0" lvl="0" marL="0" marR="0" rtl="0" algn="l">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b="1" sz="3600">
              <a:solidFill>
                <a:schemeClr val="lt1"/>
              </a:solidFill>
              <a:latin typeface="Trebuchet MS"/>
              <a:ea typeface="Trebuchet MS"/>
              <a:cs typeface="Trebuchet MS"/>
              <a:sym typeface="Trebuchet MS"/>
            </a:endParaRPr>
          </a:p>
        </p:txBody>
      </p:sp>
      <p:sp>
        <p:nvSpPr>
          <p:cNvPr id="157" name="Google Shape;157;p36"/>
          <p:cNvSpPr/>
          <p:nvPr/>
        </p:nvSpPr>
        <p:spPr>
          <a:xfrm>
            <a:off x="838199" y="382212"/>
            <a:ext cx="10433700" cy="1015800"/>
          </a:xfrm>
          <a:prstGeom prst="rect">
            <a:avLst/>
          </a:prstGeom>
          <a:noFill/>
          <a:ln>
            <a:noFill/>
          </a:ln>
        </p:spPr>
        <p:txBody>
          <a:bodyPr anchorCtr="0" anchor="t" bIns="45825" lIns="91650" spcFirstLastPara="1" rIns="91650" wrap="square" tIns="45825">
            <a:noAutofit/>
          </a:bodyPr>
          <a:lstStyle/>
          <a:p>
            <a:pPr indent="0" lvl="0" marL="0" marR="0" rtl="0" algn="ctr">
              <a:spcBef>
                <a:spcPts val="0"/>
              </a:spcBef>
              <a:spcAft>
                <a:spcPts val="0"/>
              </a:spcAft>
              <a:buNone/>
            </a:pPr>
            <a:r>
              <a:rPr b="1" i="0" lang="en-US" sz="6100" u="none" cap="none" strike="noStrik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58" name="Shape 158"/>
        <p:cNvGrpSpPr/>
        <p:nvPr/>
      </p:nvGrpSpPr>
      <p:grpSpPr>
        <a:xfrm>
          <a:off x="0" y="0"/>
          <a:ext cx="0" cy="0"/>
          <a:chOff x="0" y="0"/>
          <a:chExt cx="0" cy="0"/>
        </a:xfrm>
      </p:grpSpPr>
      <p:sp>
        <p:nvSpPr>
          <p:cNvPr id="159" name="Google Shape;159;p37"/>
          <p:cNvSpPr txBox="1"/>
          <p:nvPr>
            <p:ph type="title"/>
          </p:nvPr>
        </p:nvSpPr>
        <p:spPr>
          <a:xfrm>
            <a:off x="807546" y="1806137"/>
            <a:ext cx="4803300" cy="2971200"/>
          </a:xfrm>
          <a:prstGeom prst="rect">
            <a:avLst/>
          </a:prstGeom>
          <a:noFill/>
          <a:ln>
            <a:noFill/>
          </a:ln>
        </p:spPr>
        <p:txBody>
          <a:bodyPr anchorCtr="0" anchor="ctr" bIns="45825" lIns="91650" spcFirstLastPara="1" rIns="91650" wrap="square" tIns="45825">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37"/>
          <p:cNvSpPr txBox="1"/>
          <p:nvPr>
            <p:ph idx="1" type="body"/>
          </p:nvPr>
        </p:nvSpPr>
        <p:spPr>
          <a:xfrm>
            <a:off x="6476562" y="1806136"/>
            <a:ext cx="4856100" cy="2971200"/>
          </a:xfrm>
          <a:prstGeom prst="rect">
            <a:avLst/>
          </a:prstGeom>
          <a:noFill/>
          <a:ln>
            <a:noFill/>
          </a:ln>
        </p:spPr>
        <p:txBody>
          <a:bodyPr anchorCtr="0" anchor="t" bIns="45825" lIns="91650" spcFirstLastPara="1" rIns="91650" wrap="square" tIns="45825">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68300" lvl="1" marL="914400" marR="0" algn="l">
              <a:lnSpc>
                <a:spcPct val="90000"/>
              </a:lnSpc>
              <a:spcBef>
                <a:spcPts val="500"/>
              </a:spcBef>
              <a:spcAft>
                <a:spcPts val="0"/>
              </a:spcAft>
              <a:buClr>
                <a:schemeClr val="lt1"/>
              </a:buClr>
              <a:buSzPts val="220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61" name="Google Shape;161;p37"/>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162" name="Google Shape;162;p37"/>
          <p:cNvCxnSpPr/>
          <p:nvPr/>
        </p:nvCxnSpPr>
        <p:spPr>
          <a:xfrm>
            <a:off x="6096000" y="1327150"/>
            <a:ext cx="0" cy="42036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3" name="Shape 163"/>
        <p:cNvGrpSpPr/>
        <p:nvPr/>
      </p:nvGrpSpPr>
      <p:grpSpPr>
        <a:xfrm>
          <a:off x="0" y="0"/>
          <a:ext cx="0" cy="0"/>
          <a:chOff x="0" y="0"/>
          <a:chExt cx="0" cy="0"/>
        </a:xfrm>
      </p:grpSpPr>
      <p:sp>
        <p:nvSpPr>
          <p:cNvPr id="164" name="Google Shape;164;p38"/>
          <p:cNvSpPr txBox="1"/>
          <p:nvPr>
            <p:ph type="title"/>
          </p:nvPr>
        </p:nvSpPr>
        <p:spPr>
          <a:xfrm>
            <a:off x="183931" y="2168288"/>
            <a:ext cx="11824500" cy="1326000"/>
          </a:xfrm>
          <a:prstGeom prst="rect">
            <a:avLst/>
          </a:prstGeom>
          <a:noFill/>
          <a:ln>
            <a:noFill/>
          </a:ln>
        </p:spPr>
        <p:txBody>
          <a:bodyPr anchorCtr="0" anchor="ctr"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38"/>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6" name="Shape 166"/>
        <p:cNvGrpSpPr/>
        <p:nvPr/>
      </p:nvGrpSpPr>
      <p:grpSpPr>
        <a:xfrm>
          <a:off x="0" y="0"/>
          <a:ext cx="0" cy="0"/>
          <a:chOff x="0" y="0"/>
          <a:chExt cx="0" cy="0"/>
        </a:xfrm>
      </p:grpSpPr>
      <p:sp>
        <p:nvSpPr>
          <p:cNvPr id="167" name="Google Shape;167;p39"/>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68" name="Shape 168"/>
        <p:cNvGrpSpPr/>
        <p:nvPr/>
      </p:nvGrpSpPr>
      <p:grpSpPr>
        <a:xfrm>
          <a:off x="0" y="0"/>
          <a:ext cx="0" cy="0"/>
          <a:chOff x="0" y="0"/>
          <a:chExt cx="0" cy="0"/>
        </a:xfrm>
      </p:grpSpPr>
      <p:sp>
        <p:nvSpPr>
          <p:cNvPr id="169" name="Google Shape;169;p40"/>
          <p:cNvSpPr txBox="1"/>
          <p:nvPr>
            <p:ph type="title"/>
          </p:nvPr>
        </p:nvSpPr>
        <p:spPr>
          <a:xfrm>
            <a:off x="6122788" y="2253854"/>
            <a:ext cx="5759100" cy="2350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40"/>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71" name="Google Shape;171;p40"/>
          <p:cNvPicPr preferRelativeResize="0"/>
          <p:nvPr/>
        </p:nvPicPr>
        <p:blipFill rotWithShape="1">
          <a:blip r:embed="rId2">
            <a:alphaModFix/>
          </a:blip>
          <a:srcRect b="0" l="0" r="0" t="0"/>
          <a:stretch/>
        </p:blipFill>
        <p:spPr>
          <a:xfrm>
            <a:off x="-226026" y="107156"/>
            <a:ext cx="5930918" cy="59311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78" name="Shape 178"/>
        <p:cNvGrpSpPr/>
        <p:nvPr/>
      </p:nvGrpSpPr>
      <p:grpSpPr>
        <a:xfrm>
          <a:off x="0" y="0"/>
          <a:ext cx="0" cy="0"/>
          <a:chOff x="0" y="0"/>
          <a:chExt cx="0" cy="0"/>
        </a:xfrm>
      </p:grpSpPr>
      <p:sp>
        <p:nvSpPr>
          <p:cNvPr id="179" name="Google Shape;179;p42"/>
          <p:cNvSpPr txBox="1"/>
          <p:nvPr>
            <p:ph type="ctrTitle"/>
          </p:nvPr>
        </p:nvSpPr>
        <p:spPr>
          <a:xfrm>
            <a:off x="1040524" y="1505158"/>
            <a:ext cx="10110900" cy="9903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80" name="Google Shape;180;p42"/>
          <p:cNvSpPr txBox="1"/>
          <p:nvPr>
            <p:ph idx="1" type="subTitle"/>
          </p:nvPr>
        </p:nvSpPr>
        <p:spPr>
          <a:xfrm>
            <a:off x="1524000" y="2583430"/>
            <a:ext cx="9144000" cy="7386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1300"/>
              </a:spcBef>
              <a:spcAft>
                <a:spcPts val="0"/>
              </a:spcAft>
              <a:buClr>
                <a:schemeClr val="dk1"/>
              </a:buClr>
              <a:buSzPts val="6400"/>
              <a:buFont typeface="Arial"/>
              <a:buNone/>
              <a:defRPr b="1" i="0" sz="6400" u="none" cap="none" strike="noStrike">
                <a:solidFill>
                  <a:schemeClr val="dk1"/>
                </a:solidFill>
                <a:latin typeface="Trebuchet MS"/>
                <a:ea typeface="Trebuchet MS"/>
                <a:cs typeface="Trebuchet MS"/>
                <a:sym typeface="Trebuchet MS"/>
              </a:defRPr>
            </a:lvl1pPr>
            <a:lvl2pPr lvl="1"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Calibri"/>
                <a:ea typeface="Calibri"/>
                <a:cs typeface="Calibri"/>
                <a:sym typeface="Calibri"/>
              </a:defRPr>
            </a:lvl2pPr>
            <a:lvl3pPr lvl="2" marR="0" algn="ctr">
              <a:lnSpc>
                <a:spcPct val="90000"/>
              </a:lnSpc>
              <a:spcBef>
                <a:spcPts val="600"/>
              </a:spcBef>
              <a:spcAft>
                <a:spcPts val="0"/>
              </a:spcAft>
              <a:buClr>
                <a:schemeClr val="dk1"/>
              </a:buClr>
              <a:buSzPts val="2300"/>
              <a:buFont typeface="Arial"/>
              <a:buNone/>
              <a:defRPr b="0" i="0" sz="2300" u="none" cap="none" strike="noStrike">
                <a:solidFill>
                  <a:schemeClr val="dk1"/>
                </a:solidFill>
                <a:latin typeface="Calibri"/>
                <a:ea typeface="Calibri"/>
                <a:cs typeface="Calibri"/>
                <a:sym typeface="Calibri"/>
              </a:defRPr>
            </a:lvl3pPr>
            <a:lvl4pPr lvl="3"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4pPr>
            <a:lvl5pPr lvl="4"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5pPr>
            <a:lvl6pPr lvl="5"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6pPr>
            <a:lvl7pPr lvl="6"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7pPr>
            <a:lvl8pPr lvl="7"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8pPr>
            <a:lvl9pPr lvl="8"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9pPr>
          </a:lstStyle>
          <a:p/>
        </p:txBody>
      </p:sp>
      <p:sp>
        <p:nvSpPr>
          <p:cNvPr id="181" name="Google Shape;181;p42"/>
          <p:cNvSpPr txBox="1"/>
          <p:nvPr>
            <p:ph idx="10" type="dt"/>
          </p:nvPr>
        </p:nvSpPr>
        <p:spPr>
          <a:xfrm>
            <a:off x="4724400" y="4917556"/>
            <a:ext cx="2743200" cy="365100"/>
          </a:xfrm>
          <a:prstGeom prst="rect">
            <a:avLst/>
          </a:prstGeom>
          <a:noFill/>
          <a:ln>
            <a:noFill/>
          </a:ln>
        </p:spPr>
        <p:txBody>
          <a:bodyPr anchorCtr="0" anchor="ctr" bIns="58900" lIns="117825" spcFirstLastPara="1" rIns="117825" wrap="square" tIns="5890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82" name="Google Shape;182;p42"/>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83" name="Google Shape;183;p42"/>
          <p:cNvSpPr txBox="1"/>
          <p:nvPr>
            <p:ph idx="2" type="body"/>
          </p:nvPr>
        </p:nvSpPr>
        <p:spPr>
          <a:xfrm>
            <a:off x="1913861" y="3680028"/>
            <a:ext cx="8364300" cy="914400"/>
          </a:xfrm>
          <a:prstGeom prst="rect">
            <a:avLst/>
          </a:prstGeom>
          <a:noFill/>
          <a:ln>
            <a:noFill/>
          </a:ln>
        </p:spPr>
        <p:txBody>
          <a:bodyPr anchorCtr="0" anchor="ctr" bIns="58900" lIns="117825" spcFirstLastPara="1" rIns="117825" wrap="square" tIns="58900">
            <a:noAutofit/>
          </a:bodyPr>
          <a:lstStyle>
            <a:lvl1pPr indent="-228600" lvl="0" marL="457200" marR="0" algn="ctr">
              <a:lnSpc>
                <a:spcPct val="90000"/>
              </a:lnSpc>
              <a:spcBef>
                <a:spcPts val="1300"/>
              </a:spcBef>
              <a:spcAft>
                <a:spcPts val="0"/>
              </a:spcAft>
              <a:buClr>
                <a:schemeClr val="dk1"/>
              </a:buClr>
              <a:buSzPts val="4300"/>
              <a:buFont typeface="Arial"/>
              <a:buNone/>
              <a:defRPr b="0" i="0" sz="4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4" name="Shape 184"/>
        <p:cNvGrpSpPr/>
        <p:nvPr/>
      </p:nvGrpSpPr>
      <p:grpSpPr>
        <a:xfrm>
          <a:off x="0" y="0"/>
          <a:ext cx="0" cy="0"/>
          <a:chOff x="0" y="0"/>
          <a:chExt cx="0" cy="0"/>
        </a:xfrm>
      </p:grpSpPr>
      <p:sp>
        <p:nvSpPr>
          <p:cNvPr id="185" name="Google Shape;185;p43"/>
          <p:cNvSpPr txBox="1"/>
          <p:nvPr>
            <p:ph type="title"/>
          </p:nvPr>
        </p:nvSpPr>
        <p:spPr>
          <a:xfrm>
            <a:off x="415600" y="593368"/>
            <a:ext cx="11360700" cy="7635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86" name="Google Shape;186;p43"/>
          <p:cNvSpPr txBox="1"/>
          <p:nvPr>
            <p:ph idx="1" type="body"/>
          </p:nvPr>
        </p:nvSpPr>
        <p:spPr>
          <a:xfrm>
            <a:off x="415600" y="1536634"/>
            <a:ext cx="11360700" cy="4555200"/>
          </a:xfrm>
          <a:prstGeom prst="rect">
            <a:avLst/>
          </a:prstGeom>
          <a:noFill/>
          <a:ln>
            <a:noFill/>
          </a:ln>
        </p:spPr>
        <p:txBody>
          <a:bodyPr anchorCtr="0" anchor="ctr" bIns="157125" lIns="157125" spcFirstLastPara="1" rIns="157125" wrap="square" tIns="157125">
            <a:no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81000" lvl="5" marL="2743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indent="-381000" lvl="6" marL="3200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indent="-381000" lvl="7" marL="3657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indent="-381000" lvl="8" marL="4114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187" name="Google Shape;187;p43"/>
          <p:cNvSpPr txBox="1"/>
          <p:nvPr>
            <p:ph idx="12" type="sldNum"/>
          </p:nvPr>
        </p:nvSpPr>
        <p:spPr>
          <a:xfrm>
            <a:off x="11296611" y="6217622"/>
            <a:ext cx="731700" cy="5250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4" name="Shape 24"/>
        <p:cNvGrpSpPr/>
        <p:nvPr/>
      </p:nvGrpSpPr>
      <p:grpSpPr>
        <a:xfrm>
          <a:off x="0" y="0"/>
          <a:ext cx="0" cy="0"/>
          <a:chOff x="0" y="0"/>
          <a:chExt cx="0" cy="0"/>
        </a:xfrm>
      </p:grpSpPr>
      <p:sp>
        <p:nvSpPr>
          <p:cNvPr id="25" name="Google Shape;25;p5"/>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88" name="Shape 188"/>
        <p:cNvGrpSpPr/>
        <p:nvPr/>
      </p:nvGrpSpPr>
      <p:grpSpPr>
        <a:xfrm>
          <a:off x="0" y="0"/>
          <a:ext cx="0" cy="0"/>
          <a:chOff x="0" y="0"/>
          <a:chExt cx="0" cy="0"/>
        </a:xfrm>
      </p:grpSpPr>
      <p:sp>
        <p:nvSpPr>
          <p:cNvPr id="189" name="Google Shape;189;p44"/>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90" name="Google Shape;190;p44"/>
          <p:cNvSpPr txBox="1"/>
          <p:nvPr>
            <p:ph idx="1" type="body"/>
          </p:nvPr>
        </p:nvSpPr>
        <p:spPr>
          <a:xfrm>
            <a:off x="838200" y="1299990"/>
            <a:ext cx="5257500" cy="4743600"/>
          </a:xfrm>
          <a:prstGeom prst="rect">
            <a:avLst/>
          </a:prstGeom>
          <a:noFill/>
          <a:ln>
            <a:noFill/>
          </a:ln>
        </p:spPr>
        <p:txBody>
          <a:bodyPr anchorCtr="0" anchor="t" bIns="58900" lIns="117825" spcFirstLastPara="1" rIns="117825" wrap="square" tIns="58900">
            <a:noAutofit/>
          </a:bodyPr>
          <a:lstStyle>
            <a:lvl1pPr indent="-520700" lvl="0" marL="457200" marR="0" algn="l">
              <a:lnSpc>
                <a:spcPct val="150000"/>
              </a:lnSpc>
              <a:spcBef>
                <a:spcPts val="1300"/>
              </a:spcBef>
              <a:spcAft>
                <a:spcPts val="0"/>
              </a:spcAft>
              <a:buClr>
                <a:schemeClr val="dk1"/>
              </a:buClr>
              <a:buSzPts val="4600"/>
              <a:buFont typeface="Trebuchet MS"/>
              <a:buChar char="•"/>
              <a:defRPr b="0" i="0" sz="2300" u="none" cap="none" strike="noStrike">
                <a:solidFill>
                  <a:schemeClr val="dk1"/>
                </a:solidFill>
                <a:latin typeface="Trebuchet MS"/>
                <a:ea typeface="Trebuchet MS"/>
                <a:cs typeface="Trebuchet MS"/>
                <a:sym typeface="Trebuchet MS"/>
              </a:defRPr>
            </a:lvl1pPr>
            <a:lvl2pPr indent="-419100" lvl="1" marL="914400" marR="0" algn="l">
              <a:lnSpc>
                <a:spcPct val="90000"/>
              </a:lnSpc>
              <a:spcBef>
                <a:spcPts val="600"/>
              </a:spcBef>
              <a:spcAft>
                <a:spcPts val="0"/>
              </a:spcAft>
              <a:buClr>
                <a:schemeClr val="dk1"/>
              </a:buClr>
              <a:buSzPts val="3000"/>
              <a:buFont typeface="Noto Sans Symbols"/>
              <a:buChar char="⮚"/>
              <a:defRPr b="0" i="0" sz="4300" u="none" cap="none" strike="noStrike">
                <a:solidFill>
                  <a:schemeClr val="dk1"/>
                </a:solidFill>
                <a:latin typeface="Trebuchet MS"/>
                <a:ea typeface="Trebuchet MS"/>
                <a:cs typeface="Trebuchet MS"/>
                <a:sym typeface="Trebuchet MS"/>
              </a:defRPr>
            </a:lvl2pPr>
            <a:lvl3pPr indent="-450850" lvl="2" marL="1371600" marR="0" algn="l">
              <a:lnSpc>
                <a:spcPct val="90000"/>
              </a:lnSpc>
              <a:spcBef>
                <a:spcPts val="600"/>
              </a:spcBef>
              <a:spcAft>
                <a:spcPts val="0"/>
              </a:spcAft>
              <a:buClr>
                <a:schemeClr val="dk1"/>
              </a:buClr>
              <a:buSzPts val="3500"/>
              <a:buFont typeface="Noto Sans Symbols"/>
              <a:buChar char="▪"/>
              <a:defRPr b="0" i="0" sz="35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5pPr>
            <a:lvl6pPr indent="-228600" lvl="5" marL="27432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6pPr>
            <a:lvl7pPr indent="-228600" lvl="6" marL="32004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7pPr>
            <a:lvl8pPr indent="-228600" lvl="7" marL="36576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8pPr>
            <a:lvl9pPr indent="-228600" lvl="8" marL="41148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9pPr>
          </a:lstStyle>
          <a:p/>
        </p:txBody>
      </p:sp>
      <p:sp>
        <p:nvSpPr>
          <p:cNvPr id="191" name="Google Shape;191;p44"/>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192" name="Shape 192"/>
        <p:cNvGrpSpPr/>
        <p:nvPr/>
      </p:nvGrpSpPr>
      <p:grpSpPr>
        <a:xfrm>
          <a:off x="0" y="0"/>
          <a:ext cx="0" cy="0"/>
          <a:chOff x="0" y="0"/>
          <a:chExt cx="0" cy="0"/>
        </a:xfrm>
      </p:grpSpPr>
      <p:sp>
        <p:nvSpPr>
          <p:cNvPr id="193" name="Google Shape;193;p45"/>
          <p:cNvSpPr/>
          <p:nvPr/>
        </p:nvSpPr>
        <p:spPr>
          <a:xfrm>
            <a:off x="0" y="6256612"/>
            <a:ext cx="12192000" cy="6096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700"/>
              <a:buFont typeface="Calibri"/>
              <a:buNone/>
            </a:pPr>
            <a:r>
              <a:t/>
            </a:r>
            <a:endParaRPr b="0" i="0" sz="1700" u="none" cap="none" strike="noStrike">
              <a:solidFill>
                <a:srgbClr val="FFFFFF"/>
              </a:solidFill>
              <a:latin typeface="Calibri"/>
              <a:ea typeface="Calibri"/>
              <a:cs typeface="Calibri"/>
              <a:sym typeface="Calibri"/>
            </a:endParaRPr>
          </a:p>
        </p:txBody>
      </p:sp>
      <p:pic>
        <p:nvPicPr>
          <p:cNvPr descr="Google Shape;76;p17" id="194" name="Google Shape;194;p45"/>
          <p:cNvPicPr preferRelativeResize="0"/>
          <p:nvPr/>
        </p:nvPicPr>
        <p:blipFill rotWithShape="1">
          <a:blip r:embed="rId2">
            <a:alphaModFix/>
          </a:blip>
          <a:srcRect b="0" l="0" r="0" t="0"/>
          <a:stretch/>
        </p:blipFill>
        <p:spPr>
          <a:xfrm>
            <a:off x="274673" y="6346757"/>
            <a:ext cx="1752566" cy="294431"/>
          </a:xfrm>
          <a:prstGeom prst="rect">
            <a:avLst/>
          </a:prstGeom>
          <a:noFill/>
          <a:ln>
            <a:noFill/>
          </a:ln>
        </p:spPr>
      </p:pic>
      <p:sp>
        <p:nvSpPr>
          <p:cNvPr id="195" name="Google Shape;195;p45"/>
          <p:cNvSpPr txBox="1"/>
          <p:nvPr>
            <p:ph type="title"/>
          </p:nvPr>
        </p:nvSpPr>
        <p:spPr>
          <a:xfrm>
            <a:off x="838200" y="437984"/>
            <a:ext cx="10515600" cy="9600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196" name="Google Shape;196;p45"/>
          <p:cNvSpPr txBox="1"/>
          <p:nvPr>
            <p:ph idx="1" type="body"/>
          </p:nvPr>
        </p:nvSpPr>
        <p:spPr>
          <a:xfrm>
            <a:off x="838200" y="1852302"/>
            <a:ext cx="10515600" cy="4205400"/>
          </a:xfrm>
          <a:prstGeom prst="rect">
            <a:avLst/>
          </a:prstGeom>
          <a:noFill/>
          <a:ln>
            <a:noFill/>
          </a:ln>
        </p:spPr>
        <p:txBody>
          <a:bodyPr anchorCtr="0" anchor="t" bIns="58875" lIns="58875" spcFirstLastPara="1" rIns="58875" wrap="square" tIns="58875">
            <a:normAutofit/>
          </a:bodyPr>
          <a:lstStyle>
            <a:lvl1pPr indent="-450850" lvl="0" marL="4572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1pPr>
            <a:lvl2pPr indent="-450850" lvl="1" marL="9144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2pPr>
            <a:lvl3pPr indent="-450850" lvl="2" marL="13716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3pPr>
            <a:lvl4pPr indent="-450850" lvl="3" marL="18288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4pPr>
            <a:lvl5pPr indent="-450850" lvl="4" marL="22860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197" name="Google Shape;197;p45"/>
          <p:cNvSpPr txBox="1"/>
          <p:nvPr>
            <p:ph idx="12" type="sldNum"/>
          </p:nvPr>
        </p:nvSpPr>
        <p:spPr>
          <a:xfrm>
            <a:off x="11693345" y="6444104"/>
            <a:ext cx="224100" cy="3036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98" name="Shape 198"/>
        <p:cNvGrpSpPr/>
        <p:nvPr/>
      </p:nvGrpSpPr>
      <p:grpSpPr>
        <a:xfrm>
          <a:off x="0" y="0"/>
          <a:ext cx="0" cy="0"/>
          <a:chOff x="0" y="0"/>
          <a:chExt cx="0" cy="0"/>
        </a:xfrm>
      </p:grpSpPr>
      <p:sp>
        <p:nvSpPr>
          <p:cNvPr id="199" name="Google Shape;199;p46"/>
          <p:cNvSpPr txBox="1"/>
          <p:nvPr>
            <p:ph type="title"/>
          </p:nvPr>
        </p:nvSpPr>
        <p:spPr>
          <a:xfrm>
            <a:off x="6122788" y="2625328"/>
            <a:ext cx="5381700" cy="2314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0" name="Google Shape;200;p46"/>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201" name="Google Shape;201;p46"/>
          <p:cNvPicPr preferRelativeResize="0"/>
          <p:nvPr/>
        </p:nvPicPr>
        <p:blipFill rotWithShape="1">
          <a:blip r:embed="rId2">
            <a:alphaModFix/>
          </a:blip>
          <a:srcRect b="0" l="0" r="0" t="0"/>
          <a:stretch/>
        </p:blipFill>
        <p:spPr>
          <a:xfrm>
            <a:off x="-952499" y="-298450"/>
            <a:ext cx="5014913" cy="5014913"/>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202" name="Shape 202"/>
        <p:cNvGrpSpPr/>
        <p:nvPr/>
      </p:nvGrpSpPr>
      <p:grpSpPr>
        <a:xfrm>
          <a:off x="0" y="0"/>
          <a:ext cx="0" cy="0"/>
          <a:chOff x="0" y="0"/>
          <a:chExt cx="0" cy="0"/>
        </a:xfrm>
      </p:grpSpPr>
      <p:sp>
        <p:nvSpPr>
          <p:cNvPr id="203" name="Google Shape;203;p47"/>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04" name="Google Shape;204;p47"/>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5" name="Google Shape;205;p47"/>
          <p:cNvSpPr txBox="1"/>
          <p:nvPr>
            <p:ph idx="1" type="body"/>
          </p:nvPr>
        </p:nvSpPr>
        <p:spPr>
          <a:xfrm>
            <a:off x="2220148" y="2162014"/>
            <a:ext cx="7751700" cy="3819900"/>
          </a:xfrm>
          <a:prstGeom prst="rect">
            <a:avLst/>
          </a:prstGeom>
          <a:noFill/>
          <a:ln>
            <a:noFill/>
          </a:ln>
        </p:spPr>
        <p:txBody>
          <a:bodyPr anchorCtr="0" anchor="t" bIns="58900" lIns="117825" spcFirstLastPara="1" rIns="117825" wrap="square" tIns="58900">
            <a:noAutofit/>
          </a:bodyPr>
          <a:lstStyle>
            <a:lvl1pPr indent="-228600" lvl="0" marL="457200" marR="0" algn="l">
              <a:lnSpc>
                <a:spcPct val="90000"/>
              </a:lnSpc>
              <a:spcBef>
                <a:spcPts val="1300"/>
              </a:spcBef>
              <a:spcAft>
                <a:spcPts val="0"/>
              </a:spcAft>
              <a:buClr>
                <a:schemeClr val="dk1"/>
              </a:buClr>
              <a:buSzPts val="3600"/>
              <a:buFont typeface="Arial"/>
              <a:buNone/>
              <a:defRPr b="0" i="0" sz="3600" u="none" cap="none" strike="noStrike">
                <a:solidFill>
                  <a:schemeClr val="dk1"/>
                </a:solidFill>
                <a:latin typeface="Trebuchet MS"/>
                <a:ea typeface="Trebuchet MS"/>
                <a:cs typeface="Trebuchet MS"/>
                <a:sym typeface="Trebuchet MS"/>
              </a:defRPr>
            </a:lvl1pPr>
            <a:lvl2pPr indent="-425450" lvl="1" marL="9144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Calibri"/>
                <a:ea typeface="Calibri"/>
                <a:cs typeface="Calibri"/>
                <a:sym typeface="Calibri"/>
              </a:defRPr>
            </a:lvl2pPr>
            <a:lvl3pPr indent="-393700" lvl="2" marL="1371600" marR="0" algn="l">
              <a:lnSpc>
                <a:spcPct val="90000"/>
              </a:lnSpc>
              <a:spcBef>
                <a:spcPts val="600"/>
              </a:spcBef>
              <a:spcAft>
                <a:spcPts val="0"/>
              </a:spcAft>
              <a:buClr>
                <a:schemeClr val="dk1"/>
              </a:buClr>
              <a:buSzPts val="2600"/>
              <a:buFont typeface="Arial"/>
              <a:buChar char="•"/>
              <a:defRPr b="0" i="0" sz="2600" u="none" cap="none" strike="noStrike">
                <a:solidFill>
                  <a:schemeClr val="dk1"/>
                </a:solidFill>
                <a:latin typeface="Calibri"/>
                <a:ea typeface="Calibri"/>
                <a:cs typeface="Calibri"/>
                <a:sym typeface="Calibri"/>
              </a:defRPr>
            </a:lvl3pPr>
            <a:lvl4pPr indent="-374650" lvl="3" marL="1828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206" name="Shape 206"/>
        <p:cNvGrpSpPr/>
        <p:nvPr/>
      </p:nvGrpSpPr>
      <p:grpSpPr>
        <a:xfrm>
          <a:off x="0" y="0"/>
          <a:ext cx="0" cy="0"/>
          <a:chOff x="0" y="0"/>
          <a:chExt cx="0" cy="0"/>
        </a:xfrm>
      </p:grpSpPr>
      <p:sp>
        <p:nvSpPr>
          <p:cNvPr id="207" name="Google Shape;207;p48"/>
          <p:cNvSpPr txBox="1"/>
          <p:nvPr>
            <p:ph type="title"/>
          </p:nvPr>
        </p:nvSpPr>
        <p:spPr>
          <a:xfrm>
            <a:off x="595312" y="2180006"/>
            <a:ext cx="11001300" cy="162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8" name="Google Shape;208;p48"/>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09" name="Shape 209"/>
        <p:cNvGrpSpPr/>
        <p:nvPr/>
      </p:nvGrpSpPr>
      <p:grpSpPr>
        <a:xfrm>
          <a:off x="0" y="0"/>
          <a:ext cx="0" cy="0"/>
          <a:chOff x="0" y="0"/>
          <a:chExt cx="0" cy="0"/>
        </a:xfrm>
      </p:grpSpPr>
      <p:sp>
        <p:nvSpPr>
          <p:cNvPr id="210" name="Google Shape;210;p49"/>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11" name="Google Shape;211;p49"/>
          <p:cNvSpPr/>
          <p:nvPr/>
        </p:nvSpPr>
        <p:spPr>
          <a:xfrm>
            <a:off x="838199" y="1873474"/>
            <a:ext cx="10433700" cy="23079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800" u="none" cap="none" strike="noStrike">
              <a:solidFill>
                <a:srgbClr val="000000"/>
              </a:solidFill>
              <a:latin typeface="Arial"/>
              <a:ea typeface="Arial"/>
              <a:cs typeface="Arial"/>
              <a:sym typeface="Arial"/>
            </a:endParaRPr>
          </a:p>
        </p:txBody>
      </p:sp>
      <p:sp>
        <p:nvSpPr>
          <p:cNvPr id="212" name="Google Shape;212;p49"/>
          <p:cNvSpPr/>
          <p:nvPr/>
        </p:nvSpPr>
        <p:spPr>
          <a:xfrm>
            <a:off x="878391" y="41789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chemeClr val="dk2"/>
                </a:solidFill>
                <a:latin typeface="Trebuchet MS"/>
                <a:ea typeface="Trebuchet MS"/>
                <a:cs typeface="Trebuchet MS"/>
                <a:sym typeface="Trebuchet MS"/>
              </a:rPr>
              <a:t>Our Mission</a:t>
            </a:r>
            <a:endParaRPr b="0" i="0" sz="23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13" name="Shape 213"/>
        <p:cNvGrpSpPr/>
        <p:nvPr/>
      </p:nvGrpSpPr>
      <p:grpSpPr>
        <a:xfrm>
          <a:off x="0" y="0"/>
          <a:ext cx="0" cy="0"/>
          <a:chOff x="0" y="0"/>
          <a:chExt cx="0" cy="0"/>
        </a:xfrm>
      </p:grpSpPr>
      <p:sp>
        <p:nvSpPr>
          <p:cNvPr id="214" name="Google Shape;214;p50"/>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15" name="Google Shape;215;p50"/>
          <p:cNvSpPr txBox="1"/>
          <p:nvPr/>
        </p:nvSpPr>
        <p:spPr>
          <a:xfrm>
            <a:off x="13628419" y="8737352"/>
            <a:ext cx="2172000" cy="394500"/>
          </a:xfrm>
          <a:prstGeom prst="rect">
            <a:avLst/>
          </a:prstGeom>
          <a:noFill/>
          <a:ln>
            <a:noFill/>
          </a:ln>
        </p:spPr>
        <p:txBody>
          <a:bodyPr anchorCtr="0" anchor="t" bIns="58900" lIns="117825" spcFirstLastPara="1" rIns="117825" wrap="square" tIns="58900">
            <a:noAutofit/>
          </a:bodyPr>
          <a:lstStyle/>
          <a:p>
            <a:pPr indent="0" lvl="0" marL="0" marR="0" rtl="0" algn="r">
              <a:lnSpc>
                <a:spcPct val="100000"/>
              </a:lnSpc>
              <a:spcBef>
                <a:spcPts val="0"/>
              </a:spcBef>
              <a:spcAft>
                <a:spcPts val="0"/>
              </a:spcAft>
              <a:buClr>
                <a:srgbClr val="000000"/>
              </a:buClr>
              <a:buSzPts val="2300"/>
              <a:buFont typeface="Arial"/>
              <a:buNone/>
            </a:pPr>
            <a:fld id="{00000000-1234-1234-1234-123412341234}" type="slidenum">
              <a:rPr b="1" i="0" lang="en-US" sz="2300" u="none" cap="none" strike="noStrike">
                <a:solidFill>
                  <a:srgbClr val="000000"/>
                </a:solidFill>
                <a:latin typeface="Trebuchet MS"/>
                <a:ea typeface="Trebuchet MS"/>
                <a:cs typeface="Trebuchet MS"/>
                <a:sym typeface="Trebuchet MS"/>
              </a:rPr>
              <a:t>‹#›</a:t>
            </a:fld>
            <a:endParaRPr b="1" i="0" sz="2300"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216" name="Google Shape;216;p50"/>
          <p:cNvPicPr preferRelativeResize="0"/>
          <p:nvPr/>
        </p:nvPicPr>
        <p:blipFill rotWithShape="1">
          <a:blip r:embed="rId2">
            <a:alphaModFix/>
          </a:blip>
          <a:srcRect b="4827" l="1681" r="0" t="12786"/>
          <a:stretch/>
        </p:blipFill>
        <p:spPr>
          <a:xfrm>
            <a:off x="0" y="-1"/>
            <a:ext cx="12191994" cy="6260124"/>
          </a:xfrm>
          <a:prstGeom prst="rect">
            <a:avLst/>
          </a:prstGeom>
          <a:noFill/>
          <a:ln>
            <a:noFill/>
          </a:ln>
        </p:spPr>
      </p:pic>
      <p:sp>
        <p:nvSpPr>
          <p:cNvPr id="217" name="Google Shape;217;p50"/>
          <p:cNvSpPr/>
          <p:nvPr/>
        </p:nvSpPr>
        <p:spPr>
          <a:xfrm>
            <a:off x="0" y="3445746"/>
            <a:ext cx="12216300" cy="2559000"/>
          </a:xfrm>
          <a:prstGeom prst="rect">
            <a:avLst/>
          </a:prstGeom>
          <a:solidFill>
            <a:srgbClr val="001970">
              <a:alpha val="80000"/>
            </a:srgbClr>
          </a:solidFill>
          <a:ln>
            <a:noFill/>
          </a:ln>
        </p:spPr>
        <p:txBody>
          <a:bodyPr anchorCtr="0" anchor="ctr" bIns="235700" lIns="167600" spcFirstLastPara="1" rIns="167600" wrap="square" tIns="83775">
            <a:noAutofit/>
          </a:bodyPr>
          <a:lstStyle/>
          <a:p>
            <a:pPr indent="0" lvl="0" marL="203200" marR="0" rtl="0" algn="l">
              <a:lnSpc>
                <a:spcPct val="100000"/>
              </a:lnSpc>
              <a:spcBef>
                <a:spcPts val="0"/>
              </a:spcBef>
              <a:spcAft>
                <a:spcPts val="0"/>
              </a:spcAft>
              <a:buClr>
                <a:srgbClr val="FFFFFF"/>
              </a:buClr>
              <a:buSzPts val="7000"/>
              <a:buFont typeface="Trebuchet MS"/>
              <a:buNone/>
            </a:pPr>
            <a:r>
              <a:rPr b="1" i="0" lang="en-US" sz="7000" u="none" cap="none" strike="noStrike">
                <a:solidFill>
                  <a:srgbClr val="FFFFFF"/>
                </a:solidFill>
                <a:latin typeface="Trebuchet MS"/>
                <a:ea typeface="Trebuchet MS"/>
                <a:cs typeface="Trebuchet MS"/>
                <a:sym typeface="Trebuchet MS"/>
              </a:rPr>
              <a:t>Our Mission: </a:t>
            </a:r>
            <a:endParaRPr b="0" i="0" sz="7000" u="none" cap="none" strike="noStrike">
              <a:solidFill>
                <a:srgbClr val="5C6670"/>
              </a:solidFill>
              <a:latin typeface="Trebuchet MS"/>
              <a:ea typeface="Trebuchet MS"/>
              <a:cs typeface="Trebuchet MS"/>
              <a:sym typeface="Trebuchet MS"/>
            </a:endParaRPr>
          </a:p>
          <a:p>
            <a:pPr indent="0" lvl="0" marL="203200" marR="0" rtl="0" algn="l">
              <a:lnSpc>
                <a:spcPct val="100000"/>
              </a:lnSpc>
              <a:spcBef>
                <a:spcPts val="0"/>
              </a:spcBef>
              <a:spcAft>
                <a:spcPts val="0"/>
              </a:spcAft>
              <a:buClr>
                <a:srgbClr val="FFFFFF"/>
              </a:buClr>
              <a:buSzPts val="4100"/>
              <a:buFont typeface="Trebuchet MS"/>
              <a:buNone/>
            </a:pPr>
            <a:r>
              <a:rPr b="0" i="0" lang="en-US" sz="41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41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218" name="Shape 218"/>
        <p:cNvGrpSpPr/>
        <p:nvPr/>
      </p:nvGrpSpPr>
      <p:grpSpPr>
        <a:xfrm>
          <a:off x="0" y="0"/>
          <a:ext cx="0" cy="0"/>
          <a:chOff x="0" y="0"/>
          <a:chExt cx="0" cy="0"/>
        </a:xfrm>
      </p:grpSpPr>
      <p:sp>
        <p:nvSpPr>
          <p:cNvPr id="219" name="Google Shape;219;p51"/>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20" name="Google Shape;220;p51"/>
          <p:cNvSpPr/>
          <p:nvPr/>
        </p:nvSpPr>
        <p:spPr>
          <a:xfrm>
            <a:off x="838199" y="1873474"/>
            <a:ext cx="10433700" cy="28623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4600" u="none" cap="none" strike="noStrike">
                <a:solidFill>
                  <a:schemeClr val="dk1"/>
                </a:solidFill>
                <a:latin typeface="Trebuchet MS"/>
                <a:ea typeface="Trebuchet MS"/>
                <a:cs typeface="Trebuchet MS"/>
                <a:sym typeface="Trebuchet MS"/>
              </a:rPr>
              <a:t>Plus </a:t>
            </a:r>
            <a:r>
              <a:rPr b="0" i="0" lang="en-US" sz="4600" u="none" cap="none" strike="noStrike">
                <a:solidFill>
                  <a:schemeClr val="dk1"/>
                </a:solidFill>
                <a:latin typeface="Trebuchet MS"/>
                <a:ea typeface="Trebuchet MS"/>
                <a:cs typeface="Trebuchet MS"/>
                <a:sym typeface="Trebuchet MS"/>
              </a:rPr>
              <a:t>(CHP+) and other health care programs for Coloradans who qualify. </a:t>
            </a:r>
            <a:endParaRPr b="1" i="0" sz="4600" u="none" cap="none" strike="noStrike">
              <a:solidFill>
                <a:schemeClr val="dk1"/>
              </a:solidFill>
              <a:latin typeface="Trebuchet MS"/>
              <a:ea typeface="Trebuchet MS"/>
              <a:cs typeface="Trebuchet MS"/>
              <a:sym typeface="Trebuchet MS"/>
            </a:endParaRPr>
          </a:p>
        </p:txBody>
      </p:sp>
      <p:sp>
        <p:nvSpPr>
          <p:cNvPr id="221" name="Google Shape;221;p51"/>
          <p:cNvSpPr/>
          <p:nvPr/>
        </p:nvSpPr>
        <p:spPr>
          <a:xfrm>
            <a:off x="838200" y="38221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rgbClr val="232C68"/>
                </a:solidFill>
                <a:latin typeface="Trebuchet MS"/>
                <a:ea typeface="Trebuchet MS"/>
                <a:cs typeface="Trebuchet MS"/>
                <a:sym typeface="Trebuchet MS"/>
              </a:rPr>
              <a:t>What We Do</a:t>
            </a:r>
            <a:endParaRPr b="0" i="0" sz="23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2" name="Shape 222"/>
        <p:cNvGrpSpPr/>
        <p:nvPr/>
      </p:nvGrpSpPr>
      <p:grpSpPr>
        <a:xfrm>
          <a:off x="0" y="0"/>
          <a:ext cx="0" cy="0"/>
          <a:chOff x="0" y="0"/>
          <a:chExt cx="0" cy="0"/>
        </a:xfrm>
      </p:grpSpPr>
      <p:sp>
        <p:nvSpPr>
          <p:cNvPr id="223" name="Google Shape;223;p52"/>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24" name="Google Shape;224;p52"/>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25" name="Shape 225"/>
        <p:cNvGrpSpPr/>
        <p:nvPr/>
      </p:nvGrpSpPr>
      <p:grpSpPr>
        <a:xfrm>
          <a:off x="0" y="0"/>
          <a:ext cx="0" cy="0"/>
          <a:chOff x="0" y="0"/>
          <a:chExt cx="0" cy="0"/>
        </a:xfrm>
      </p:grpSpPr>
      <p:sp>
        <p:nvSpPr>
          <p:cNvPr id="226" name="Google Shape;226;p53"/>
          <p:cNvSpPr txBox="1"/>
          <p:nvPr>
            <p:ph type="title"/>
          </p:nvPr>
        </p:nvSpPr>
        <p:spPr>
          <a:xfrm>
            <a:off x="807547" y="1806137"/>
            <a:ext cx="4803300" cy="2970600"/>
          </a:xfrm>
          <a:prstGeom prst="rect">
            <a:avLst/>
          </a:prstGeom>
          <a:noFill/>
          <a:ln>
            <a:noFill/>
          </a:ln>
        </p:spPr>
        <p:txBody>
          <a:bodyPr anchorCtr="0" anchor="ctr" bIns="58900" lIns="117825" spcFirstLastPara="1" rIns="117825" wrap="square" tIns="5890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27" name="Google Shape;227;p53"/>
          <p:cNvSpPr txBox="1"/>
          <p:nvPr>
            <p:ph idx="1" type="body"/>
          </p:nvPr>
        </p:nvSpPr>
        <p:spPr>
          <a:xfrm>
            <a:off x="6476563" y="1806136"/>
            <a:ext cx="4856100" cy="2970600"/>
          </a:xfrm>
          <a:prstGeom prst="rect">
            <a:avLst/>
          </a:prstGeom>
          <a:noFill/>
          <a:ln>
            <a:noFill/>
          </a:ln>
        </p:spPr>
        <p:txBody>
          <a:bodyPr anchorCtr="0" anchor="t" bIns="58900" lIns="117825" spcFirstLastPara="1" rIns="117825" wrap="square" tIns="58900">
            <a:noAutofit/>
          </a:bodyPr>
          <a:lstStyle>
            <a:lvl1pPr indent="-520700" lvl="0" marL="457200" marR="0" algn="l">
              <a:lnSpc>
                <a:spcPct val="90000"/>
              </a:lnSpc>
              <a:spcBef>
                <a:spcPts val="1300"/>
              </a:spcBef>
              <a:spcAft>
                <a:spcPts val="0"/>
              </a:spcAft>
              <a:buClr>
                <a:schemeClr val="dk1"/>
              </a:buClr>
              <a:buSzPts val="4600"/>
              <a:buFont typeface="Arial"/>
              <a:buChar char="•"/>
              <a:defRPr b="0" i="0" sz="4600" u="none" cap="none" strike="noStrike">
                <a:solidFill>
                  <a:schemeClr val="dk1"/>
                </a:solidFill>
                <a:latin typeface="Trebuchet MS"/>
                <a:ea typeface="Trebuchet MS"/>
                <a:cs typeface="Trebuchet MS"/>
                <a:sym typeface="Trebuchet MS"/>
              </a:defRPr>
            </a:lvl1pPr>
            <a:lvl2pPr indent="-412750" lvl="1" marL="914400" marR="0" algn="l">
              <a:lnSpc>
                <a:spcPct val="90000"/>
              </a:lnSpc>
              <a:spcBef>
                <a:spcPts val="600"/>
              </a:spcBef>
              <a:spcAft>
                <a:spcPts val="0"/>
              </a:spcAft>
              <a:buClr>
                <a:schemeClr val="dk1"/>
              </a:buClr>
              <a:buSzPts val="2900"/>
              <a:buFont typeface="Noto Sans Symbols"/>
              <a:buChar char="⮚"/>
              <a:defRPr b="0" i="0" sz="4100" u="none" cap="none" strike="noStrike">
                <a:solidFill>
                  <a:schemeClr val="dk1"/>
                </a:solidFill>
                <a:latin typeface="Trebuchet MS"/>
                <a:ea typeface="Trebuchet MS"/>
                <a:cs typeface="Trebuchet MS"/>
                <a:sym typeface="Trebuchet MS"/>
              </a:defRPr>
            </a:lvl2pPr>
            <a:lvl3pPr indent="-457200" lvl="2" marL="1371600" marR="0" algn="l">
              <a:lnSpc>
                <a:spcPct val="90000"/>
              </a:lnSpc>
              <a:spcBef>
                <a:spcPts val="600"/>
              </a:spcBef>
              <a:spcAft>
                <a:spcPts val="0"/>
              </a:spcAft>
              <a:buClr>
                <a:schemeClr val="dk1"/>
              </a:buClr>
              <a:buSzPts val="3600"/>
              <a:buFont typeface="Noto Sans Symbols"/>
              <a:buChar char="▪"/>
              <a:defRPr b="0" i="0" sz="36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
        <p:nvSpPr>
          <p:cNvPr id="228" name="Google Shape;228;p53"/>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229" name="Google Shape;229;p53"/>
          <p:cNvCxnSpPr/>
          <p:nvPr/>
        </p:nvCxnSpPr>
        <p:spPr>
          <a:xfrm>
            <a:off x="6096000" y="1327150"/>
            <a:ext cx="0" cy="4203600"/>
          </a:xfrm>
          <a:prstGeom prst="straightConnector1">
            <a:avLst/>
          </a:prstGeom>
          <a:noFill/>
          <a:ln cap="flat" cmpd="sng" w="49100">
            <a:solidFill>
              <a:schemeClr val="dk1"/>
            </a:solidFill>
            <a:prstDash val="solid"/>
            <a:miter lim="800000"/>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8" name="Shape 28"/>
        <p:cNvGrpSpPr/>
        <p:nvPr/>
      </p:nvGrpSpPr>
      <p:grpSpPr>
        <a:xfrm>
          <a:off x="0" y="0"/>
          <a:ext cx="0" cy="0"/>
          <a:chOff x="0" y="0"/>
          <a:chExt cx="0" cy="0"/>
        </a:xfrm>
      </p:grpSpPr>
      <p:sp>
        <p:nvSpPr>
          <p:cNvPr id="29" name="Google Shape;29;p6"/>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31" name="Google Shape;31;p6"/>
          <p:cNvPicPr preferRelativeResize="0"/>
          <p:nvPr/>
        </p:nvPicPr>
        <p:blipFill rotWithShape="1">
          <a:blip r:embed="rId2">
            <a:alphaModFix/>
          </a:blip>
          <a:srcRect b="4825" l="1682" r="0" t="12786"/>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0" name="Shape 230"/>
        <p:cNvGrpSpPr/>
        <p:nvPr/>
      </p:nvGrpSpPr>
      <p:grpSpPr>
        <a:xfrm>
          <a:off x="0" y="0"/>
          <a:ext cx="0" cy="0"/>
          <a:chOff x="0" y="0"/>
          <a:chExt cx="0" cy="0"/>
        </a:xfrm>
      </p:grpSpPr>
      <p:sp>
        <p:nvSpPr>
          <p:cNvPr id="231" name="Google Shape;231;p54"/>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232" name="Shape 232"/>
        <p:cNvGrpSpPr/>
        <p:nvPr/>
      </p:nvGrpSpPr>
      <p:grpSpPr>
        <a:xfrm>
          <a:off x="0" y="0"/>
          <a:ext cx="0" cy="0"/>
          <a:chOff x="0" y="0"/>
          <a:chExt cx="0" cy="0"/>
        </a:xfrm>
      </p:grpSpPr>
      <p:sp>
        <p:nvSpPr>
          <p:cNvPr id="233" name="Google Shape;233;p55"/>
          <p:cNvSpPr txBox="1"/>
          <p:nvPr>
            <p:ph type="title"/>
          </p:nvPr>
        </p:nvSpPr>
        <p:spPr>
          <a:xfrm>
            <a:off x="6122788" y="2253854"/>
            <a:ext cx="57591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34" name="Google Shape;234;p55"/>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235" name="Google Shape;235;p55"/>
          <p:cNvPicPr preferRelativeResize="0"/>
          <p:nvPr/>
        </p:nvPicPr>
        <p:blipFill rotWithShape="1">
          <a:blip r:embed="rId2">
            <a:alphaModFix/>
          </a:blip>
          <a:srcRect b="0" l="0" r="0" t="0"/>
          <a:stretch/>
        </p:blipFill>
        <p:spPr>
          <a:xfrm>
            <a:off x="-226025" y="107156"/>
            <a:ext cx="4448189" cy="4448325"/>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6" name="Shape 236"/>
        <p:cNvGrpSpPr/>
        <p:nvPr/>
      </p:nvGrpSpPr>
      <p:grpSpPr>
        <a:xfrm>
          <a:off x="0" y="0"/>
          <a:ext cx="0" cy="0"/>
          <a:chOff x="0" y="0"/>
          <a:chExt cx="0" cy="0"/>
        </a:xfrm>
      </p:grpSpPr>
      <p:sp>
        <p:nvSpPr>
          <p:cNvPr id="237" name="Google Shape;237;p56"/>
          <p:cNvSpPr txBox="1"/>
          <p:nvPr>
            <p:ph type="title"/>
          </p:nvPr>
        </p:nvSpPr>
        <p:spPr>
          <a:xfrm>
            <a:off x="556437" y="365125"/>
            <a:ext cx="110793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238" name="Google Shape;238;p56"/>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239" name="Shape 239"/>
        <p:cNvGrpSpPr/>
        <p:nvPr/>
      </p:nvGrpSpPr>
      <p:grpSpPr>
        <a:xfrm>
          <a:off x="0" y="0"/>
          <a:ext cx="0" cy="0"/>
          <a:chOff x="0" y="0"/>
          <a:chExt cx="0" cy="0"/>
        </a:xfrm>
      </p:grpSpPr>
      <p:sp>
        <p:nvSpPr>
          <p:cNvPr id="240" name="Google Shape;240;p57"/>
          <p:cNvSpPr txBox="1"/>
          <p:nvPr>
            <p:ph idx="1" type="body"/>
          </p:nvPr>
        </p:nvSpPr>
        <p:spPr>
          <a:xfrm>
            <a:off x="309739" y="1714500"/>
            <a:ext cx="11572500" cy="4340100"/>
          </a:xfrm>
          <a:prstGeom prst="rect">
            <a:avLst/>
          </a:prstGeom>
          <a:noFill/>
          <a:ln>
            <a:noFill/>
          </a:ln>
        </p:spPr>
        <p:txBody>
          <a:bodyPr anchorCtr="0" anchor="t" bIns="41400" lIns="82850" spcFirstLastPara="1" rIns="82850" wrap="square" tIns="41400">
            <a:noAutofit/>
          </a:bodyPr>
          <a:lstStyle>
            <a:lvl1pPr indent="-228600" lvl="0" marL="457200" marR="0" algn="l">
              <a:lnSpc>
                <a:spcPct val="100000"/>
              </a:lnSpc>
              <a:spcBef>
                <a:spcPts val="5000"/>
              </a:spcBef>
              <a:spcAft>
                <a:spcPts val="0"/>
              </a:spcAft>
              <a:buClr>
                <a:srgbClr val="000000"/>
              </a:buClr>
              <a:buSzPts val="1300"/>
              <a:buFont typeface="Arial"/>
              <a:buNone/>
              <a:defRPr b="0" i="0" sz="44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5000"/>
              </a:spcBef>
              <a:spcAft>
                <a:spcPts val="0"/>
              </a:spcAft>
              <a:buClr>
                <a:srgbClr val="000000"/>
              </a:buClr>
              <a:buSzPts val="1300"/>
              <a:buFont typeface="Arial"/>
              <a:buNone/>
              <a:defRPr b="0" i="0" sz="40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5000"/>
              </a:spcBef>
              <a:spcAft>
                <a:spcPts val="0"/>
              </a:spcAft>
              <a:buClr>
                <a:srgbClr val="000000"/>
              </a:buClr>
              <a:buSzPts val="1300"/>
              <a:buFont typeface="Arial"/>
              <a:buNone/>
              <a:defRPr b="0" i="0" sz="3200" u="none" cap="none" strike="noStrike">
                <a:solidFill>
                  <a:schemeClr val="dk1"/>
                </a:solidFill>
                <a:latin typeface="Trebuchet MS"/>
                <a:ea typeface="Trebuchet MS"/>
                <a:cs typeface="Trebuchet MS"/>
                <a:sym typeface="Trebuchet MS"/>
              </a:defRPr>
            </a:lvl3pPr>
            <a:lvl4pPr indent="-406400" lvl="3" marL="1828800" marR="0" algn="l">
              <a:lnSpc>
                <a:spcPct val="100000"/>
              </a:lnSpc>
              <a:spcBef>
                <a:spcPts val="50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9pPr>
          </a:lstStyle>
          <a:p/>
        </p:txBody>
      </p:sp>
      <p:sp>
        <p:nvSpPr>
          <p:cNvPr id="241" name="Google Shape;241;p57"/>
          <p:cNvSpPr txBox="1"/>
          <p:nvPr>
            <p:ph idx="12" type="sldNum"/>
          </p:nvPr>
        </p:nvSpPr>
        <p:spPr>
          <a:xfrm>
            <a:off x="9846361" y="6425136"/>
            <a:ext cx="2012100" cy="365100"/>
          </a:xfrm>
          <a:prstGeom prst="rect">
            <a:avLst/>
          </a:prstGeom>
          <a:noFill/>
          <a:ln>
            <a:noFill/>
          </a:ln>
        </p:spPr>
        <p:txBody>
          <a:bodyPr anchorCtr="0" anchor="ctr" bIns="41400" lIns="82850" spcFirstLastPara="1" rIns="82850" wrap="square" tIns="414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42" name="Google Shape;242;p57"/>
          <p:cNvSpPr txBox="1"/>
          <p:nvPr>
            <p:ph type="title"/>
          </p:nvPr>
        </p:nvSpPr>
        <p:spPr>
          <a:xfrm>
            <a:off x="309739" y="439118"/>
            <a:ext cx="11572500" cy="8169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800"/>
              <a:buFont typeface="Arial"/>
              <a:buNone/>
              <a:defRPr b="0" i="0" sz="80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243" name="Shape 243"/>
        <p:cNvGrpSpPr/>
        <p:nvPr/>
      </p:nvGrpSpPr>
      <p:grpSpPr>
        <a:xfrm>
          <a:off x="0" y="0"/>
          <a:ext cx="0" cy="0"/>
          <a:chOff x="0" y="0"/>
          <a:chExt cx="0" cy="0"/>
        </a:xfrm>
      </p:grpSpPr>
      <p:sp>
        <p:nvSpPr>
          <p:cNvPr id="244" name="Google Shape;244;p58"/>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245" name="Google Shape;245;p58"/>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246" name="Google Shape;246;p58"/>
          <p:cNvSpPr txBox="1"/>
          <p:nvPr>
            <p:ph type="title"/>
          </p:nvPr>
        </p:nvSpPr>
        <p:spPr>
          <a:xfrm>
            <a:off x="1040523" y="1505158"/>
            <a:ext cx="10110900" cy="9903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247" name="Google Shape;247;p58"/>
          <p:cNvSpPr txBox="1"/>
          <p:nvPr>
            <p:ph idx="1" type="body"/>
          </p:nvPr>
        </p:nvSpPr>
        <p:spPr>
          <a:xfrm>
            <a:off x="1524000" y="2583430"/>
            <a:ext cx="9144000" cy="738600"/>
          </a:xfrm>
          <a:prstGeom prst="rect">
            <a:avLst/>
          </a:prstGeom>
          <a:noFill/>
          <a:ln>
            <a:noFill/>
          </a:ln>
        </p:spPr>
        <p:txBody>
          <a:bodyPr anchorCtr="0" anchor="ctr" bIns="58875" lIns="58875" spcFirstLastPara="1" rIns="58875" wrap="square" tIns="58875">
            <a:normAutofit/>
          </a:bodyPr>
          <a:lstStyle>
            <a:lvl1pPr indent="-628650" lvl="0" marL="4572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1pPr>
            <a:lvl2pPr indent="-628650" lvl="1" marL="9144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2pPr>
            <a:lvl3pPr indent="-628650" lvl="2" marL="13716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3pPr>
            <a:lvl4pPr indent="-628650" lvl="3" marL="18288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4pPr>
            <a:lvl5pPr indent="-628650" lvl="4" marL="22860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248" name="Google Shape;248;p58"/>
          <p:cNvSpPr txBox="1"/>
          <p:nvPr>
            <p:ph idx="12" type="sldNum"/>
          </p:nvPr>
        </p:nvSpPr>
        <p:spPr>
          <a:xfrm>
            <a:off x="11653384" y="6421648"/>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
        <p:nvSpPr>
          <p:cNvPr id="249" name="Google Shape;249;p58"/>
          <p:cNvSpPr txBox="1"/>
          <p:nvPr>
            <p:ph idx="2" type="body"/>
          </p:nvPr>
        </p:nvSpPr>
        <p:spPr>
          <a:xfrm>
            <a:off x="1913860" y="3680028"/>
            <a:ext cx="8364300" cy="914400"/>
          </a:xfrm>
          <a:prstGeom prst="rect">
            <a:avLst/>
          </a:prstGeom>
          <a:noFill/>
          <a:ln>
            <a:noFill/>
          </a:ln>
        </p:spPr>
        <p:txBody>
          <a:bodyPr anchorCtr="0" anchor="ctr" bIns="58875" lIns="58875" spcFirstLastPara="1" rIns="58875" wrap="square" tIns="58875">
            <a:normAutofit/>
          </a:bodyPr>
          <a:lstStyle>
            <a:lvl1pPr indent="-374650" lvl="0" marL="457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1pPr>
            <a:lvl2pPr indent="-374650" lvl="1" marL="914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2pPr>
            <a:lvl3pPr indent="-374650" lvl="2" marL="1371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3pPr>
            <a:lvl4pPr indent="-374650" lvl="3" marL="1828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4pPr>
            <a:lvl5pPr indent="-374650" lvl="4" marL="22860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250" name="Shape 250"/>
        <p:cNvGrpSpPr/>
        <p:nvPr/>
      </p:nvGrpSpPr>
      <p:grpSpPr>
        <a:xfrm>
          <a:off x="0" y="0"/>
          <a:ext cx="0" cy="0"/>
          <a:chOff x="0" y="0"/>
          <a:chExt cx="0" cy="0"/>
        </a:xfrm>
      </p:grpSpPr>
      <p:sp>
        <p:nvSpPr>
          <p:cNvPr id="251" name="Google Shape;251;p59"/>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252" name="Google Shape;252;p59"/>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253" name="Google Shape;253;p59"/>
          <p:cNvSpPr txBox="1"/>
          <p:nvPr>
            <p:ph type="title"/>
          </p:nvPr>
        </p:nvSpPr>
        <p:spPr>
          <a:xfrm>
            <a:off x="415600" y="593366"/>
            <a:ext cx="11360700" cy="7635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254" name="Google Shape;254;p59"/>
          <p:cNvSpPr txBox="1"/>
          <p:nvPr>
            <p:ph idx="1" type="body"/>
          </p:nvPr>
        </p:nvSpPr>
        <p:spPr>
          <a:xfrm>
            <a:off x="415600" y="1536634"/>
            <a:ext cx="11360700" cy="4555200"/>
          </a:xfrm>
          <a:prstGeom prst="rect">
            <a:avLst/>
          </a:prstGeom>
          <a:noFill/>
          <a:ln>
            <a:noFill/>
          </a:ln>
        </p:spPr>
        <p:txBody>
          <a:bodyPr anchorCtr="0" anchor="ctr" bIns="157075" lIns="157075" spcFirstLastPara="1" rIns="157075" wrap="square" tIns="157075">
            <a:norm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255" name="Google Shape;255;p59"/>
          <p:cNvSpPr txBox="1"/>
          <p:nvPr>
            <p:ph idx="12" type="sldNum"/>
          </p:nvPr>
        </p:nvSpPr>
        <p:spPr>
          <a:xfrm>
            <a:off x="11764368" y="6345371"/>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33" name="Shape 33"/>
        <p:cNvGrpSpPr/>
        <p:nvPr/>
      </p:nvGrpSpPr>
      <p:grpSpPr>
        <a:xfrm>
          <a:off x="0" y="0"/>
          <a:ext cx="0" cy="0"/>
          <a:chOff x="0" y="0"/>
          <a:chExt cx="0" cy="0"/>
        </a:xfrm>
      </p:grpSpPr>
      <p:sp>
        <p:nvSpPr>
          <p:cNvPr id="34" name="Google Shape;34;p7"/>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b="1" sz="360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7" name="Shape 37"/>
        <p:cNvGrpSpPr/>
        <p:nvPr/>
      </p:nvGrpSpPr>
      <p:grpSpPr>
        <a:xfrm>
          <a:off x="0" y="0"/>
          <a:ext cx="0" cy="0"/>
          <a:chOff x="0" y="0"/>
          <a:chExt cx="0" cy="0"/>
        </a:xfrm>
      </p:grpSpPr>
      <p:sp>
        <p:nvSpPr>
          <p:cNvPr id="38" name="Google Shape;38;p8"/>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8"/>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8"/>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9"/>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9"/>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45" name="Shape 45"/>
        <p:cNvGrpSpPr/>
        <p:nvPr/>
      </p:nvGrpSpPr>
      <p:grpSpPr>
        <a:xfrm>
          <a:off x="0" y="0"/>
          <a:ext cx="0" cy="0"/>
          <a:chOff x="0" y="0"/>
          <a:chExt cx="0" cy="0"/>
        </a:xfrm>
      </p:grpSpPr>
      <p:sp>
        <p:nvSpPr>
          <p:cNvPr id="46" name="Google Shape;46;p10"/>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0"/>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48" name="Google Shape;48;p10"/>
          <p:cNvPicPr preferRelativeResize="0"/>
          <p:nvPr/>
        </p:nvPicPr>
        <p:blipFill rotWithShape="1">
          <a:blip r:embed="rId2">
            <a:alphaModFix/>
          </a:blip>
          <a:srcRect b="0" l="0" r="0" t="0"/>
          <a:stretch/>
        </p:blipFill>
        <p:spPr>
          <a:xfrm>
            <a:off x="-952500" y="-298450"/>
            <a:ext cx="7429500" cy="71564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1.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image" Target="../media/image24.pn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5.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slideLayout" Target="../slideLayouts/slideLayout37.xml"/><Relationship Id="rId12" Type="http://schemas.openxmlformats.org/officeDocument/2006/relationships/slideLayout" Target="../slideLayouts/slideLayout36.xml"/><Relationship Id="rId1" Type="http://schemas.openxmlformats.org/officeDocument/2006/relationships/image" Target="../media/image24.png"/><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2.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4.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3" Type="http://schemas.openxmlformats.org/officeDocument/2006/relationships/slideLayout" Target="../slideLayouts/slideLayout49.xml"/><Relationship Id="rId12" Type="http://schemas.openxmlformats.org/officeDocument/2006/relationships/slideLayout" Target="../slideLayouts/slideLayout48.xml"/><Relationship Id="rId1" Type="http://schemas.openxmlformats.org/officeDocument/2006/relationships/image" Target="../media/image14.png"/><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5" Type="http://schemas.openxmlformats.org/officeDocument/2006/relationships/slideLayout" Target="../slideLayouts/slideLayout51.xml"/><Relationship Id="rId14" Type="http://schemas.openxmlformats.org/officeDocument/2006/relationships/slideLayout" Target="../slideLayouts/slideLayout50.xml"/><Relationship Id="rId17" Type="http://schemas.openxmlformats.org/officeDocument/2006/relationships/slideLayout" Target="../slideLayouts/slideLayout53.xml"/><Relationship Id="rId16" Type="http://schemas.openxmlformats.org/officeDocument/2006/relationships/slideLayout" Target="../slideLayouts/slideLayout52.xml"/><Relationship Id="rId5" Type="http://schemas.openxmlformats.org/officeDocument/2006/relationships/slideLayout" Target="../slideLayouts/slideLayout41.xml"/><Relationship Id="rId19" Type="http://schemas.openxmlformats.org/officeDocument/2006/relationships/slideLayout" Target="../slideLayouts/slideLayout55.xml"/><Relationship Id="rId6" Type="http://schemas.openxmlformats.org/officeDocument/2006/relationships/slideLayout" Target="../slideLayouts/slideLayout42.xml"/><Relationship Id="rId18" Type="http://schemas.openxmlformats.org/officeDocument/2006/relationships/slideLayout" Target="../slideLayouts/slideLayout54.xml"/><Relationship Id="rId7" Type="http://schemas.openxmlformats.org/officeDocument/2006/relationships/slideLayout" Target="../slideLayouts/slideLayout43.xml"/><Relationship Id="rId8"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 name="Shape 6"/>
        <p:cNvGrpSpPr/>
        <p:nvPr/>
      </p:nvGrpSpPr>
      <p:grpSpPr>
        <a:xfrm>
          <a:off x="0" y="0"/>
          <a:ext cx="0" cy="0"/>
          <a:chOff x="0" y="0"/>
          <a:chExt cx="0" cy="0"/>
        </a:xfrm>
      </p:grpSpPr>
      <p:sp>
        <p:nvSpPr>
          <p:cNvPr id="7" name="Google Shape;7;p1"/>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000" u="none" cap="none" strike="noStrike">
                <a:solidFill>
                  <a:schemeClr val="dk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p:nvPr/>
        </p:nvSpPr>
        <p:spPr>
          <a:xfrm>
            <a:off x="0" y="6256612"/>
            <a:ext cx="121920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Trebuchet MS"/>
                <a:ea typeface="Trebuchet MS"/>
                <a:cs typeface="Trebuchet MS"/>
                <a:sym typeface="Trebuchet MS"/>
              </a:defRPr>
            </a:lvl1pPr>
            <a:lvl2pPr indent="0" lvl="1" marL="0" marR="0" rtl="0" algn="r">
              <a:spcBef>
                <a:spcPts val="0"/>
              </a:spcBef>
              <a:buNone/>
              <a:defRPr b="0" i="0" sz="1200" u="none" cap="none" strike="noStrike">
                <a:solidFill>
                  <a:schemeClr val="lt1"/>
                </a:solidFill>
                <a:latin typeface="Trebuchet MS"/>
                <a:ea typeface="Trebuchet MS"/>
                <a:cs typeface="Trebuchet MS"/>
                <a:sym typeface="Trebuchet MS"/>
              </a:defRPr>
            </a:lvl2pPr>
            <a:lvl3pPr indent="0" lvl="2" marL="0" marR="0" rtl="0" algn="r">
              <a:spcBef>
                <a:spcPts val="0"/>
              </a:spcBef>
              <a:buNone/>
              <a:defRPr b="0" i="0" sz="1200" u="none" cap="none" strike="noStrike">
                <a:solidFill>
                  <a:schemeClr val="lt1"/>
                </a:solidFill>
                <a:latin typeface="Trebuchet MS"/>
                <a:ea typeface="Trebuchet MS"/>
                <a:cs typeface="Trebuchet MS"/>
                <a:sym typeface="Trebuchet MS"/>
              </a:defRPr>
            </a:lvl3pPr>
            <a:lvl4pPr indent="0" lvl="3" marL="0" marR="0" rtl="0" algn="r">
              <a:spcBef>
                <a:spcPts val="0"/>
              </a:spcBef>
              <a:buNone/>
              <a:defRPr b="0" i="0" sz="1200" u="none" cap="none" strike="noStrike">
                <a:solidFill>
                  <a:schemeClr val="lt1"/>
                </a:solidFill>
                <a:latin typeface="Trebuchet MS"/>
                <a:ea typeface="Trebuchet MS"/>
                <a:cs typeface="Trebuchet MS"/>
                <a:sym typeface="Trebuchet MS"/>
              </a:defRPr>
            </a:lvl4pPr>
            <a:lvl5pPr indent="0" lvl="4" marL="0" marR="0" rtl="0" algn="r">
              <a:spcBef>
                <a:spcPts val="0"/>
              </a:spcBef>
              <a:buNone/>
              <a:defRPr b="0" i="0" sz="1200" u="none" cap="none" strike="noStrike">
                <a:solidFill>
                  <a:schemeClr val="lt1"/>
                </a:solidFill>
                <a:latin typeface="Trebuchet MS"/>
                <a:ea typeface="Trebuchet MS"/>
                <a:cs typeface="Trebuchet MS"/>
                <a:sym typeface="Trebuchet MS"/>
              </a:defRPr>
            </a:lvl5pPr>
            <a:lvl6pPr indent="0" lvl="5" marL="0" marR="0" rtl="0" algn="r">
              <a:spcBef>
                <a:spcPts val="0"/>
              </a:spcBef>
              <a:buNone/>
              <a:defRPr b="0" i="0" sz="1200" u="none" cap="none" strike="noStrike">
                <a:solidFill>
                  <a:schemeClr val="lt1"/>
                </a:solidFill>
                <a:latin typeface="Trebuchet MS"/>
                <a:ea typeface="Trebuchet MS"/>
                <a:cs typeface="Trebuchet MS"/>
                <a:sym typeface="Trebuchet MS"/>
              </a:defRPr>
            </a:lvl6pPr>
            <a:lvl7pPr indent="0" lvl="6" marL="0" marR="0" rtl="0" algn="r">
              <a:spcBef>
                <a:spcPts val="0"/>
              </a:spcBef>
              <a:buNone/>
              <a:defRPr b="0" i="0" sz="1200" u="none" cap="none" strike="noStrike">
                <a:solidFill>
                  <a:schemeClr val="lt1"/>
                </a:solidFill>
                <a:latin typeface="Trebuchet MS"/>
                <a:ea typeface="Trebuchet MS"/>
                <a:cs typeface="Trebuchet MS"/>
                <a:sym typeface="Trebuchet MS"/>
              </a:defRPr>
            </a:lvl7pPr>
            <a:lvl8pPr indent="0" lvl="7" marL="0" marR="0" rtl="0" algn="r">
              <a:spcBef>
                <a:spcPts val="0"/>
              </a:spcBef>
              <a:buNone/>
              <a:defRPr b="0" i="0" sz="1200" u="none" cap="none" strike="noStrike">
                <a:solidFill>
                  <a:schemeClr val="lt1"/>
                </a:solidFill>
                <a:latin typeface="Trebuchet MS"/>
                <a:ea typeface="Trebuchet MS"/>
                <a:cs typeface="Trebuchet MS"/>
                <a:sym typeface="Trebuchet MS"/>
              </a:defRPr>
            </a:lvl8pPr>
            <a:lvl9pPr indent="0" lvl="8" marL="0" marR="0" rtl="0" algn="r">
              <a:spcBef>
                <a:spcPts val="0"/>
              </a:spcBef>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1" name="Google Shape;11;p1"/>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4" name="Shape 64"/>
        <p:cNvGrpSpPr/>
        <p:nvPr/>
      </p:nvGrpSpPr>
      <p:grpSpPr>
        <a:xfrm>
          <a:off x="0" y="0"/>
          <a:ext cx="0" cy="0"/>
          <a:chOff x="0" y="0"/>
          <a:chExt cx="0" cy="0"/>
        </a:xfrm>
      </p:grpSpPr>
      <p:sp>
        <p:nvSpPr>
          <p:cNvPr id="65" name="Google Shape;65;p15"/>
          <p:cNvSpPr txBox="1"/>
          <p:nvPr>
            <p:ph type="title"/>
          </p:nvPr>
        </p:nvSpPr>
        <p:spPr>
          <a:xfrm>
            <a:off x="183931" y="2168288"/>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lt1"/>
              </a:buClr>
              <a:buSzPts val="6000"/>
              <a:buFont typeface="Trebuchet MS"/>
              <a:buNone/>
              <a:defRPr b="1" i="0" sz="6000" u="none" cap="none" strike="noStrik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6" name="Google Shape;66;p15"/>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2000">
                <a:solidFill>
                  <a:schemeClr val="l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67" name="Google Shape;67;p15"/>
          <p:cNvSpPr/>
          <p:nvPr/>
        </p:nvSpPr>
        <p:spPr>
          <a:xfrm>
            <a:off x="0" y="6256612"/>
            <a:ext cx="12192000" cy="609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 name="Google Shape;68;p1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chemeClr val="dk1"/>
                </a:solidFill>
                <a:latin typeface="Trebuchet MS"/>
                <a:ea typeface="Trebuchet MS"/>
                <a:cs typeface="Trebuchet MS"/>
                <a:sym typeface="Trebuchet MS"/>
              </a:defRPr>
            </a:lvl1pPr>
            <a:lvl2pPr indent="0" lvl="1" marL="0" marR="0" rtl="0" algn="r">
              <a:spcBef>
                <a:spcPts val="0"/>
              </a:spcBef>
              <a:buNone/>
              <a:defRPr sz="1200">
                <a:solidFill>
                  <a:schemeClr val="dk1"/>
                </a:solidFill>
                <a:latin typeface="Trebuchet MS"/>
                <a:ea typeface="Trebuchet MS"/>
                <a:cs typeface="Trebuchet MS"/>
                <a:sym typeface="Trebuchet MS"/>
              </a:defRPr>
            </a:lvl2pPr>
            <a:lvl3pPr indent="0" lvl="2" marL="0" marR="0" rtl="0" algn="r">
              <a:spcBef>
                <a:spcPts val="0"/>
              </a:spcBef>
              <a:buNone/>
              <a:defRPr sz="1200">
                <a:solidFill>
                  <a:schemeClr val="dk1"/>
                </a:solidFill>
                <a:latin typeface="Trebuchet MS"/>
                <a:ea typeface="Trebuchet MS"/>
                <a:cs typeface="Trebuchet MS"/>
                <a:sym typeface="Trebuchet MS"/>
              </a:defRPr>
            </a:lvl3pPr>
            <a:lvl4pPr indent="0" lvl="3" marL="0" marR="0" rtl="0" algn="r">
              <a:spcBef>
                <a:spcPts val="0"/>
              </a:spcBef>
              <a:buNone/>
              <a:defRPr sz="1200">
                <a:solidFill>
                  <a:schemeClr val="dk1"/>
                </a:solidFill>
                <a:latin typeface="Trebuchet MS"/>
                <a:ea typeface="Trebuchet MS"/>
                <a:cs typeface="Trebuchet MS"/>
                <a:sym typeface="Trebuchet MS"/>
              </a:defRPr>
            </a:lvl4pPr>
            <a:lvl5pPr indent="0" lvl="4" marL="0" marR="0" rtl="0" algn="r">
              <a:spcBef>
                <a:spcPts val="0"/>
              </a:spcBef>
              <a:buNone/>
              <a:defRPr sz="1200">
                <a:solidFill>
                  <a:schemeClr val="dk1"/>
                </a:solidFill>
                <a:latin typeface="Trebuchet MS"/>
                <a:ea typeface="Trebuchet MS"/>
                <a:cs typeface="Trebuchet MS"/>
                <a:sym typeface="Trebuchet MS"/>
              </a:defRPr>
            </a:lvl5pPr>
            <a:lvl6pPr indent="0" lvl="5" marL="0" marR="0" rtl="0" algn="r">
              <a:spcBef>
                <a:spcPts val="0"/>
              </a:spcBef>
              <a:buNone/>
              <a:defRPr sz="1200">
                <a:solidFill>
                  <a:schemeClr val="dk1"/>
                </a:solidFill>
                <a:latin typeface="Trebuchet MS"/>
                <a:ea typeface="Trebuchet MS"/>
                <a:cs typeface="Trebuchet MS"/>
                <a:sym typeface="Trebuchet MS"/>
              </a:defRPr>
            </a:lvl6pPr>
            <a:lvl7pPr indent="0" lvl="6" marL="0" marR="0" rtl="0" algn="r">
              <a:spcBef>
                <a:spcPts val="0"/>
              </a:spcBef>
              <a:buNone/>
              <a:defRPr sz="1200">
                <a:solidFill>
                  <a:schemeClr val="dk1"/>
                </a:solidFill>
                <a:latin typeface="Trebuchet MS"/>
                <a:ea typeface="Trebuchet MS"/>
                <a:cs typeface="Trebuchet MS"/>
                <a:sym typeface="Trebuchet MS"/>
              </a:defRPr>
            </a:lvl7pPr>
            <a:lvl8pPr indent="0" lvl="7" marL="0" marR="0" rtl="0" algn="r">
              <a:spcBef>
                <a:spcPts val="0"/>
              </a:spcBef>
              <a:buNone/>
              <a:defRPr sz="1200">
                <a:solidFill>
                  <a:schemeClr val="dk1"/>
                </a:solidFill>
                <a:latin typeface="Trebuchet MS"/>
                <a:ea typeface="Trebuchet MS"/>
                <a:cs typeface="Trebuchet MS"/>
                <a:sym typeface="Trebuchet MS"/>
              </a:defRPr>
            </a:lvl8pPr>
            <a:lvl9pPr indent="0" lvl="8" marL="0" marR="0" rtl="0" algn="r">
              <a:spcBef>
                <a:spcPts val="0"/>
              </a:spcBef>
              <a:buNone/>
              <a:defRPr sz="1200">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69" name="Google Shape;69;p15"/>
          <p:cNvPicPr preferRelativeResize="0"/>
          <p:nvPr/>
        </p:nvPicPr>
        <p:blipFill rotWithShape="1">
          <a:blip r:embed="rId1">
            <a:alphaModFix/>
          </a:blip>
          <a:srcRect b="0" l="0" r="0" t="0"/>
          <a:stretch/>
        </p:blipFill>
        <p:spPr>
          <a:xfrm>
            <a:off x="274674" y="6363571"/>
            <a:ext cx="2214118" cy="37949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18" name="Shape 118"/>
        <p:cNvGrpSpPr/>
        <p:nvPr/>
      </p:nvGrpSpPr>
      <p:grpSpPr>
        <a:xfrm>
          <a:off x="0" y="0"/>
          <a:ext cx="0" cy="0"/>
          <a:chOff x="0" y="0"/>
          <a:chExt cx="0" cy="0"/>
        </a:xfrm>
      </p:grpSpPr>
      <p:sp>
        <p:nvSpPr>
          <p:cNvPr id="119" name="Google Shape;119;p28"/>
          <p:cNvSpPr txBox="1"/>
          <p:nvPr>
            <p:ph type="title"/>
          </p:nvPr>
        </p:nvSpPr>
        <p:spPr>
          <a:xfrm>
            <a:off x="183931" y="2168288"/>
            <a:ext cx="11824500" cy="1326000"/>
          </a:xfrm>
          <a:prstGeom prst="rect">
            <a:avLst/>
          </a:prstGeom>
          <a:noFill/>
          <a:ln>
            <a:noFill/>
          </a:ln>
        </p:spPr>
        <p:txBody>
          <a:bodyPr anchorCtr="0" anchor="ctr" bIns="45825" lIns="91650" spcFirstLastPara="1" rIns="91650" wrap="square" tIns="45825">
            <a:noAutofit/>
          </a:bodyPr>
          <a:lstStyle>
            <a:lvl1pPr lvl="0" marR="0" algn="ctr">
              <a:lnSpc>
                <a:spcPct val="90000"/>
              </a:lnSpc>
              <a:spcBef>
                <a:spcPts val="0"/>
              </a:spcBef>
              <a:spcAft>
                <a:spcPts val="0"/>
              </a:spcAft>
              <a:buClr>
                <a:schemeClr val="lt1"/>
              </a:buClr>
              <a:buSzPts val="6100"/>
              <a:buFont typeface="Trebuchet MS"/>
              <a:buNone/>
              <a:defRPr b="1" i="0" sz="6100" u="none" cap="none" strike="noStrik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0" name="Google Shape;120;p28"/>
          <p:cNvSpPr txBox="1"/>
          <p:nvPr>
            <p:ph idx="10" type="dt"/>
          </p:nvPr>
        </p:nvSpPr>
        <p:spPr>
          <a:xfrm>
            <a:off x="4724400" y="4907535"/>
            <a:ext cx="2743200" cy="365100"/>
          </a:xfrm>
          <a:prstGeom prst="rect">
            <a:avLst/>
          </a:prstGeom>
          <a:noFill/>
          <a:ln>
            <a:noFill/>
          </a:ln>
        </p:spPr>
        <p:txBody>
          <a:bodyPr anchorCtr="0" anchor="ctr" bIns="45825" lIns="91650" spcFirstLastPara="1" rIns="91650" wrap="square" tIns="45825">
            <a:noAutofit/>
          </a:bodyPr>
          <a:lstStyle>
            <a:lvl1pPr lvl="0" marR="0" algn="ctr">
              <a:spcBef>
                <a:spcPts val="0"/>
              </a:spcBef>
              <a:spcAft>
                <a:spcPts val="0"/>
              </a:spcAft>
              <a:buSzPts val="1400"/>
              <a:buNone/>
              <a:defRPr sz="2100">
                <a:solidFill>
                  <a:schemeClr val="lt1"/>
                </a:solidFill>
                <a:latin typeface="Trebuchet MS"/>
                <a:ea typeface="Trebuchet MS"/>
                <a:cs typeface="Trebuchet MS"/>
                <a:sym typeface="Trebuchet MS"/>
              </a:defRPr>
            </a:lvl1pPr>
            <a:lvl2pPr lvl="1"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21" name="Google Shape;121;p28"/>
          <p:cNvSpPr/>
          <p:nvPr/>
        </p:nvSpPr>
        <p:spPr>
          <a:xfrm>
            <a:off x="0" y="6256612"/>
            <a:ext cx="12192000" cy="609600"/>
          </a:xfrm>
          <a:prstGeom prst="rect">
            <a:avLst/>
          </a:prstGeom>
          <a:solidFill>
            <a:schemeClr val="lt1"/>
          </a:solidFill>
          <a:ln>
            <a:noFill/>
          </a:ln>
        </p:spPr>
        <p:txBody>
          <a:bodyPr anchorCtr="0" anchor="ctr" bIns="45825" lIns="91650" spcFirstLastPara="1" rIns="91650" wrap="square" tIns="45825">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 name="Google Shape;122;p28"/>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marR="0" algn="r">
              <a:spcBef>
                <a:spcPts val="0"/>
              </a:spcBef>
              <a:buNone/>
              <a:defRPr sz="1200">
                <a:solidFill>
                  <a:schemeClr val="dk1"/>
                </a:solidFill>
                <a:latin typeface="Trebuchet MS"/>
                <a:ea typeface="Trebuchet MS"/>
                <a:cs typeface="Trebuchet MS"/>
                <a:sym typeface="Trebuchet MS"/>
              </a:defRPr>
            </a:lvl1pPr>
            <a:lvl2pPr indent="0" lvl="1" marL="0" marR="0" algn="r">
              <a:spcBef>
                <a:spcPts val="0"/>
              </a:spcBef>
              <a:buNone/>
              <a:defRPr sz="1200">
                <a:solidFill>
                  <a:schemeClr val="dk1"/>
                </a:solidFill>
                <a:latin typeface="Trebuchet MS"/>
                <a:ea typeface="Trebuchet MS"/>
                <a:cs typeface="Trebuchet MS"/>
                <a:sym typeface="Trebuchet MS"/>
              </a:defRPr>
            </a:lvl2pPr>
            <a:lvl3pPr indent="0" lvl="2" marL="0" marR="0" algn="r">
              <a:spcBef>
                <a:spcPts val="0"/>
              </a:spcBef>
              <a:buNone/>
              <a:defRPr sz="1200">
                <a:solidFill>
                  <a:schemeClr val="dk1"/>
                </a:solidFill>
                <a:latin typeface="Trebuchet MS"/>
                <a:ea typeface="Trebuchet MS"/>
                <a:cs typeface="Trebuchet MS"/>
                <a:sym typeface="Trebuchet MS"/>
              </a:defRPr>
            </a:lvl3pPr>
            <a:lvl4pPr indent="0" lvl="3" marL="0" marR="0" algn="r">
              <a:spcBef>
                <a:spcPts val="0"/>
              </a:spcBef>
              <a:buNone/>
              <a:defRPr sz="1200">
                <a:solidFill>
                  <a:schemeClr val="dk1"/>
                </a:solidFill>
                <a:latin typeface="Trebuchet MS"/>
                <a:ea typeface="Trebuchet MS"/>
                <a:cs typeface="Trebuchet MS"/>
                <a:sym typeface="Trebuchet MS"/>
              </a:defRPr>
            </a:lvl4pPr>
            <a:lvl5pPr indent="0" lvl="4" marL="0" marR="0" algn="r">
              <a:spcBef>
                <a:spcPts val="0"/>
              </a:spcBef>
              <a:buNone/>
              <a:defRPr sz="1200">
                <a:solidFill>
                  <a:schemeClr val="dk1"/>
                </a:solidFill>
                <a:latin typeface="Trebuchet MS"/>
                <a:ea typeface="Trebuchet MS"/>
                <a:cs typeface="Trebuchet MS"/>
                <a:sym typeface="Trebuchet MS"/>
              </a:defRPr>
            </a:lvl5pPr>
            <a:lvl6pPr indent="0" lvl="5" marL="0" marR="0" algn="r">
              <a:spcBef>
                <a:spcPts val="0"/>
              </a:spcBef>
              <a:buNone/>
              <a:defRPr sz="1200">
                <a:solidFill>
                  <a:schemeClr val="dk1"/>
                </a:solidFill>
                <a:latin typeface="Trebuchet MS"/>
                <a:ea typeface="Trebuchet MS"/>
                <a:cs typeface="Trebuchet MS"/>
                <a:sym typeface="Trebuchet MS"/>
              </a:defRPr>
            </a:lvl6pPr>
            <a:lvl7pPr indent="0" lvl="6" marL="0" marR="0" algn="r">
              <a:spcBef>
                <a:spcPts val="0"/>
              </a:spcBef>
              <a:buNone/>
              <a:defRPr sz="1200">
                <a:solidFill>
                  <a:schemeClr val="dk1"/>
                </a:solidFill>
                <a:latin typeface="Trebuchet MS"/>
                <a:ea typeface="Trebuchet MS"/>
                <a:cs typeface="Trebuchet MS"/>
                <a:sym typeface="Trebuchet MS"/>
              </a:defRPr>
            </a:lvl7pPr>
            <a:lvl8pPr indent="0" lvl="7" marL="0" marR="0" algn="r">
              <a:spcBef>
                <a:spcPts val="0"/>
              </a:spcBef>
              <a:buNone/>
              <a:defRPr sz="1200">
                <a:solidFill>
                  <a:schemeClr val="dk1"/>
                </a:solidFill>
                <a:latin typeface="Trebuchet MS"/>
                <a:ea typeface="Trebuchet MS"/>
                <a:cs typeface="Trebuchet MS"/>
                <a:sym typeface="Trebuchet MS"/>
              </a:defRPr>
            </a:lvl8pPr>
            <a:lvl9pPr indent="0" lvl="8" marL="0" marR="0" algn="r">
              <a:spcBef>
                <a:spcPts val="0"/>
              </a:spcBef>
              <a:buNone/>
              <a:defRPr sz="1200">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23" name="Google Shape;123;p28"/>
          <p:cNvPicPr preferRelativeResize="0"/>
          <p:nvPr/>
        </p:nvPicPr>
        <p:blipFill rotWithShape="1">
          <a:blip r:embed="rId1">
            <a:alphaModFix/>
          </a:blip>
          <a:srcRect b="0" l="0" r="0" t="0"/>
          <a:stretch/>
        </p:blipFill>
        <p:spPr>
          <a:xfrm>
            <a:off x="274674" y="6363571"/>
            <a:ext cx="1992708" cy="3415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2" name="Shape 172"/>
        <p:cNvGrpSpPr/>
        <p:nvPr/>
      </p:nvGrpSpPr>
      <p:grpSpPr>
        <a:xfrm>
          <a:off x="0" y="0"/>
          <a:ext cx="0" cy="0"/>
          <a:chOff x="0" y="0"/>
          <a:chExt cx="0" cy="0"/>
        </a:xfrm>
      </p:grpSpPr>
      <p:sp>
        <p:nvSpPr>
          <p:cNvPr id="173" name="Google Shape;173;p41"/>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174" name="Google Shape;174;p41"/>
          <p:cNvSpPr txBox="1"/>
          <p:nvPr>
            <p:ph idx="10" type="dt"/>
          </p:nvPr>
        </p:nvSpPr>
        <p:spPr>
          <a:xfrm>
            <a:off x="4724400" y="4907536"/>
            <a:ext cx="2743200" cy="365100"/>
          </a:xfrm>
          <a:prstGeom prst="rect">
            <a:avLst/>
          </a:prstGeom>
          <a:noFill/>
          <a:ln>
            <a:noFill/>
          </a:ln>
        </p:spPr>
        <p:txBody>
          <a:bodyPr anchorCtr="0" anchor="ctr" bIns="58900" lIns="117825" spcFirstLastPara="1" rIns="117825" wrap="square" tIns="58900">
            <a:noAutofit/>
          </a:bodyPr>
          <a:lstStyle>
            <a:lvl1pPr lvl="0" marR="0" algn="ctr">
              <a:lnSpc>
                <a:spcPct val="100000"/>
              </a:lnSpc>
              <a:spcBef>
                <a:spcPts val="0"/>
              </a:spcBef>
              <a:spcAft>
                <a:spcPts val="0"/>
              </a:spcAft>
              <a:buClr>
                <a:srgbClr val="000000"/>
              </a:buClr>
              <a:buSzPts val="1800"/>
              <a:buFont typeface="Arial"/>
              <a:buNone/>
              <a:defRPr b="0" i="0" sz="26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9pPr>
          </a:lstStyle>
          <a:p/>
        </p:txBody>
      </p:sp>
      <p:sp>
        <p:nvSpPr>
          <p:cNvPr id="175" name="Google Shape;175;p41"/>
          <p:cNvSpPr/>
          <p:nvPr/>
        </p:nvSpPr>
        <p:spPr>
          <a:xfrm>
            <a:off x="0" y="6256612"/>
            <a:ext cx="12192000" cy="609600"/>
          </a:xfrm>
          <a:prstGeom prst="rect">
            <a:avLst/>
          </a:prstGeom>
          <a:solidFill>
            <a:schemeClr val="dk2"/>
          </a:solidFill>
          <a:ln>
            <a:noFill/>
          </a:ln>
        </p:spPr>
        <p:txBody>
          <a:bodyPr anchorCtr="0" anchor="ctr"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chemeClr val="lt1"/>
              </a:solidFill>
              <a:latin typeface="Calibri"/>
              <a:ea typeface="Calibri"/>
              <a:cs typeface="Calibri"/>
              <a:sym typeface="Calibri"/>
            </a:endParaRPr>
          </a:p>
        </p:txBody>
      </p:sp>
      <p:sp>
        <p:nvSpPr>
          <p:cNvPr id="176" name="Google Shape;176;p41"/>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77" name="Google Shape;177;p41"/>
          <p:cNvPicPr preferRelativeResize="0"/>
          <p:nvPr/>
        </p:nvPicPr>
        <p:blipFill rotWithShape="1">
          <a:blip r:embed="rId1">
            <a:alphaModFix/>
          </a:blip>
          <a:srcRect b="0" l="0" r="0" t="0"/>
          <a:stretch/>
        </p:blipFill>
        <p:spPr>
          <a:xfrm>
            <a:off x="274320" y="6364224"/>
            <a:ext cx="1530939" cy="25923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2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hyperlink" Target="https://hcpf.colorado.gov/events/appeals_se" TargetMode="External"/><Relationship Id="rId4" Type="http://schemas.openxmlformats.org/officeDocument/2006/relationships/hyperlink" Target="https://www.healthfirstcolorado.com/appeals/" TargetMode="External"/><Relationship Id="rId5" Type="http://schemas.openxmlformats.org/officeDocument/2006/relationships/hyperlink" Target="https://hcpf.colorado.gov/publication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5.xml"/><Relationship Id="rId3" Type="http://schemas.openxmlformats.org/officeDocument/2006/relationships/hyperlink" Target="mailto:HCPF_stakeholders@state.co.us"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60"/>
          <p:cNvSpPr txBox="1"/>
          <p:nvPr>
            <p:ph type="ctrTitle"/>
          </p:nvPr>
        </p:nvSpPr>
        <p:spPr>
          <a:xfrm>
            <a:off x="1040525" y="646452"/>
            <a:ext cx="10110900" cy="1849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sz="5400"/>
              <a:t>Member Appeals </a:t>
            </a:r>
            <a:endParaRPr sz="5400"/>
          </a:p>
          <a:p>
            <a:pPr indent="0" lvl="0" marL="0" rtl="0" algn="ctr">
              <a:lnSpc>
                <a:spcPct val="90000"/>
              </a:lnSpc>
              <a:spcBef>
                <a:spcPts val="0"/>
              </a:spcBef>
              <a:spcAft>
                <a:spcPts val="0"/>
              </a:spcAft>
              <a:buClr>
                <a:schemeClr val="lt1"/>
              </a:buClr>
              <a:buSzPts val="6000"/>
              <a:buFont typeface="Trebuchet MS"/>
              <a:buNone/>
            </a:pPr>
            <a:r>
              <a:rPr lang="en-US" sz="5400"/>
              <a:t>Process Changes </a:t>
            </a:r>
            <a:endParaRPr sz="5400"/>
          </a:p>
        </p:txBody>
      </p:sp>
      <p:sp>
        <p:nvSpPr>
          <p:cNvPr id="262" name="Google Shape;262;p60"/>
          <p:cNvSpPr txBox="1"/>
          <p:nvPr>
            <p:ph idx="1" type="subTitle"/>
          </p:nvPr>
        </p:nvSpPr>
        <p:spPr>
          <a:xfrm>
            <a:off x="1523975" y="2943848"/>
            <a:ext cx="9144000" cy="13059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900"/>
              <a:buNone/>
            </a:pPr>
            <a:r>
              <a:rPr lang="en-US" sz="3550"/>
              <a:t>Stakeholder Meeting </a:t>
            </a:r>
            <a:endParaRPr/>
          </a:p>
        </p:txBody>
      </p:sp>
      <p:sp>
        <p:nvSpPr>
          <p:cNvPr id="263" name="Google Shape;263;p60"/>
          <p:cNvSpPr txBox="1"/>
          <p:nvPr>
            <p:ph idx="2" type="body"/>
          </p:nvPr>
        </p:nvSpPr>
        <p:spPr>
          <a:xfrm>
            <a:off x="1913850" y="4523350"/>
            <a:ext cx="8364300" cy="1573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300"/>
              <a:buNone/>
            </a:pPr>
            <a:r>
              <a:rPr lang="en-US" sz="2500"/>
              <a:t>February 17, 2026 </a:t>
            </a:r>
            <a:endParaRPr sz="2500"/>
          </a:p>
        </p:txBody>
      </p:sp>
      <p:sp>
        <p:nvSpPr>
          <p:cNvPr id="264" name="Google Shape;264;p60"/>
          <p:cNvSpPr txBox="1"/>
          <p:nvPr>
            <p:ph idx="12" type="sldNum"/>
          </p:nvPr>
        </p:nvSpPr>
        <p:spPr>
          <a:xfrm>
            <a:off x="9174126" y="6370754"/>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69"/>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Agenda</a:t>
            </a:r>
            <a:endParaRPr sz="5400"/>
          </a:p>
        </p:txBody>
      </p:sp>
      <p:sp>
        <p:nvSpPr>
          <p:cNvPr id="339" name="Google Shape;339;p69"/>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p>
            <a:pPr indent="-304800" lvl="0" marL="342900" rtl="0" algn="l">
              <a:lnSpc>
                <a:spcPct val="115000"/>
              </a:lnSpc>
              <a:spcBef>
                <a:spcPts val="1000"/>
              </a:spcBef>
              <a:spcAft>
                <a:spcPts val="0"/>
              </a:spcAft>
              <a:buSzPts val="3000"/>
              <a:buAutoNum type="arabicPeriod"/>
            </a:pPr>
            <a:r>
              <a:rPr lang="en-US" sz="3000"/>
              <a:t>Meeting Overview (2 to 2:05 p.m.) </a:t>
            </a:r>
            <a:endParaRPr sz="3000"/>
          </a:p>
          <a:p>
            <a:pPr indent="-304800" lvl="0" marL="342900" rtl="0" algn="l">
              <a:lnSpc>
                <a:spcPct val="115000"/>
              </a:lnSpc>
              <a:spcBef>
                <a:spcPts val="1000"/>
              </a:spcBef>
              <a:spcAft>
                <a:spcPts val="0"/>
              </a:spcAft>
              <a:buSzPts val="3000"/>
              <a:buAutoNum type="arabicPeriod"/>
            </a:pPr>
            <a:r>
              <a:rPr lang="en-US" sz="3000"/>
              <a:t>Proposed Rule: Changes to Appeals Process (2:05 to 2:30 p.m.) </a:t>
            </a:r>
            <a:endParaRPr sz="3000"/>
          </a:p>
          <a:p>
            <a:pPr indent="-304800" lvl="0" marL="342900" rtl="0" algn="l">
              <a:lnSpc>
                <a:spcPct val="115000"/>
              </a:lnSpc>
              <a:spcBef>
                <a:spcPts val="1000"/>
              </a:spcBef>
              <a:spcAft>
                <a:spcPts val="0"/>
              </a:spcAft>
              <a:buSzPts val="3000"/>
              <a:buAutoNum type="arabicPeriod"/>
            </a:pPr>
            <a:r>
              <a:rPr lang="en-US" sz="3000"/>
              <a:t>Stakeholder Questions (2:30 to 3:55 p.m.)</a:t>
            </a:r>
            <a:endParaRPr sz="3000"/>
          </a:p>
          <a:p>
            <a:pPr indent="-304800" lvl="0" marL="342900" rtl="0" algn="l">
              <a:lnSpc>
                <a:spcPct val="115000"/>
              </a:lnSpc>
              <a:spcBef>
                <a:spcPts val="1000"/>
              </a:spcBef>
              <a:spcAft>
                <a:spcPts val="0"/>
              </a:spcAft>
              <a:buSzPts val="3000"/>
              <a:buAutoNum type="arabicPeriod"/>
            </a:pPr>
            <a:r>
              <a:rPr lang="en-US" sz="3000"/>
              <a:t>Next Steps (3:55 to 4 p.m.) </a:t>
            </a:r>
            <a:endParaRPr sz="3000"/>
          </a:p>
        </p:txBody>
      </p:sp>
      <p:sp>
        <p:nvSpPr>
          <p:cNvPr id="340" name="Google Shape;340;p6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70"/>
          <p:cNvSpPr txBox="1"/>
          <p:nvPr>
            <p:ph idx="12" type="sldNum"/>
          </p:nvPr>
        </p:nvSpPr>
        <p:spPr>
          <a:xfrm>
            <a:off x="9174126" y="6370754"/>
            <a:ext cx="2743200" cy="365100"/>
          </a:xfrm>
          <a:prstGeom prst="rect">
            <a:avLst/>
          </a:prstGeom>
        </p:spPr>
        <p:txBody>
          <a:bodyPr anchorCtr="0" anchor="ctr" bIns="45825" lIns="91650" spcFirstLastPara="1" rIns="91650" wrap="square" tIns="45825">
            <a:noAutofit/>
          </a:bodyPr>
          <a:lstStyle/>
          <a:p>
            <a:pPr indent="0" lvl="0" marL="0" rtl="0" algn="r">
              <a:spcBef>
                <a:spcPts val="0"/>
              </a:spcBef>
              <a:spcAft>
                <a:spcPts val="0"/>
              </a:spcAft>
              <a:buNone/>
            </a:pPr>
            <a:fld id="{00000000-1234-1234-1234-123412341234}" type="slidenum">
              <a:rPr lang="en-US"/>
              <a:t>‹#›</a:t>
            </a:fld>
            <a:endParaRPr/>
          </a:p>
        </p:txBody>
      </p:sp>
      <p:sp>
        <p:nvSpPr>
          <p:cNvPr id="347" name="Google Shape;347;p70"/>
          <p:cNvSpPr txBox="1"/>
          <p:nvPr/>
        </p:nvSpPr>
        <p:spPr>
          <a:xfrm>
            <a:off x="559717" y="1400365"/>
            <a:ext cx="5443500" cy="776700"/>
          </a:xfrm>
          <a:prstGeom prst="rect">
            <a:avLst/>
          </a:prstGeom>
          <a:noFill/>
          <a:ln>
            <a:noFill/>
          </a:ln>
        </p:spPr>
        <p:txBody>
          <a:bodyPr anchorCtr="0" anchor="t" bIns="117800" lIns="117800" spcFirstLastPara="1" rIns="117800" wrap="square" tIns="117800">
            <a:spAutoFit/>
          </a:bodyPr>
          <a:lstStyle/>
          <a:p>
            <a:pPr indent="0" lvl="0" marL="0" marR="0" rtl="0" algn="l">
              <a:lnSpc>
                <a:spcPct val="100000"/>
              </a:lnSpc>
              <a:spcBef>
                <a:spcPts val="0"/>
              </a:spcBef>
              <a:spcAft>
                <a:spcPts val="0"/>
              </a:spcAft>
              <a:buClr>
                <a:schemeClr val="accent1"/>
              </a:buClr>
              <a:buSzPts val="4500"/>
              <a:buFont typeface="Trebuchet MS"/>
              <a:buNone/>
            </a:pPr>
            <a:r>
              <a:rPr b="1" lang="en-US" sz="3500">
                <a:solidFill>
                  <a:schemeClr val="lt1"/>
                </a:solidFill>
                <a:latin typeface="Trebuchet MS"/>
                <a:ea typeface="Trebuchet MS"/>
                <a:cs typeface="Trebuchet MS"/>
                <a:sym typeface="Trebuchet MS"/>
              </a:rPr>
              <a:t>HCPF will:</a:t>
            </a:r>
            <a:endParaRPr b="0" i="0" sz="3500" u="none" cap="none" strike="noStrike">
              <a:solidFill>
                <a:schemeClr val="lt1"/>
              </a:solidFill>
              <a:latin typeface="Arial"/>
              <a:ea typeface="Arial"/>
              <a:cs typeface="Arial"/>
              <a:sym typeface="Arial"/>
            </a:endParaRPr>
          </a:p>
        </p:txBody>
      </p:sp>
      <p:sp>
        <p:nvSpPr>
          <p:cNvPr id="348" name="Google Shape;348;p70"/>
          <p:cNvSpPr txBox="1"/>
          <p:nvPr/>
        </p:nvSpPr>
        <p:spPr>
          <a:xfrm>
            <a:off x="559732" y="2013375"/>
            <a:ext cx="10576800" cy="3539700"/>
          </a:xfrm>
          <a:prstGeom prst="rect">
            <a:avLst/>
          </a:prstGeom>
          <a:noFill/>
          <a:ln>
            <a:noFill/>
          </a:ln>
        </p:spPr>
        <p:txBody>
          <a:bodyPr anchorCtr="0" anchor="t" bIns="117800" lIns="117800" spcFirstLastPara="1" rIns="117800" wrap="square" tIns="117800">
            <a:spAutoFit/>
          </a:bodyPr>
          <a:lstStyle/>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Thoroughly and thoughtfully evaluate all questions and feedback.</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Identify what feedback can be incorporated now or potentially in the future. </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Transparently communicate the outcomes of feedback and questions. </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Refer individuals to appropriate HCPF resources for out-of-scope topics.</a:t>
            </a:r>
            <a:endParaRPr sz="2600">
              <a:solidFill>
                <a:schemeClr val="dk2"/>
              </a:solidFill>
              <a:latin typeface="Trebuchet MS"/>
              <a:ea typeface="Trebuchet MS"/>
              <a:cs typeface="Trebuchet MS"/>
              <a:sym typeface="Trebuchet MS"/>
            </a:endParaRPr>
          </a:p>
        </p:txBody>
      </p:sp>
      <p:sp>
        <p:nvSpPr>
          <p:cNvPr id="349" name="Google Shape;349;p70"/>
          <p:cNvSpPr txBox="1"/>
          <p:nvPr>
            <p:ph type="title"/>
          </p:nvPr>
        </p:nvSpPr>
        <p:spPr>
          <a:xfrm>
            <a:off x="838200" y="33311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Commitment to Stakeholders</a:t>
            </a:r>
            <a:endParaRPr sz="5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71"/>
          <p:cNvSpPr txBox="1"/>
          <p:nvPr>
            <p:ph type="title"/>
          </p:nvPr>
        </p:nvSpPr>
        <p:spPr>
          <a:xfrm>
            <a:off x="838200" y="77862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Stakeholder Engagement Journey</a:t>
            </a:r>
            <a:endParaRPr sz="5400"/>
          </a:p>
        </p:txBody>
      </p:sp>
      <p:sp>
        <p:nvSpPr>
          <p:cNvPr id="355" name="Google Shape;355;p71"/>
          <p:cNvSpPr txBox="1"/>
          <p:nvPr>
            <p:ph idx="1" type="body"/>
          </p:nvPr>
        </p:nvSpPr>
        <p:spPr>
          <a:xfrm>
            <a:off x="838200" y="2164976"/>
            <a:ext cx="10515600" cy="4208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November and December 2025</a:t>
            </a:r>
            <a:r>
              <a:rPr lang="en-US" sz="3000"/>
              <a:t>: Survey Input </a:t>
            </a:r>
            <a:endParaRPr sz="3000"/>
          </a:p>
          <a:p>
            <a:pPr indent="0" lvl="0" marL="0" rtl="0" algn="l">
              <a:lnSpc>
                <a:spcPct val="115000"/>
              </a:lnSpc>
              <a:spcBef>
                <a:spcPts val="1000"/>
              </a:spcBef>
              <a:spcAft>
                <a:spcPts val="0"/>
              </a:spcAft>
              <a:buNone/>
            </a:pPr>
            <a:r>
              <a:rPr lang="en-US" sz="3000"/>
              <a:t>February 2026: Shared proposed policy and FAQ </a:t>
            </a:r>
            <a:endParaRPr sz="3000"/>
          </a:p>
          <a:p>
            <a:pPr indent="0" lvl="0" marL="0" rtl="0" algn="l">
              <a:lnSpc>
                <a:spcPct val="115000"/>
              </a:lnSpc>
              <a:spcBef>
                <a:spcPts val="1000"/>
              </a:spcBef>
              <a:spcAft>
                <a:spcPts val="0"/>
              </a:spcAft>
              <a:buNone/>
            </a:pPr>
            <a:r>
              <a:rPr lang="en-US" sz="3000"/>
              <a:t>February 2026: Stakeholder Meeting </a:t>
            </a:r>
            <a:endParaRPr sz="3000"/>
          </a:p>
          <a:p>
            <a:pPr indent="0" lvl="0" marL="0" rtl="0" algn="l">
              <a:lnSpc>
                <a:spcPct val="115000"/>
              </a:lnSpc>
              <a:spcBef>
                <a:spcPts val="1000"/>
              </a:spcBef>
              <a:spcAft>
                <a:spcPts val="0"/>
              </a:spcAft>
              <a:buNone/>
            </a:pPr>
            <a:r>
              <a:rPr lang="en-US" sz="3000"/>
              <a:t>November 2025 to April 2026: Initial Rule Design </a:t>
            </a:r>
            <a:endParaRPr sz="3000"/>
          </a:p>
          <a:p>
            <a:pPr indent="0" lvl="0" marL="0" rtl="0" algn="l">
              <a:lnSpc>
                <a:spcPct val="115000"/>
              </a:lnSpc>
              <a:spcBef>
                <a:spcPts val="1000"/>
              </a:spcBef>
              <a:spcAft>
                <a:spcPts val="0"/>
              </a:spcAft>
              <a:buNone/>
            </a:pPr>
            <a:r>
              <a:rPr lang="en-US" sz="3000"/>
              <a:t>April to June 2026: Rulemaking with the Medical Services Board </a:t>
            </a:r>
            <a:endParaRPr sz="3000"/>
          </a:p>
        </p:txBody>
      </p:sp>
      <p:sp>
        <p:nvSpPr>
          <p:cNvPr id="356" name="Google Shape;356;p7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72"/>
          <p:cNvSpPr txBox="1"/>
          <p:nvPr>
            <p:ph type="title"/>
          </p:nvPr>
        </p:nvSpPr>
        <p:spPr>
          <a:xfrm>
            <a:off x="838200" y="530311"/>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Changes</a:t>
            </a:r>
            <a:r>
              <a:rPr lang="en-US" sz="5400"/>
              <a:t> Informed by Your Input  </a:t>
            </a:r>
            <a:r>
              <a:rPr lang="en-US" sz="5400"/>
              <a:t> </a:t>
            </a:r>
            <a:endParaRPr sz="5400"/>
          </a:p>
        </p:txBody>
      </p:sp>
      <p:sp>
        <p:nvSpPr>
          <p:cNvPr id="362" name="Google Shape;362;p72"/>
          <p:cNvSpPr txBox="1"/>
          <p:nvPr>
            <p:ph idx="1" type="body"/>
          </p:nvPr>
        </p:nvSpPr>
        <p:spPr>
          <a:xfrm>
            <a:off x="556500" y="1880930"/>
            <a:ext cx="11079000" cy="3864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Your input (via the survey) helped us improve the proposed rule in the following ways: </a:t>
            </a:r>
            <a:endParaRPr sz="3000"/>
          </a:p>
          <a:p>
            <a:pPr indent="-368300" lvl="0" marL="457200" rtl="0" algn="l">
              <a:lnSpc>
                <a:spcPct val="115000"/>
              </a:lnSpc>
              <a:spcBef>
                <a:spcPts val="1000"/>
              </a:spcBef>
              <a:spcAft>
                <a:spcPts val="0"/>
              </a:spcAft>
              <a:buSzPts val="2200"/>
              <a:buChar char="•"/>
            </a:pPr>
            <a:r>
              <a:rPr lang="en-US" sz="2200"/>
              <a:t>Adding the </a:t>
            </a:r>
            <a:r>
              <a:rPr lang="en-US" sz="2200"/>
              <a:t>definition</a:t>
            </a:r>
            <a:r>
              <a:rPr lang="en-US" sz="2200"/>
              <a:t> of </a:t>
            </a:r>
            <a:r>
              <a:rPr lang="en-US" sz="2200"/>
              <a:t>“good cause”</a:t>
            </a:r>
            <a:r>
              <a:rPr lang="en-US" sz="2200"/>
              <a:t> for </a:t>
            </a:r>
            <a:r>
              <a:rPr lang="en-US" sz="2200"/>
              <a:t>failure</a:t>
            </a:r>
            <a:r>
              <a:rPr lang="en-US" sz="2200"/>
              <a:t> to file exceptions </a:t>
            </a:r>
            <a:r>
              <a:rPr lang="en-US" sz="2200"/>
              <a:t>timely</a:t>
            </a:r>
            <a:endParaRPr sz="2200"/>
          </a:p>
          <a:p>
            <a:pPr indent="-368300" lvl="0" marL="457200" rtl="0" algn="l">
              <a:lnSpc>
                <a:spcPct val="115000"/>
              </a:lnSpc>
              <a:spcBef>
                <a:spcPts val="0"/>
              </a:spcBef>
              <a:spcAft>
                <a:spcPts val="0"/>
              </a:spcAft>
              <a:buSzPts val="2200"/>
              <a:buChar char="•"/>
            </a:pPr>
            <a:r>
              <a:rPr lang="en-US" sz="2200"/>
              <a:t>Increasing</a:t>
            </a:r>
            <a:r>
              <a:rPr lang="en-US" sz="2200"/>
              <a:t> the total time to file exceptions from </a:t>
            </a:r>
            <a:r>
              <a:rPr lang="en-US" sz="2200"/>
              <a:t>18 to 20</a:t>
            </a:r>
            <a:r>
              <a:rPr lang="en-US" sz="2200"/>
              <a:t> calendar days</a:t>
            </a:r>
            <a:endParaRPr sz="2200"/>
          </a:p>
          <a:p>
            <a:pPr indent="-368300" lvl="0" marL="457200" rtl="0" algn="l">
              <a:lnSpc>
                <a:spcPct val="115000"/>
              </a:lnSpc>
              <a:spcBef>
                <a:spcPts val="0"/>
              </a:spcBef>
              <a:spcAft>
                <a:spcPts val="0"/>
              </a:spcAft>
              <a:buSzPts val="2200"/>
              <a:buChar char="•"/>
            </a:pPr>
            <a:r>
              <a:rPr lang="en-US" sz="2200"/>
              <a:t>Adding </a:t>
            </a:r>
            <a:r>
              <a:rPr lang="en-US" sz="2200"/>
              <a:t>a 45</a:t>
            </a:r>
            <a:r>
              <a:rPr lang="en-US" sz="2200"/>
              <a:t> calendar day extension from the original due date for filing </a:t>
            </a:r>
            <a:r>
              <a:rPr lang="en-US" sz="2200"/>
              <a:t>exceptions</a:t>
            </a:r>
            <a:r>
              <a:rPr lang="en-US" sz="2200"/>
              <a:t> for members or applicants </a:t>
            </a:r>
            <a:r>
              <a:rPr lang="en-US" sz="2200"/>
              <a:t>when</a:t>
            </a:r>
            <a:r>
              <a:rPr lang="en-US" sz="2200"/>
              <a:t> written transcripts are requested </a:t>
            </a:r>
            <a:endParaRPr sz="2200"/>
          </a:p>
          <a:p>
            <a:pPr indent="-368300" lvl="0" marL="457200" rtl="0" algn="l">
              <a:lnSpc>
                <a:spcPct val="115000"/>
              </a:lnSpc>
              <a:spcBef>
                <a:spcPts val="0"/>
              </a:spcBef>
              <a:spcAft>
                <a:spcPts val="0"/>
              </a:spcAft>
              <a:buSzPts val="2200"/>
              <a:buChar char="•"/>
            </a:pPr>
            <a:r>
              <a:rPr lang="en-US" sz="2200"/>
              <a:t>Adding a description of the administrative review all Initial Decisions receive </a:t>
            </a:r>
            <a:endParaRPr sz="2200"/>
          </a:p>
          <a:p>
            <a:pPr indent="0" lvl="0" marL="0" rtl="0" algn="l">
              <a:lnSpc>
                <a:spcPct val="115000"/>
              </a:lnSpc>
              <a:spcBef>
                <a:spcPts val="1000"/>
              </a:spcBef>
              <a:spcAft>
                <a:spcPts val="0"/>
              </a:spcAft>
              <a:buNone/>
            </a:pPr>
            <a:r>
              <a:t/>
            </a:r>
            <a:endParaRPr sz="2000"/>
          </a:p>
          <a:p>
            <a:pPr indent="0" lvl="0" marL="0" rtl="0" algn="l">
              <a:lnSpc>
                <a:spcPct val="115000"/>
              </a:lnSpc>
              <a:spcBef>
                <a:spcPts val="1000"/>
              </a:spcBef>
              <a:spcAft>
                <a:spcPts val="0"/>
              </a:spcAft>
              <a:buNone/>
            </a:pPr>
            <a:r>
              <a:t/>
            </a:r>
            <a:endParaRPr sz="3000"/>
          </a:p>
          <a:p>
            <a:pPr indent="0" lvl="0" marL="457200" rtl="0" algn="l">
              <a:lnSpc>
                <a:spcPct val="115000"/>
              </a:lnSpc>
              <a:spcBef>
                <a:spcPts val="1000"/>
              </a:spcBef>
              <a:spcAft>
                <a:spcPts val="0"/>
              </a:spcAft>
              <a:buNone/>
            </a:pPr>
            <a:r>
              <a:t/>
            </a:r>
            <a:endParaRPr sz="2000"/>
          </a:p>
          <a:p>
            <a:pPr indent="0" lvl="0" marL="0" rtl="0" algn="l">
              <a:lnSpc>
                <a:spcPct val="115000"/>
              </a:lnSpc>
              <a:spcBef>
                <a:spcPts val="1000"/>
              </a:spcBef>
              <a:spcAft>
                <a:spcPts val="0"/>
              </a:spcAft>
              <a:buNone/>
            </a:pPr>
            <a:r>
              <a:rPr lang="en-US" sz="2000"/>
              <a:t>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363" name="Google Shape;363;p7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73"/>
          <p:cNvSpPr txBox="1"/>
          <p:nvPr>
            <p:ph type="title"/>
          </p:nvPr>
        </p:nvSpPr>
        <p:spPr>
          <a:xfrm>
            <a:off x="838200" y="437929"/>
            <a:ext cx="10515600" cy="5382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a:t>Appeals Basics and Proposed Changes </a:t>
            </a:r>
            <a:endParaRPr/>
          </a:p>
        </p:txBody>
      </p:sp>
      <p:sp>
        <p:nvSpPr>
          <p:cNvPr id="369" name="Google Shape;369;p73"/>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74"/>
          <p:cNvSpPr txBox="1"/>
          <p:nvPr>
            <p:ph type="title"/>
          </p:nvPr>
        </p:nvSpPr>
        <p:spPr>
          <a:xfrm>
            <a:off x="838200" y="30237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Appeals Background </a:t>
            </a:r>
            <a:endParaRPr sz="5400"/>
          </a:p>
        </p:txBody>
      </p:sp>
      <p:sp>
        <p:nvSpPr>
          <p:cNvPr id="375" name="Google Shape;375;p74"/>
          <p:cNvSpPr txBox="1"/>
          <p:nvPr>
            <p:ph idx="1" type="body"/>
          </p:nvPr>
        </p:nvSpPr>
        <p:spPr>
          <a:xfrm>
            <a:off x="838200" y="1387351"/>
            <a:ext cx="10515600" cy="4208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An appeal is a legal process that allows a member to request a state fair hearing if the </a:t>
            </a:r>
            <a:r>
              <a:rPr lang="en-US" sz="3000"/>
              <a:t>member </a:t>
            </a:r>
            <a:r>
              <a:rPr lang="en-US" sz="3000"/>
              <a:t>or applicant </a:t>
            </a:r>
            <a:r>
              <a:rPr lang="en-US" sz="3000"/>
              <a:t>disagrees with HCPF’s decision about their benefits or services.</a:t>
            </a:r>
            <a:endParaRPr sz="3000"/>
          </a:p>
          <a:p>
            <a:pPr indent="-355600" lvl="0" marL="457200" rtl="0" algn="l">
              <a:lnSpc>
                <a:spcPct val="115000"/>
              </a:lnSpc>
              <a:spcBef>
                <a:spcPts val="1000"/>
              </a:spcBef>
              <a:spcAft>
                <a:spcPts val="0"/>
              </a:spcAft>
              <a:buSzPts val="2000"/>
              <a:buChar char="•"/>
            </a:pPr>
            <a:r>
              <a:rPr lang="en-US" sz="2000"/>
              <a:t>State fair hearing: A meeting with an administrative law judge from the Office of Administrative Courts </a:t>
            </a:r>
            <a:endParaRPr sz="2000"/>
          </a:p>
          <a:p>
            <a:pPr indent="-355600" lvl="0" marL="457200" rtl="0" algn="l">
              <a:lnSpc>
                <a:spcPct val="115000"/>
              </a:lnSpc>
              <a:spcBef>
                <a:spcPts val="0"/>
              </a:spcBef>
              <a:spcAft>
                <a:spcPts val="0"/>
              </a:spcAft>
              <a:buSzPts val="2000"/>
              <a:buChar char="•"/>
            </a:pPr>
            <a:r>
              <a:rPr lang="en-US" sz="2000"/>
              <a:t>Office of Administrative Courts (OAC): Colorado’s centralized administrative court system. This administrative court system lets agencies and citizens resolve certain disputes.</a:t>
            </a:r>
            <a:endParaRPr sz="2000"/>
          </a:p>
          <a:p>
            <a:pPr indent="-355600" lvl="0" marL="457200" rtl="0" algn="l">
              <a:lnSpc>
                <a:spcPct val="115000"/>
              </a:lnSpc>
              <a:spcBef>
                <a:spcPts val="0"/>
              </a:spcBef>
              <a:spcAft>
                <a:spcPts val="0"/>
              </a:spcAft>
              <a:buSzPts val="2000"/>
              <a:buChar char="•"/>
            </a:pPr>
            <a:r>
              <a:rPr lang="en-US" sz="2000"/>
              <a:t>Benefits: Health care services, medicine and supplies that are covered by Health First Colorado.</a:t>
            </a:r>
            <a:endParaRPr sz="2000"/>
          </a:p>
        </p:txBody>
      </p:sp>
      <p:sp>
        <p:nvSpPr>
          <p:cNvPr id="376" name="Google Shape;376;p7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75"/>
          <p:cNvSpPr txBox="1"/>
          <p:nvPr>
            <p:ph type="title"/>
          </p:nvPr>
        </p:nvSpPr>
        <p:spPr>
          <a:xfrm>
            <a:off x="838200" y="30237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Appeals Background Cont. </a:t>
            </a:r>
            <a:endParaRPr sz="5400"/>
          </a:p>
        </p:txBody>
      </p:sp>
      <p:sp>
        <p:nvSpPr>
          <p:cNvPr id="382" name="Google Shape;382;p75"/>
          <p:cNvSpPr txBox="1"/>
          <p:nvPr>
            <p:ph idx="1" type="body"/>
          </p:nvPr>
        </p:nvSpPr>
        <p:spPr>
          <a:xfrm>
            <a:off x="838200" y="1546100"/>
            <a:ext cx="10515600" cy="4986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A member, applicant, or their representative may appeal an action taken by HCPF to deny, reduce, suspend, or terminate benefits or services for reasons such as:</a:t>
            </a:r>
            <a:endParaRPr sz="3000"/>
          </a:p>
          <a:p>
            <a:pPr indent="-292100" lvl="0" marL="457200" rtl="0" algn="l">
              <a:lnSpc>
                <a:spcPct val="115000"/>
              </a:lnSpc>
              <a:spcBef>
                <a:spcPts val="1000"/>
              </a:spcBef>
              <a:spcAft>
                <a:spcPts val="0"/>
              </a:spcAft>
              <a:buSzPts val="1000"/>
              <a:buChar char="•"/>
            </a:pPr>
            <a:r>
              <a:rPr lang="en-US" sz="2000"/>
              <a:t>You no longer qualify for Health First Colorado </a:t>
            </a:r>
            <a:r>
              <a:rPr lang="en-US" sz="2000"/>
              <a:t>(Colorado’s Medicaid program)</a:t>
            </a:r>
            <a:endParaRPr sz="2000"/>
          </a:p>
          <a:p>
            <a:pPr indent="-292100" lvl="0" marL="457200" rtl="0" algn="l">
              <a:lnSpc>
                <a:spcPct val="115000"/>
              </a:lnSpc>
              <a:spcBef>
                <a:spcPts val="0"/>
              </a:spcBef>
              <a:spcAft>
                <a:spcPts val="0"/>
              </a:spcAft>
              <a:buSzPts val="1000"/>
              <a:buChar char="•"/>
            </a:pPr>
            <a:r>
              <a:rPr lang="en-US" sz="2000"/>
              <a:t>Your application for Health First Colorado was denied </a:t>
            </a:r>
            <a:endParaRPr sz="2000"/>
          </a:p>
          <a:p>
            <a:pPr indent="-292100" lvl="0" marL="457200" rtl="0" algn="l">
              <a:lnSpc>
                <a:spcPct val="115000"/>
              </a:lnSpc>
              <a:spcBef>
                <a:spcPts val="0"/>
              </a:spcBef>
              <a:spcAft>
                <a:spcPts val="0"/>
              </a:spcAft>
              <a:buSzPts val="1000"/>
              <a:buChar char="•"/>
            </a:pPr>
            <a:r>
              <a:rPr lang="en-US" sz="2000"/>
              <a:t>You didn’t get a response to your application</a:t>
            </a:r>
            <a:endParaRPr sz="2000"/>
          </a:p>
          <a:p>
            <a:pPr indent="-292100" lvl="0" marL="457200" rtl="0" algn="l">
              <a:lnSpc>
                <a:spcPct val="115000"/>
              </a:lnSpc>
              <a:spcBef>
                <a:spcPts val="0"/>
              </a:spcBef>
              <a:spcAft>
                <a:spcPts val="0"/>
              </a:spcAft>
              <a:buSzPts val="1000"/>
              <a:buChar char="•"/>
            </a:pPr>
            <a:r>
              <a:rPr lang="en-US" sz="2000"/>
              <a:t>A service you get is set to be reduced or stopped</a:t>
            </a:r>
            <a:endParaRPr sz="2000"/>
          </a:p>
          <a:p>
            <a:pPr indent="-292100" lvl="0" marL="457200" rtl="0" algn="l">
              <a:lnSpc>
                <a:spcPct val="115000"/>
              </a:lnSpc>
              <a:spcBef>
                <a:spcPts val="0"/>
              </a:spcBef>
              <a:spcAft>
                <a:spcPts val="0"/>
              </a:spcAft>
              <a:buSzPts val="1000"/>
              <a:buChar char="•"/>
            </a:pPr>
            <a:r>
              <a:rPr lang="en-US" sz="2000"/>
              <a:t>You did not get notice at least 10 days before the date of action stating that your health coverage was ending</a:t>
            </a:r>
            <a:endParaRPr sz="2000"/>
          </a:p>
          <a:p>
            <a:pPr indent="-292100" lvl="0" marL="457200" rtl="0" algn="l">
              <a:lnSpc>
                <a:spcPct val="115000"/>
              </a:lnSpc>
              <a:spcBef>
                <a:spcPts val="0"/>
              </a:spcBef>
              <a:spcAft>
                <a:spcPts val="0"/>
              </a:spcAft>
              <a:buSzPts val="1000"/>
              <a:buChar char="•"/>
            </a:pPr>
            <a:r>
              <a:rPr lang="en-US" sz="2000"/>
              <a:t>Covered services or benefits were set to be reduced or stopped</a:t>
            </a:r>
            <a:endParaRPr sz="3000"/>
          </a:p>
        </p:txBody>
      </p:sp>
      <p:sp>
        <p:nvSpPr>
          <p:cNvPr id="383" name="Google Shape;383;p7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76"/>
          <p:cNvSpPr txBox="1"/>
          <p:nvPr>
            <p:ph type="title"/>
          </p:nvPr>
        </p:nvSpPr>
        <p:spPr>
          <a:xfrm>
            <a:off x="838200" y="89057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Appeal</a:t>
            </a:r>
            <a:r>
              <a:rPr lang="en-US" sz="5400"/>
              <a:t>, </a:t>
            </a:r>
            <a:r>
              <a:rPr lang="en-US" sz="5400"/>
              <a:t>Exception</a:t>
            </a:r>
            <a:r>
              <a:rPr lang="en-US" sz="5400"/>
              <a:t>, and Reconsideration Timeline </a:t>
            </a:r>
            <a:endParaRPr sz="5400"/>
          </a:p>
        </p:txBody>
      </p:sp>
      <p:sp>
        <p:nvSpPr>
          <p:cNvPr id="389" name="Google Shape;389;p76"/>
          <p:cNvSpPr txBox="1"/>
          <p:nvPr>
            <p:ph idx="1" type="body"/>
          </p:nvPr>
        </p:nvSpPr>
        <p:spPr>
          <a:xfrm>
            <a:off x="838200" y="2252700"/>
            <a:ext cx="10515600" cy="4986300"/>
          </a:xfrm>
          <a:prstGeom prst="rect">
            <a:avLst/>
          </a:prstGeom>
          <a:noFill/>
          <a:ln>
            <a:noFill/>
          </a:ln>
        </p:spPr>
        <p:txBody>
          <a:bodyPr anchorCtr="0" anchor="t" bIns="45700" lIns="91425" spcFirstLastPara="1" rIns="91425" wrap="square" tIns="45700">
            <a:noAutofit/>
          </a:bodyPr>
          <a:lstStyle/>
          <a:p>
            <a:pPr indent="-419100" lvl="0" marL="457200" rtl="0" algn="l">
              <a:lnSpc>
                <a:spcPct val="115000"/>
              </a:lnSpc>
              <a:spcBef>
                <a:spcPts val="1000"/>
              </a:spcBef>
              <a:spcAft>
                <a:spcPts val="0"/>
              </a:spcAft>
              <a:buSzPts val="3000"/>
              <a:buFont typeface="Trebuchet MS"/>
              <a:buAutoNum type="arabicPeriod"/>
            </a:pPr>
            <a:r>
              <a:rPr lang="en-US" sz="3000"/>
              <a:t>Appeal </a:t>
            </a:r>
            <a:endParaRPr sz="3000"/>
          </a:p>
          <a:p>
            <a:pPr indent="0" lvl="0" marL="457200" rtl="0" algn="l">
              <a:lnSpc>
                <a:spcPct val="115000"/>
              </a:lnSpc>
              <a:spcBef>
                <a:spcPts val="1000"/>
              </a:spcBef>
              <a:spcAft>
                <a:spcPts val="0"/>
              </a:spcAft>
              <a:buNone/>
            </a:pPr>
            <a:r>
              <a:rPr lang="en-US" sz="2000"/>
              <a:t>A member, applicant, or their representative has 60 calendar days after the date of the Notice of Action letter to file an appeal with the Office of Administrative Courts. </a:t>
            </a:r>
            <a:endParaRPr sz="2000"/>
          </a:p>
          <a:p>
            <a:pPr indent="-419100" lvl="0" marL="457200" rtl="0" algn="l">
              <a:lnSpc>
                <a:spcPct val="115000"/>
              </a:lnSpc>
              <a:spcBef>
                <a:spcPts val="1000"/>
              </a:spcBef>
              <a:spcAft>
                <a:spcPts val="0"/>
              </a:spcAft>
              <a:buSzPts val="3000"/>
              <a:buFont typeface="Trebuchet MS"/>
              <a:buAutoNum type="arabicPeriod"/>
            </a:pPr>
            <a:r>
              <a:rPr lang="en-US" sz="3000"/>
              <a:t>Hearing and Initial Decision </a:t>
            </a:r>
            <a:endParaRPr sz="3000"/>
          </a:p>
          <a:p>
            <a:pPr indent="0" lvl="0" marL="457200" rtl="0" algn="l">
              <a:lnSpc>
                <a:spcPct val="115000"/>
              </a:lnSpc>
              <a:spcBef>
                <a:spcPts val="1000"/>
              </a:spcBef>
              <a:spcAft>
                <a:spcPts val="0"/>
              </a:spcAft>
              <a:buNone/>
            </a:pPr>
            <a:r>
              <a:rPr lang="en-US" sz="2000"/>
              <a:t>After the appeal is filed, a hearing is held, and the judge issues an Initial Decision.</a:t>
            </a:r>
            <a:endParaRPr sz="2000"/>
          </a:p>
          <a:p>
            <a:pPr indent="0" lvl="0" marL="457200" rtl="0" algn="l">
              <a:lnSpc>
                <a:spcPct val="115000"/>
              </a:lnSpc>
              <a:spcBef>
                <a:spcPts val="1000"/>
              </a:spcBef>
              <a:spcAft>
                <a:spcPts val="0"/>
              </a:spcAft>
              <a:buNone/>
            </a:pPr>
            <a:r>
              <a:t/>
            </a:r>
            <a:endParaRPr sz="3000"/>
          </a:p>
        </p:txBody>
      </p:sp>
      <p:sp>
        <p:nvSpPr>
          <p:cNvPr id="390" name="Google Shape;390;p7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91" name="Google Shape;391;p76"/>
          <p:cNvSpPr txBox="1"/>
          <p:nvPr>
            <p:ph idx="1" type="body"/>
          </p:nvPr>
        </p:nvSpPr>
        <p:spPr>
          <a:xfrm>
            <a:off x="838196" y="1703695"/>
            <a:ext cx="10515600" cy="595500"/>
          </a:xfrm>
          <a:prstGeom prst="rect">
            <a:avLst/>
          </a:prstGeom>
          <a:noFill/>
          <a:ln>
            <a:noFill/>
          </a:ln>
        </p:spPr>
        <p:txBody>
          <a:bodyPr anchorCtr="0" anchor="t" bIns="45700" lIns="91425" spcFirstLastPara="1" rIns="91425" wrap="square" tIns="45700">
            <a:noAutofit/>
          </a:bodyPr>
          <a:lstStyle/>
          <a:p>
            <a:pPr indent="0" lvl="0" marL="457200" rtl="0" algn="ctr">
              <a:lnSpc>
                <a:spcPct val="115000"/>
              </a:lnSpc>
              <a:spcBef>
                <a:spcPts val="1000"/>
              </a:spcBef>
              <a:spcAft>
                <a:spcPts val="0"/>
              </a:spcAft>
              <a:buNone/>
            </a:pPr>
            <a:r>
              <a:rPr b="1" lang="en-US" sz="2800">
                <a:solidFill>
                  <a:schemeClr val="accent5"/>
                </a:solidFill>
              </a:rPr>
              <a:t>Under current Rule</a:t>
            </a:r>
            <a:r>
              <a:rPr b="1" lang="en-US" sz="2800">
                <a:solidFill>
                  <a:schemeClr val="accent5"/>
                </a:solidFill>
              </a:rPr>
              <a:t> </a:t>
            </a:r>
            <a:endParaRPr b="1" sz="2800">
              <a:solidFill>
                <a:schemeClr val="accent5"/>
              </a:solidFill>
            </a:endParaRPr>
          </a:p>
          <a:p>
            <a:pPr indent="0" lvl="0" marL="457200" rtl="0" algn="ctr">
              <a:lnSpc>
                <a:spcPct val="115000"/>
              </a:lnSpc>
              <a:spcBef>
                <a:spcPts val="1000"/>
              </a:spcBef>
              <a:spcAft>
                <a:spcPts val="0"/>
              </a:spcAft>
              <a:buNone/>
            </a:pPr>
            <a:r>
              <a:t/>
            </a:r>
            <a:endParaRPr b="1" sz="3900">
              <a:solidFill>
                <a:schemeClr val="accent5"/>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77"/>
          <p:cNvSpPr txBox="1"/>
          <p:nvPr>
            <p:ph type="title"/>
          </p:nvPr>
        </p:nvSpPr>
        <p:spPr>
          <a:xfrm>
            <a:off x="838200" y="68135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Appeal, Exception, and Reconsideration Timeline </a:t>
            </a:r>
            <a:endParaRPr sz="5400"/>
          </a:p>
        </p:txBody>
      </p:sp>
      <p:sp>
        <p:nvSpPr>
          <p:cNvPr id="397" name="Google Shape;397;p77"/>
          <p:cNvSpPr txBox="1"/>
          <p:nvPr>
            <p:ph idx="1" type="body"/>
          </p:nvPr>
        </p:nvSpPr>
        <p:spPr>
          <a:xfrm>
            <a:off x="838200" y="2388771"/>
            <a:ext cx="10515600" cy="4986300"/>
          </a:xfrm>
          <a:prstGeom prst="rect">
            <a:avLst/>
          </a:prstGeom>
          <a:noFill/>
          <a:ln>
            <a:noFill/>
          </a:ln>
        </p:spPr>
        <p:txBody>
          <a:bodyPr anchorCtr="0" anchor="t" bIns="45700" lIns="91425" spcFirstLastPara="1" rIns="91425" wrap="square" tIns="45700">
            <a:noAutofit/>
          </a:bodyPr>
          <a:lstStyle/>
          <a:p>
            <a:pPr indent="-419100" lvl="0" marL="457200" rtl="0" algn="l">
              <a:lnSpc>
                <a:spcPct val="115000"/>
              </a:lnSpc>
              <a:spcBef>
                <a:spcPts val="1000"/>
              </a:spcBef>
              <a:spcAft>
                <a:spcPts val="0"/>
              </a:spcAft>
              <a:buSzPts val="3000"/>
              <a:buFont typeface="Trebuchet MS"/>
              <a:buAutoNum type="arabicPeriod"/>
            </a:pPr>
            <a:r>
              <a:rPr lang="en-US" sz="3000"/>
              <a:t>Appeal </a:t>
            </a:r>
            <a:r>
              <a:rPr b="1" lang="en-US" sz="2700">
                <a:solidFill>
                  <a:schemeClr val="accent4"/>
                </a:solidFill>
              </a:rPr>
              <a:t>(No change) </a:t>
            </a:r>
            <a:endParaRPr b="1" sz="2700">
              <a:solidFill>
                <a:schemeClr val="accent4"/>
              </a:solidFill>
            </a:endParaRPr>
          </a:p>
          <a:p>
            <a:pPr indent="0" lvl="0" marL="457200" rtl="0" algn="l">
              <a:lnSpc>
                <a:spcPct val="115000"/>
              </a:lnSpc>
              <a:spcBef>
                <a:spcPts val="1000"/>
              </a:spcBef>
              <a:spcAft>
                <a:spcPts val="0"/>
              </a:spcAft>
              <a:buNone/>
            </a:pPr>
            <a:r>
              <a:rPr lang="en-US" sz="2000"/>
              <a:t>A member, applicant, or their representative has 60 calendar days after the date of the Notice of Action letter to file an appeal with the Office of Administrative Courts. </a:t>
            </a:r>
            <a:endParaRPr sz="2000"/>
          </a:p>
          <a:p>
            <a:pPr indent="-419100" lvl="0" marL="457200" rtl="0" algn="l">
              <a:lnSpc>
                <a:spcPct val="115000"/>
              </a:lnSpc>
              <a:spcBef>
                <a:spcPts val="1000"/>
              </a:spcBef>
              <a:spcAft>
                <a:spcPts val="0"/>
              </a:spcAft>
              <a:buSzPts val="3000"/>
              <a:buFont typeface="Trebuchet MS"/>
              <a:buAutoNum type="arabicPeriod"/>
            </a:pPr>
            <a:r>
              <a:rPr lang="en-US" sz="3000"/>
              <a:t>Hearing and Initial Decision </a:t>
            </a:r>
            <a:r>
              <a:rPr b="1" lang="en-US" sz="2700">
                <a:solidFill>
                  <a:schemeClr val="accent4"/>
                </a:solidFill>
              </a:rPr>
              <a:t>(No change) </a:t>
            </a:r>
            <a:endParaRPr b="1" sz="2700">
              <a:solidFill>
                <a:schemeClr val="accent4"/>
              </a:solidFill>
            </a:endParaRPr>
          </a:p>
          <a:p>
            <a:pPr indent="0" lvl="0" marL="457200" rtl="0" algn="l">
              <a:lnSpc>
                <a:spcPct val="115000"/>
              </a:lnSpc>
              <a:spcBef>
                <a:spcPts val="1000"/>
              </a:spcBef>
              <a:spcAft>
                <a:spcPts val="0"/>
              </a:spcAft>
              <a:buNone/>
            </a:pPr>
            <a:r>
              <a:rPr lang="en-US" sz="1900"/>
              <a:t>After the appeal is filed, a hearing is held, and the judge issues an Initial Decision.</a:t>
            </a:r>
            <a:endParaRPr sz="1900"/>
          </a:p>
          <a:p>
            <a:pPr indent="0" lvl="0" marL="457200" rtl="0" algn="l">
              <a:lnSpc>
                <a:spcPct val="115000"/>
              </a:lnSpc>
              <a:spcBef>
                <a:spcPts val="1000"/>
              </a:spcBef>
              <a:spcAft>
                <a:spcPts val="0"/>
              </a:spcAft>
              <a:buNone/>
            </a:pPr>
            <a:r>
              <a:t/>
            </a:r>
            <a:endParaRPr sz="3000"/>
          </a:p>
        </p:txBody>
      </p:sp>
      <p:sp>
        <p:nvSpPr>
          <p:cNvPr id="398" name="Google Shape;398;p7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99" name="Google Shape;399;p77"/>
          <p:cNvSpPr txBox="1"/>
          <p:nvPr>
            <p:ph idx="1" type="body"/>
          </p:nvPr>
        </p:nvSpPr>
        <p:spPr>
          <a:xfrm>
            <a:off x="736146" y="1657200"/>
            <a:ext cx="10515600" cy="595500"/>
          </a:xfrm>
          <a:prstGeom prst="rect">
            <a:avLst/>
          </a:prstGeom>
          <a:noFill/>
          <a:ln>
            <a:noFill/>
          </a:ln>
        </p:spPr>
        <p:txBody>
          <a:bodyPr anchorCtr="0" anchor="t" bIns="45700" lIns="91425" spcFirstLastPara="1" rIns="91425" wrap="square" tIns="45700">
            <a:noAutofit/>
          </a:bodyPr>
          <a:lstStyle/>
          <a:p>
            <a:pPr indent="0" lvl="0" marL="457200" rtl="0" algn="ctr">
              <a:lnSpc>
                <a:spcPct val="115000"/>
              </a:lnSpc>
              <a:spcBef>
                <a:spcPts val="1000"/>
              </a:spcBef>
              <a:spcAft>
                <a:spcPts val="0"/>
              </a:spcAft>
              <a:buNone/>
            </a:pPr>
            <a:r>
              <a:rPr b="1" lang="en-US" sz="2800">
                <a:solidFill>
                  <a:schemeClr val="accent4"/>
                </a:solidFill>
              </a:rPr>
              <a:t>Impacts under the proposed rule </a:t>
            </a:r>
            <a:endParaRPr b="1" sz="2800">
              <a:solidFill>
                <a:schemeClr val="accent4"/>
              </a:solidFill>
            </a:endParaRPr>
          </a:p>
          <a:p>
            <a:pPr indent="0" lvl="0" marL="457200" rtl="0" algn="ctr">
              <a:lnSpc>
                <a:spcPct val="115000"/>
              </a:lnSpc>
              <a:spcBef>
                <a:spcPts val="1000"/>
              </a:spcBef>
              <a:spcAft>
                <a:spcPts val="0"/>
              </a:spcAft>
              <a:buNone/>
            </a:pPr>
            <a:r>
              <a:t/>
            </a:r>
            <a:endParaRPr b="1" sz="3900">
              <a:solidFill>
                <a:schemeClr val="accent4"/>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78"/>
          <p:cNvSpPr txBox="1"/>
          <p:nvPr>
            <p:ph type="title"/>
          </p:nvPr>
        </p:nvSpPr>
        <p:spPr>
          <a:xfrm>
            <a:off x="838200" y="70040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Appeal, Exception, and Reconsideration Timeline Cont.</a:t>
            </a:r>
            <a:endParaRPr sz="5400"/>
          </a:p>
        </p:txBody>
      </p:sp>
      <p:sp>
        <p:nvSpPr>
          <p:cNvPr id="405" name="Google Shape;405;p78"/>
          <p:cNvSpPr txBox="1"/>
          <p:nvPr>
            <p:ph idx="1" type="body"/>
          </p:nvPr>
        </p:nvSpPr>
        <p:spPr>
          <a:xfrm>
            <a:off x="379700" y="1825102"/>
            <a:ext cx="11537400" cy="4986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3. Exceptions </a:t>
            </a:r>
            <a:endParaRPr sz="3000"/>
          </a:p>
          <a:p>
            <a:pPr indent="0" lvl="0" marL="457200" rtl="0" algn="l">
              <a:lnSpc>
                <a:spcPct val="115000"/>
              </a:lnSpc>
              <a:spcBef>
                <a:spcPts val="1000"/>
              </a:spcBef>
              <a:spcAft>
                <a:spcPts val="0"/>
              </a:spcAft>
              <a:buNone/>
            </a:pPr>
            <a:r>
              <a:rPr lang="en-US" sz="2000"/>
              <a:t>After the Initial Decision, a party may file exceptions (written reasons explaining why a member, applicant, or their representative disagrees with the administrative law judge’s Initial Decision and why the decision should be changed) to ask for further review. Exceptions must be filed within 18 calendar days. </a:t>
            </a:r>
            <a:endParaRPr sz="2000"/>
          </a:p>
          <a:p>
            <a:pPr indent="0" lvl="0" marL="0" rtl="0" algn="l">
              <a:lnSpc>
                <a:spcPct val="115000"/>
              </a:lnSpc>
              <a:spcBef>
                <a:spcPts val="1000"/>
              </a:spcBef>
              <a:spcAft>
                <a:spcPts val="0"/>
              </a:spcAft>
              <a:buNone/>
            </a:pPr>
            <a:r>
              <a:rPr lang="en-US" sz="3000"/>
              <a:t>4. Final Agency Decision</a:t>
            </a:r>
            <a:endParaRPr sz="3000"/>
          </a:p>
          <a:p>
            <a:pPr indent="0" lvl="0" marL="400050" rtl="0" algn="l">
              <a:lnSpc>
                <a:spcPct val="115000"/>
              </a:lnSpc>
              <a:spcBef>
                <a:spcPts val="1000"/>
              </a:spcBef>
              <a:spcAft>
                <a:spcPts val="0"/>
              </a:spcAft>
              <a:buNone/>
            </a:pPr>
            <a:r>
              <a:rPr lang="en-US" sz="2000"/>
              <a:t>After reviewing the judge’s initial decision, any written exceptions and any responses from the other side, the HCPF Office of Appeals will send their Final Agency Decision. A Final Agency Decision can (a) confirm the Initial Decision, (b) overturn the Initial Decision, or (c) send the appeal back to the Office of Administrative Courts to hold another hearing.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406" name="Google Shape;406;p7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07" name="Google Shape;407;p78"/>
          <p:cNvSpPr txBox="1"/>
          <p:nvPr>
            <p:ph idx="1" type="body"/>
          </p:nvPr>
        </p:nvSpPr>
        <p:spPr>
          <a:xfrm>
            <a:off x="838196" y="1544158"/>
            <a:ext cx="10515600" cy="595500"/>
          </a:xfrm>
          <a:prstGeom prst="rect">
            <a:avLst/>
          </a:prstGeom>
          <a:noFill/>
          <a:ln>
            <a:noFill/>
          </a:ln>
        </p:spPr>
        <p:txBody>
          <a:bodyPr anchorCtr="0" anchor="t" bIns="45700" lIns="91425" spcFirstLastPara="1" rIns="91425" wrap="square" tIns="45700">
            <a:noAutofit/>
          </a:bodyPr>
          <a:lstStyle/>
          <a:p>
            <a:pPr indent="0" lvl="0" marL="457200" rtl="0" algn="ctr">
              <a:lnSpc>
                <a:spcPct val="115000"/>
              </a:lnSpc>
              <a:spcBef>
                <a:spcPts val="1000"/>
              </a:spcBef>
              <a:spcAft>
                <a:spcPts val="0"/>
              </a:spcAft>
              <a:buNone/>
            </a:pPr>
            <a:r>
              <a:rPr b="1" lang="en-US" sz="2800">
                <a:solidFill>
                  <a:schemeClr val="accent5"/>
                </a:solidFill>
              </a:rPr>
              <a:t>Under current rule </a:t>
            </a:r>
            <a:endParaRPr b="1" sz="2800">
              <a:solidFill>
                <a:schemeClr val="accent5"/>
              </a:solidFill>
            </a:endParaRPr>
          </a:p>
          <a:p>
            <a:pPr indent="0" lvl="0" marL="457200" rtl="0" algn="ctr">
              <a:lnSpc>
                <a:spcPct val="115000"/>
              </a:lnSpc>
              <a:spcBef>
                <a:spcPts val="1000"/>
              </a:spcBef>
              <a:spcAft>
                <a:spcPts val="0"/>
              </a:spcAft>
              <a:buNone/>
            </a:pPr>
            <a:r>
              <a:t/>
            </a:r>
            <a:endParaRPr b="1" sz="3900">
              <a:solidFill>
                <a:schemeClr val="accent5"/>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61"/>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
        <p:nvSpPr>
          <p:cNvPr id="270" name="Google Shape;270;p61"/>
          <p:cNvSpPr txBox="1"/>
          <p:nvPr>
            <p:ph type="title"/>
          </p:nvPr>
        </p:nvSpPr>
        <p:spPr>
          <a:xfrm>
            <a:off x="5815333" y="237420"/>
            <a:ext cx="6265500" cy="8169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271" name="Google Shape;271;p61"/>
          <p:cNvSpPr txBox="1"/>
          <p:nvPr/>
        </p:nvSpPr>
        <p:spPr>
          <a:xfrm>
            <a:off x="349967" y="1174710"/>
            <a:ext cx="5510400" cy="4965900"/>
          </a:xfrm>
          <a:prstGeom prst="rect">
            <a:avLst/>
          </a:prstGeom>
          <a:noFill/>
          <a:ln>
            <a:noFill/>
          </a:ln>
        </p:spPr>
        <p:txBody>
          <a:bodyPr anchorCtr="0" anchor="t" bIns="117800" lIns="117800" spcFirstLastPara="1" rIns="117800" wrap="square" tIns="117800">
            <a:spAutoFit/>
          </a:bodyPr>
          <a:lstStyle/>
          <a:p>
            <a:pPr indent="-438150" lvl="0" marL="584200" marR="0" rtl="0" algn="l">
              <a:lnSpc>
                <a:spcPct val="100000"/>
              </a:lnSpc>
              <a:spcBef>
                <a:spcPts val="1300"/>
              </a:spcBef>
              <a:spcAft>
                <a:spcPts val="0"/>
              </a:spcAft>
              <a:buClr>
                <a:schemeClr val="dk1"/>
              </a:buClr>
              <a:buSzPts val="2300"/>
              <a:buFont typeface="Trebuchet MS"/>
              <a:buChar char="●"/>
            </a:pPr>
            <a:r>
              <a:rPr b="0" i="0" lang="en-US" sz="2300" u="none" cap="none" strike="noStrike">
                <a:solidFill>
                  <a:schemeClr val="dk1"/>
                </a:solidFill>
                <a:latin typeface="Trebuchet MS"/>
                <a:ea typeface="Trebuchet MS"/>
                <a:cs typeface="Trebuchet MS"/>
                <a:sym typeface="Trebuchet MS"/>
              </a:rPr>
              <a:t>To access language interpretation, click Interpretation      in your meeting/webinar controls.  </a:t>
            </a:r>
            <a:endParaRPr b="0" i="0" sz="23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1"/>
              </a:solidFill>
              <a:latin typeface="Trebuchet MS"/>
              <a:ea typeface="Trebuchet MS"/>
              <a:cs typeface="Trebuchet MS"/>
              <a:sym typeface="Trebuchet MS"/>
            </a:endParaRPr>
          </a:p>
          <a:p>
            <a:pPr indent="-438150" lvl="0" marL="584200" marR="0" rtl="0" algn="l">
              <a:lnSpc>
                <a:spcPct val="100000"/>
              </a:lnSpc>
              <a:spcBef>
                <a:spcPts val="1300"/>
              </a:spcBef>
              <a:spcAft>
                <a:spcPts val="0"/>
              </a:spcAft>
              <a:buClr>
                <a:schemeClr val="dk1"/>
              </a:buClr>
              <a:buSzPts val="2300"/>
              <a:buFont typeface="Trebuchet MS"/>
              <a:buChar char="●"/>
            </a:pPr>
            <a:r>
              <a:rPr b="0" i="0" lang="en-US" sz="2300" u="none" cap="none" strike="noStrike">
                <a:solidFill>
                  <a:schemeClr val="dk1"/>
                </a:solidFill>
                <a:latin typeface="Trebuchet MS"/>
                <a:ea typeface="Trebuchet MS"/>
                <a:cs typeface="Trebuchet MS"/>
                <a:sym typeface="Trebuchet MS"/>
              </a:rPr>
              <a:t>If you do not see the Interpretation button, click More, then Interpretation.</a:t>
            </a:r>
            <a:endParaRPr b="0" i="0" sz="2300" u="none" cap="none" strike="noStrike">
              <a:solidFill>
                <a:schemeClr val="dk1"/>
              </a:solidFill>
              <a:latin typeface="Trebuchet MS"/>
              <a:ea typeface="Trebuchet MS"/>
              <a:cs typeface="Trebuchet MS"/>
              <a:sym typeface="Trebuchet MS"/>
            </a:endParaRPr>
          </a:p>
          <a:p>
            <a:pPr indent="0" lvl="0" marL="58420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1"/>
              </a:solidFill>
              <a:latin typeface="Trebuchet MS"/>
              <a:ea typeface="Trebuchet MS"/>
              <a:cs typeface="Trebuchet MS"/>
              <a:sym typeface="Trebuchet MS"/>
            </a:endParaRPr>
          </a:p>
          <a:p>
            <a:pPr indent="-438150" lvl="0" marL="584200" marR="0" rtl="0" algn="l">
              <a:lnSpc>
                <a:spcPct val="100000"/>
              </a:lnSpc>
              <a:spcBef>
                <a:spcPts val="1300"/>
              </a:spcBef>
              <a:spcAft>
                <a:spcPts val="0"/>
              </a:spcAft>
              <a:buClr>
                <a:schemeClr val="dk1"/>
              </a:buClr>
              <a:buSzPts val="2300"/>
              <a:buFont typeface="Trebuchet MS"/>
              <a:buChar char="●"/>
            </a:pPr>
            <a:r>
              <a:rPr b="0" i="0" lang="en-US" sz="2300" u="none" cap="none" strike="noStrike">
                <a:solidFill>
                  <a:schemeClr val="dk1"/>
                </a:solidFill>
                <a:latin typeface="Trebuchet MS"/>
                <a:ea typeface="Trebuchet MS"/>
                <a:cs typeface="Trebuchet MS"/>
                <a:sym typeface="Trebuchet MS"/>
              </a:rPr>
              <a:t>Click the language that you would like to hear.</a:t>
            </a:r>
            <a:endParaRPr b="0" i="0" sz="2300" u="none" cap="none" strike="noStrike">
              <a:solidFill>
                <a:schemeClr val="dk1"/>
              </a:solidFill>
              <a:latin typeface="Arial"/>
              <a:ea typeface="Arial"/>
              <a:cs typeface="Arial"/>
              <a:sym typeface="Arial"/>
            </a:endParaRPr>
          </a:p>
        </p:txBody>
      </p:sp>
      <p:sp>
        <p:nvSpPr>
          <p:cNvPr id="272" name="Google Shape;272;p61"/>
          <p:cNvSpPr txBox="1"/>
          <p:nvPr/>
        </p:nvSpPr>
        <p:spPr>
          <a:xfrm>
            <a:off x="5815333" y="1143000"/>
            <a:ext cx="6376800" cy="5070300"/>
          </a:xfrm>
          <a:prstGeom prst="rect">
            <a:avLst/>
          </a:prstGeom>
          <a:noFill/>
          <a:ln>
            <a:noFill/>
          </a:ln>
        </p:spPr>
        <p:txBody>
          <a:bodyPr anchorCtr="0" anchor="t" bIns="117800" lIns="117800" spcFirstLastPara="1" rIns="117800" wrap="square" tIns="117800">
            <a:spAutoFit/>
          </a:bodyPr>
          <a:lstStyle/>
          <a:p>
            <a:pPr indent="-514350" lvl="0" marL="749300" marR="0" rtl="0" algn="l">
              <a:lnSpc>
                <a:spcPct val="115000"/>
              </a:lnSpc>
              <a:spcBef>
                <a:spcPts val="0"/>
              </a:spcBef>
              <a:spcAft>
                <a:spcPts val="0"/>
              </a:spcAft>
              <a:buClr>
                <a:schemeClr val="dk1"/>
              </a:buClr>
              <a:buSzPts val="2300"/>
              <a:buFont typeface="Trebuchet MS"/>
              <a:buChar char="●"/>
            </a:pPr>
            <a:r>
              <a:rPr b="0" i="0" lang="en-US" sz="2300" u="none" cap="none" strike="noStrike">
                <a:solidFill>
                  <a:schemeClr val="dk1"/>
                </a:solidFill>
                <a:latin typeface="Trebuchet MS"/>
                <a:ea typeface="Trebuchet MS"/>
                <a:cs typeface="Trebuchet MS"/>
                <a:sym typeface="Trebuchet MS"/>
              </a:rPr>
              <a:t>Para acceder a la Interpretación de idiomas, haga click en </a:t>
            </a:r>
            <a:br>
              <a:rPr b="0" i="0" lang="en-US" sz="2300" u="none" cap="none" strike="noStrike">
                <a:solidFill>
                  <a:schemeClr val="dk1"/>
                </a:solidFill>
                <a:latin typeface="Trebuchet MS"/>
                <a:ea typeface="Trebuchet MS"/>
                <a:cs typeface="Trebuchet MS"/>
                <a:sym typeface="Trebuchet MS"/>
              </a:rPr>
            </a:br>
            <a:r>
              <a:rPr b="0" i="0" lang="en-US" sz="2300" u="none" cap="none" strike="noStrike">
                <a:solidFill>
                  <a:schemeClr val="dk1"/>
                </a:solidFill>
                <a:latin typeface="Trebuchet MS"/>
                <a:ea typeface="Trebuchet MS"/>
                <a:cs typeface="Trebuchet MS"/>
                <a:sym typeface="Trebuchet MS"/>
              </a:rPr>
              <a:t>Interpretaciónen los controles de su reunión/seminario web.</a:t>
            </a:r>
            <a:endParaRPr b="0" i="0" sz="2300" u="none" cap="none" strike="noStrike">
              <a:solidFill>
                <a:schemeClr val="dk1"/>
              </a:solidFill>
              <a:latin typeface="Trebuchet MS"/>
              <a:ea typeface="Trebuchet MS"/>
              <a:cs typeface="Trebuchet MS"/>
              <a:sym typeface="Trebuchet MS"/>
            </a:endParaRPr>
          </a:p>
          <a:p>
            <a:pPr indent="0" lvl="0" marL="584200" marR="0" rtl="0" algn="l">
              <a:lnSpc>
                <a:spcPct val="115000"/>
              </a:lnSpc>
              <a:spcBef>
                <a:spcPts val="0"/>
              </a:spcBef>
              <a:spcAft>
                <a:spcPts val="0"/>
              </a:spcAft>
              <a:buClr>
                <a:schemeClr val="dk1"/>
              </a:buClr>
              <a:buSzPts val="1400"/>
              <a:buFont typeface="Arial"/>
              <a:buNone/>
            </a:pPr>
            <a:r>
              <a:rPr b="0" i="0" lang="en-US" sz="2300" u="none" cap="none" strike="noStrike">
                <a:solidFill>
                  <a:schemeClr val="dk1"/>
                </a:solidFill>
                <a:latin typeface="Trebuchet MS"/>
                <a:ea typeface="Trebuchet MS"/>
                <a:cs typeface="Trebuchet MS"/>
                <a:sym typeface="Trebuchet MS"/>
              </a:rPr>
              <a:t>  </a:t>
            </a:r>
            <a:endParaRPr b="0" i="0" sz="2300" u="none" cap="none" strike="noStrike">
              <a:solidFill>
                <a:schemeClr val="dk1"/>
              </a:solidFill>
              <a:latin typeface="Trebuchet MS"/>
              <a:ea typeface="Trebuchet MS"/>
              <a:cs typeface="Trebuchet MS"/>
              <a:sym typeface="Trebuchet MS"/>
            </a:endParaRPr>
          </a:p>
          <a:p>
            <a:pPr indent="-514350" lvl="0" marL="749300" marR="0" rtl="0" algn="l">
              <a:lnSpc>
                <a:spcPct val="115000"/>
              </a:lnSpc>
              <a:spcBef>
                <a:spcPts val="0"/>
              </a:spcBef>
              <a:spcAft>
                <a:spcPts val="0"/>
              </a:spcAft>
              <a:buClr>
                <a:schemeClr val="dk1"/>
              </a:buClr>
              <a:buSzPts val="2300"/>
              <a:buFont typeface="Trebuchet MS"/>
              <a:buChar char="●"/>
            </a:pPr>
            <a:r>
              <a:rPr b="0" i="0" lang="en-US" sz="2300" u="none" cap="none" strike="noStrike">
                <a:solidFill>
                  <a:schemeClr val="dk1"/>
                </a:solidFill>
                <a:latin typeface="Trebuchet MS"/>
                <a:ea typeface="Trebuchet MS"/>
                <a:cs typeface="Trebuchet MS"/>
                <a:sym typeface="Trebuchet MS"/>
              </a:rPr>
              <a:t>Si usted no ve el botón de interpretación, haga click en más y luego en interpretación</a:t>
            </a:r>
            <a:endParaRPr b="0" i="0" sz="2300" u="none" cap="none" strike="noStrike">
              <a:solidFill>
                <a:schemeClr val="dk1"/>
              </a:solidFill>
              <a:latin typeface="Trebuchet MS"/>
              <a:ea typeface="Trebuchet MS"/>
              <a:cs typeface="Trebuchet MS"/>
              <a:sym typeface="Trebuchet MS"/>
            </a:endParaRPr>
          </a:p>
          <a:p>
            <a:pPr indent="0" lvl="0" marL="584200" marR="0" rtl="0" algn="l">
              <a:lnSpc>
                <a:spcPct val="115000"/>
              </a:lnSpc>
              <a:spcBef>
                <a:spcPts val="0"/>
              </a:spcBef>
              <a:spcAft>
                <a:spcPts val="0"/>
              </a:spcAft>
              <a:buClr>
                <a:srgbClr val="000000"/>
              </a:buClr>
              <a:buSzPts val="2300"/>
              <a:buFont typeface="Arial"/>
              <a:buNone/>
            </a:pPr>
            <a:r>
              <a:t/>
            </a:r>
            <a:endParaRPr b="0" i="0" sz="2300" u="none" cap="none" strike="noStrike">
              <a:solidFill>
                <a:schemeClr val="dk1"/>
              </a:solidFill>
              <a:latin typeface="Trebuchet MS"/>
              <a:ea typeface="Trebuchet MS"/>
              <a:cs typeface="Trebuchet MS"/>
              <a:sym typeface="Trebuchet MS"/>
            </a:endParaRPr>
          </a:p>
          <a:p>
            <a:pPr indent="-514350" lvl="0" marL="749300" marR="0" rtl="0" algn="l">
              <a:lnSpc>
                <a:spcPct val="115000"/>
              </a:lnSpc>
              <a:spcBef>
                <a:spcPts val="0"/>
              </a:spcBef>
              <a:spcAft>
                <a:spcPts val="0"/>
              </a:spcAft>
              <a:buClr>
                <a:schemeClr val="dk1"/>
              </a:buClr>
              <a:buSzPts val="2300"/>
              <a:buFont typeface="Trebuchet MS"/>
              <a:buChar char="●"/>
            </a:pPr>
            <a:r>
              <a:rPr b="0" i="0" lang="en-US" sz="2300" u="none" cap="none" strike="noStrike">
                <a:solidFill>
                  <a:schemeClr val="dk1"/>
                </a:solidFill>
                <a:latin typeface="Trebuchet MS"/>
                <a:ea typeface="Trebuchet MS"/>
                <a:cs typeface="Trebuchet MS"/>
                <a:sym typeface="Trebuchet MS"/>
              </a:rPr>
              <a:t>Haga click en el idioma que a usted le gustaría escuchar. Haga clic en el idioma que a usted le gustaría escuchar. </a:t>
            </a:r>
            <a:endParaRPr b="0" i="0" sz="2300" u="none" cap="none" strike="noStrike">
              <a:solidFill>
                <a:schemeClr val="dk1"/>
              </a:solidFill>
              <a:latin typeface="Trebuchet MS"/>
              <a:ea typeface="Trebuchet MS"/>
              <a:cs typeface="Trebuchet MS"/>
              <a:sym typeface="Trebuchet MS"/>
            </a:endParaRPr>
          </a:p>
        </p:txBody>
      </p:sp>
      <p:sp>
        <p:nvSpPr>
          <p:cNvPr id="273" name="Google Shape;273;p61"/>
          <p:cNvSpPr txBox="1"/>
          <p:nvPr/>
        </p:nvSpPr>
        <p:spPr>
          <a:xfrm>
            <a:off x="383367" y="285665"/>
            <a:ext cx="54435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i="0" lang="en-US" sz="3500" u="none" cap="none" strike="noStrike">
                <a:solidFill>
                  <a:schemeClr val="dk2"/>
                </a:solidFill>
                <a:latin typeface="Trebuchet MS"/>
                <a:ea typeface="Trebuchet MS"/>
                <a:cs typeface="Trebuchet MS"/>
                <a:sym typeface="Trebuchet MS"/>
              </a:rPr>
              <a:t>Language Interpretation</a:t>
            </a:r>
            <a:endParaRPr b="0" i="0" sz="3500" u="none" cap="none" strike="noStrike">
              <a:solidFill>
                <a:schemeClr val="dk2"/>
              </a:solidFill>
              <a:latin typeface="Arial"/>
              <a:ea typeface="Arial"/>
              <a:cs typeface="Arial"/>
              <a:sym typeface="Arial"/>
            </a:endParaRPr>
          </a:p>
        </p:txBody>
      </p:sp>
      <p:pic>
        <p:nvPicPr>
          <p:cNvPr id="274" name="Google Shape;274;p61"/>
          <p:cNvPicPr preferRelativeResize="0"/>
          <p:nvPr/>
        </p:nvPicPr>
        <p:blipFill rotWithShape="1">
          <a:blip r:embed="rId3">
            <a:alphaModFix/>
          </a:blip>
          <a:srcRect b="0" l="0" r="0" t="0"/>
          <a:stretch/>
        </p:blipFill>
        <p:spPr>
          <a:xfrm>
            <a:off x="3729767" y="1682538"/>
            <a:ext cx="299520" cy="299520"/>
          </a:xfrm>
          <a:prstGeom prst="rect">
            <a:avLst/>
          </a:prstGeom>
          <a:noFill/>
          <a:ln>
            <a:noFill/>
          </a:ln>
        </p:spPr>
      </p:pic>
      <p:pic>
        <p:nvPicPr>
          <p:cNvPr id="275" name="Google Shape;275;p61"/>
          <p:cNvPicPr preferRelativeResize="0"/>
          <p:nvPr/>
        </p:nvPicPr>
        <p:blipFill rotWithShape="1">
          <a:blip r:embed="rId4">
            <a:alphaModFix/>
          </a:blip>
          <a:srcRect b="0" l="0" r="45048" t="0"/>
          <a:stretch/>
        </p:blipFill>
        <p:spPr>
          <a:xfrm>
            <a:off x="2257265" y="2602229"/>
            <a:ext cx="1695800" cy="800089"/>
          </a:xfrm>
          <a:prstGeom prst="rect">
            <a:avLst/>
          </a:prstGeom>
          <a:noFill/>
          <a:ln>
            <a:noFill/>
          </a:ln>
        </p:spPr>
      </p:pic>
      <p:pic>
        <p:nvPicPr>
          <p:cNvPr id="276" name="Google Shape;276;p61"/>
          <p:cNvPicPr preferRelativeResize="0"/>
          <p:nvPr/>
        </p:nvPicPr>
        <p:blipFill rotWithShape="1">
          <a:blip r:embed="rId4">
            <a:alphaModFix/>
          </a:blip>
          <a:srcRect b="0" l="0" r="45048" t="0"/>
          <a:stretch/>
        </p:blipFill>
        <p:spPr>
          <a:xfrm>
            <a:off x="9991387" y="2538058"/>
            <a:ext cx="1363500" cy="643290"/>
          </a:xfrm>
          <a:prstGeom prst="rect">
            <a:avLst/>
          </a:prstGeom>
          <a:noFill/>
          <a:ln>
            <a:noFill/>
          </a:ln>
        </p:spPr>
      </p:pic>
      <p:pic>
        <p:nvPicPr>
          <p:cNvPr id="277" name="Google Shape;277;p61"/>
          <p:cNvPicPr preferRelativeResize="0"/>
          <p:nvPr/>
        </p:nvPicPr>
        <p:blipFill rotWithShape="1">
          <a:blip r:embed="rId4">
            <a:alphaModFix/>
          </a:blip>
          <a:srcRect b="0" l="65020" r="0" t="0"/>
          <a:stretch/>
        </p:blipFill>
        <p:spPr>
          <a:xfrm>
            <a:off x="10034784" y="4127819"/>
            <a:ext cx="971884" cy="720360"/>
          </a:xfrm>
          <a:prstGeom prst="rect">
            <a:avLst/>
          </a:prstGeom>
          <a:noFill/>
          <a:ln>
            <a:noFill/>
          </a:ln>
        </p:spPr>
      </p:pic>
      <p:pic>
        <p:nvPicPr>
          <p:cNvPr id="278" name="Google Shape;278;p61"/>
          <p:cNvPicPr preferRelativeResize="0"/>
          <p:nvPr/>
        </p:nvPicPr>
        <p:blipFill rotWithShape="1">
          <a:blip r:embed="rId4">
            <a:alphaModFix/>
          </a:blip>
          <a:srcRect b="0" l="65020" r="0" t="0"/>
          <a:stretch/>
        </p:blipFill>
        <p:spPr>
          <a:xfrm>
            <a:off x="2702637" y="4688966"/>
            <a:ext cx="805066" cy="596730"/>
          </a:xfrm>
          <a:prstGeom prst="rect">
            <a:avLst/>
          </a:prstGeom>
          <a:noFill/>
          <a:ln>
            <a:noFill/>
          </a:ln>
        </p:spPr>
      </p:pic>
      <p:pic>
        <p:nvPicPr>
          <p:cNvPr id="279" name="Google Shape;279;p61"/>
          <p:cNvPicPr preferRelativeResize="0"/>
          <p:nvPr/>
        </p:nvPicPr>
        <p:blipFill rotWithShape="1">
          <a:blip r:embed="rId3">
            <a:alphaModFix/>
          </a:blip>
          <a:srcRect b="0" l="0" r="0" t="0"/>
          <a:stretch/>
        </p:blipFill>
        <p:spPr>
          <a:xfrm>
            <a:off x="9740967" y="1670730"/>
            <a:ext cx="299520" cy="29952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79"/>
          <p:cNvSpPr txBox="1"/>
          <p:nvPr>
            <p:ph type="title"/>
          </p:nvPr>
        </p:nvSpPr>
        <p:spPr>
          <a:xfrm>
            <a:off x="838200" y="70040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Appeal, Exception, and Reconsideration Timeline Cont.</a:t>
            </a:r>
            <a:endParaRPr sz="5400"/>
          </a:p>
        </p:txBody>
      </p:sp>
      <p:sp>
        <p:nvSpPr>
          <p:cNvPr id="413" name="Google Shape;413;p79"/>
          <p:cNvSpPr txBox="1"/>
          <p:nvPr>
            <p:ph idx="1" type="body"/>
          </p:nvPr>
        </p:nvSpPr>
        <p:spPr>
          <a:xfrm>
            <a:off x="502050" y="2252700"/>
            <a:ext cx="11245800" cy="4986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3. Exceptions </a:t>
            </a:r>
            <a:r>
              <a:rPr b="1" lang="en-US" sz="2700">
                <a:solidFill>
                  <a:schemeClr val="accent4"/>
                </a:solidFill>
              </a:rPr>
              <a:t>(More time)</a:t>
            </a:r>
            <a:r>
              <a:rPr lang="en-US" sz="2700"/>
              <a:t> </a:t>
            </a:r>
            <a:endParaRPr sz="2700"/>
          </a:p>
          <a:p>
            <a:pPr indent="0" lvl="0" marL="457200" rtl="0" algn="l">
              <a:lnSpc>
                <a:spcPct val="115000"/>
              </a:lnSpc>
              <a:spcBef>
                <a:spcPts val="1000"/>
              </a:spcBef>
              <a:spcAft>
                <a:spcPts val="0"/>
              </a:spcAft>
              <a:buNone/>
            </a:pPr>
            <a:r>
              <a:rPr lang="en-US" sz="2000"/>
              <a:t>After the Initial Decision, a party may file </a:t>
            </a:r>
            <a:r>
              <a:rPr lang="en-US" sz="2000"/>
              <a:t>exceptions </a:t>
            </a:r>
            <a:r>
              <a:rPr lang="en-US" sz="2000"/>
              <a:t>to ask for further review. </a:t>
            </a:r>
            <a:endParaRPr sz="2000"/>
          </a:p>
          <a:p>
            <a:pPr indent="0" lvl="0" marL="457200" rtl="0" algn="l">
              <a:lnSpc>
                <a:spcPct val="115000"/>
              </a:lnSpc>
              <a:spcBef>
                <a:spcPts val="1000"/>
              </a:spcBef>
              <a:spcAft>
                <a:spcPts val="0"/>
              </a:spcAft>
              <a:buNone/>
            </a:pPr>
            <a:r>
              <a:rPr lang="en-US" sz="2000"/>
              <a:t>Exceptions must be filed within </a:t>
            </a:r>
            <a:r>
              <a:rPr b="1" lang="en-US" sz="2000">
                <a:solidFill>
                  <a:schemeClr val="accent4"/>
                </a:solidFill>
              </a:rPr>
              <a:t>20</a:t>
            </a:r>
            <a:r>
              <a:rPr lang="en-US" sz="2000"/>
              <a:t> calendar days. </a:t>
            </a:r>
            <a:endParaRPr sz="2000"/>
          </a:p>
          <a:p>
            <a:pPr indent="0" lvl="0" marL="457200" rtl="0" algn="l">
              <a:lnSpc>
                <a:spcPct val="115000"/>
              </a:lnSpc>
              <a:spcBef>
                <a:spcPts val="1000"/>
              </a:spcBef>
              <a:spcAft>
                <a:spcPts val="0"/>
              </a:spcAft>
              <a:buClr>
                <a:schemeClr val="dk1"/>
              </a:buClr>
              <a:buSzPts val="1100"/>
              <a:buFont typeface="Arial"/>
              <a:buNone/>
            </a:pPr>
            <a:r>
              <a:rPr b="1" lang="en-US" sz="2000">
                <a:solidFill>
                  <a:schemeClr val="accent4"/>
                </a:solidFill>
              </a:rPr>
              <a:t>Added a 45 calendar day extension from the original due date for filing </a:t>
            </a:r>
            <a:r>
              <a:rPr b="1" lang="en-US" sz="2000">
                <a:solidFill>
                  <a:schemeClr val="accent4"/>
                </a:solidFill>
              </a:rPr>
              <a:t>exceptions</a:t>
            </a:r>
            <a:r>
              <a:rPr b="1" lang="en-US" sz="2000">
                <a:solidFill>
                  <a:schemeClr val="accent4"/>
                </a:solidFill>
              </a:rPr>
              <a:t> for members or applicants when written transcripts are requested. </a:t>
            </a:r>
            <a:endParaRPr b="1" sz="2000">
              <a:solidFill>
                <a:schemeClr val="accent4"/>
              </a:solidFill>
            </a:endParaRPr>
          </a:p>
          <a:p>
            <a:pPr indent="0" lvl="0" marL="0" rtl="0" algn="l">
              <a:lnSpc>
                <a:spcPct val="115000"/>
              </a:lnSpc>
              <a:spcBef>
                <a:spcPts val="1000"/>
              </a:spcBef>
              <a:spcAft>
                <a:spcPts val="0"/>
              </a:spcAft>
              <a:buNone/>
            </a:pPr>
            <a:r>
              <a:rPr lang="en-US" sz="3000"/>
              <a:t>4. </a:t>
            </a:r>
            <a:r>
              <a:rPr lang="en-US" sz="3000"/>
              <a:t>Final Agency Decision</a:t>
            </a:r>
            <a:r>
              <a:rPr lang="en-US" sz="3000"/>
              <a:t> </a:t>
            </a:r>
            <a:r>
              <a:rPr b="1" lang="en-US" sz="2700">
                <a:solidFill>
                  <a:schemeClr val="accent4"/>
                </a:solidFill>
              </a:rPr>
              <a:t>(Separate written decision in some cases) </a:t>
            </a:r>
            <a:endParaRPr b="1" sz="2700">
              <a:solidFill>
                <a:schemeClr val="accent4"/>
              </a:solidFill>
            </a:endParaRPr>
          </a:p>
          <a:p>
            <a:pPr indent="0" lvl="0" marL="400050" rtl="0" algn="l">
              <a:lnSpc>
                <a:spcPct val="115000"/>
              </a:lnSpc>
              <a:spcBef>
                <a:spcPts val="1000"/>
              </a:spcBef>
              <a:spcAft>
                <a:spcPts val="0"/>
              </a:spcAft>
              <a:buNone/>
            </a:pPr>
            <a:r>
              <a:rPr b="1" lang="en-US" sz="2000">
                <a:solidFill>
                  <a:schemeClr val="accent4"/>
                </a:solidFill>
              </a:rPr>
              <a:t>For cases where exceptions are filed or transcripts are requested,</a:t>
            </a:r>
            <a:r>
              <a:rPr lang="en-US" sz="2000">
                <a:solidFill>
                  <a:schemeClr val="accent4"/>
                </a:solidFill>
              </a:rPr>
              <a:t> </a:t>
            </a:r>
            <a:r>
              <a:rPr lang="en-US" sz="2000"/>
              <a:t>HCPF’s Office of Appeals reviews the complete record and issues a separate Final Agency Decision. </a:t>
            </a:r>
            <a:endParaRPr sz="2000"/>
          </a:p>
          <a:p>
            <a:pPr indent="0" lvl="0" marL="457200" rtl="0" algn="l">
              <a:lnSpc>
                <a:spcPct val="115000"/>
              </a:lnSpc>
              <a:spcBef>
                <a:spcPts val="1000"/>
              </a:spcBef>
              <a:spcAft>
                <a:spcPts val="0"/>
              </a:spcAft>
              <a:buNone/>
            </a:pPr>
            <a:r>
              <a:t/>
            </a:r>
            <a:endParaRPr sz="3000"/>
          </a:p>
        </p:txBody>
      </p:sp>
      <p:sp>
        <p:nvSpPr>
          <p:cNvPr id="414" name="Google Shape;414;p7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15" name="Google Shape;415;p79"/>
          <p:cNvSpPr txBox="1"/>
          <p:nvPr>
            <p:ph idx="1" type="body"/>
          </p:nvPr>
        </p:nvSpPr>
        <p:spPr>
          <a:xfrm>
            <a:off x="736146" y="1657200"/>
            <a:ext cx="10515600" cy="595500"/>
          </a:xfrm>
          <a:prstGeom prst="rect">
            <a:avLst/>
          </a:prstGeom>
          <a:noFill/>
          <a:ln>
            <a:noFill/>
          </a:ln>
        </p:spPr>
        <p:txBody>
          <a:bodyPr anchorCtr="0" anchor="t" bIns="45700" lIns="91425" spcFirstLastPara="1" rIns="91425" wrap="square" tIns="45700">
            <a:noAutofit/>
          </a:bodyPr>
          <a:lstStyle/>
          <a:p>
            <a:pPr indent="0" lvl="0" marL="457200" rtl="0" algn="ctr">
              <a:lnSpc>
                <a:spcPct val="115000"/>
              </a:lnSpc>
              <a:spcBef>
                <a:spcPts val="1000"/>
              </a:spcBef>
              <a:spcAft>
                <a:spcPts val="0"/>
              </a:spcAft>
              <a:buNone/>
            </a:pPr>
            <a:r>
              <a:rPr b="1" lang="en-US" sz="2800">
                <a:solidFill>
                  <a:schemeClr val="accent4"/>
                </a:solidFill>
              </a:rPr>
              <a:t>Impacts under the proposed rule </a:t>
            </a:r>
            <a:endParaRPr b="1" sz="2800">
              <a:solidFill>
                <a:schemeClr val="accent4"/>
              </a:solidFill>
            </a:endParaRPr>
          </a:p>
          <a:p>
            <a:pPr indent="0" lvl="0" marL="457200" rtl="0" algn="ctr">
              <a:lnSpc>
                <a:spcPct val="115000"/>
              </a:lnSpc>
              <a:spcBef>
                <a:spcPts val="1000"/>
              </a:spcBef>
              <a:spcAft>
                <a:spcPts val="0"/>
              </a:spcAft>
              <a:buNone/>
            </a:pPr>
            <a:r>
              <a:t/>
            </a:r>
            <a:endParaRPr b="1" sz="3900">
              <a:solidFill>
                <a:schemeClr val="accent4"/>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80"/>
          <p:cNvSpPr txBox="1"/>
          <p:nvPr>
            <p:ph type="title"/>
          </p:nvPr>
        </p:nvSpPr>
        <p:spPr>
          <a:xfrm>
            <a:off x="838200" y="70040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Appeal, Exception, and Reconsideration Timeline Cont.</a:t>
            </a:r>
            <a:endParaRPr sz="5400"/>
          </a:p>
        </p:txBody>
      </p:sp>
      <p:sp>
        <p:nvSpPr>
          <p:cNvPr id="421" name="Google Shape;421;p80"/>
          <p:cNvSpPr txBox="1"/>
          <p:nvPr>
            <p:ph idx="1" type="body"/>
          </p:nvPr>
        </p:nvSpPr>
        <p:spPr>
          <a:xfrm>
            <a:off x="838200" y="2252700"/>
            <a:ext cx="10515600" cy="20844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5. Motion for Reconsideration </a:t>
            </a:r>
            <a:endParaRPr sz="3000"/>
          </a:p>
          <a:p>
            <a:pPr indent="0" lvl="0" marL="457200" rtl="0" algn="l">
              <a:lnSpc>
                <a:spcPct val="115000"/>
              </a:lnSpc>
              <a:spcBef>
                <a:spcPts val="1000"/>
              </a:spcBef>
              <a:spcAft>
                <a:spcPts val="0"/>
              </a:spcAft>
              <a:buNone/>
            </a:pPr>
            <a:r>
              <a:rPr lang="en-US" sz="2000"/>
              <a:t>If exceptions were not filed and the Initial Decision becomes the Final Agency Decision, a member or applicant may still file a motion for reconsideration by explaining a good cause reason for missing the exceptions deadline.</a:t>
            </a:r>
            <a:endParaRPr sz="2000"/>
          </a:p>
          <a:p>
            <a:pPr indent="0" lvl="0" marL="457200" rtl="0" algn="l">
              <a:lnSpc>
                <a:spcPct val="115000"/>
              </a:lnSpc>
              <a:spcBef>
                <a:spcPts val="1000"/>
              </a:spcBef>
              <a:spcAft>
                <a:spcPts val="0"/>
              </a:spcAft>
              <a:buNone/>
            </a:pPr>
            <a:r>
              <a:t/>
            </a:r>
            <a:endParaRPr sz="3000"/>
          </a:p>
          <a:p>
            <a:pPr indent="0" lvl="0" marL="0" rtl="0" algn="l">
              <a:lnSpc>
                <a:spcPct val="115000"/>
              </a:lnSpc>
              <a:spcBef>
                <a:spcPts val="1000"/>
              </a:spcBef>
              <a:spcAft>
                <a:spcPts val="0"/>
              </a:spcAft>
              <a:buNone/>
            </a:pPr>
            <a:r>
              <a:rPr lang="en-US" sz="2000"/>
              <a:t>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422" name="Google Shape;422;p8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23" name="Google Shape;423;p80"/>
          <p:cNvSpPr txBox="1"/>
          <p:nvPr>
            <p:ph idx="1" type="body"/>
          </p:nvPr>
        </p:nvSpPr>
        <p:spPr>
          <a:xfrm>
            <a:off x="838196" y="1544158"/>
            <a:ext cx="10515600" cy="595500"/>
          </a:xfrm>
          <a:prstGeom prst="rect">
            <a:avLst/>
          </a:prstGeom>
          <a:noFill/>
          <a:ln>
            <a:noFill/>
          </a:ln>
        </p:spPr>
        <p:txBody>
          <a:bodyPr anchorCtr="0" anchor="t" bIns="45700" lIns="91425" spcFirstLastPara="1" rIns="91425" wrap="square" tIns="45700">
            <a:noAutofit/>
          </a:bodyPr>
          <a:lstStyle/>
          <a:p>
            <a:pPr indent="0" lvl="0" marL="457200" rtl="0" algn="ctr">
              <a:lnSpc>
                <a:spcPct val="115000"/>
              </a:lnSpc>
              <a:spcBef>
                <a:spcPts val="1000"/>
              </a:spcBef>
              <a:spcAft>
                <a:spcPts val="0"/>
              </a:spcAft>
              <a:buNone/>
            </a:pPr>
            <a:r>
              <a:rPr b="1" lang="en-US" sz="2800">
                <a:solidFill>
                  <a:schemeClr val="accent5"/>
                </a:solidFill>
              </a:rPr>
              <a:t>Under current rule </a:t>
            </a:r>
            <a:endParaRPr b="1" sz="2800">
              <a:solidFill>
                <a:schemeClr val="accent5"/>
              </a:solidFill>
            </a:endParaRPr>
          </a:p>
          <a:p>
            <a:pPr indent="0" lvl="0" marL="457200" rtl="0" algn="ctr">
              <a:lnSpc>
                <a:spcPct val="115000"/>
              </a:lnSpc>
              <a:spcBef>
                <a:spcPts val="1000"/>
              </a:spcBef>
              <a:spcAft>
                <a:spcPts val="0"/>
              </a:spcAft>
              <a:buNone/>
            </a:pPr>
            <a:r>
              <a:t/>
            </a:r>
            <a:endParaRPr b="1" sz="3900">
              <a:solidFill>
                <a:schemeClr val="accent5"/>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81"/>
          <p:cNvSpPr txBox="1"/>
          <p:nvPr>
            <p:ph type="title"/>
          </p:nvPr>
        </p:nvSpPr>
        <p:spPr>
          <a:xfrm>
            <a:off x="838200" y="70040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Appeal, Exception, and Reconsideration Timeline Cont.</a:t>
            </a:r>
            <a:endParaRPr sz="5400"/>
          </a:p>
        </p:txBody>
      </p:sp>
      <p:sp>
        <p:nvSpPr>
          <p:cNvPr id="429" name="Google Shape;429;p81"/>
          <p:cNvSpPr txBox="1"/>
          <p:nvPr>
            <p:ph idx="1" type="body"/>
          </p:nvPr>
        </p:nvSpPr>
        <p:spPr>
          <a:xfrm>
            <a:off x="838200" y="2252700"/>
            <a:ext cx="10515600" cy="4981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5. Motion for Reconsideration </a:t>
            </a:r>
            <a:r>
              <a:rPr b="1" lang="en-US" sz="2700">
                <a:solidFill>
                  <a:schemeClr val="accent4"/>
                </a:solidFill>
              </a:rPr>
              <a:t>(Clarified)</a:t>
            </a:r>
            <a:r>
              <a:rPr lang="en-US" sz="2700">
                <a:solidFill>
                  <a:schemeClr val="accent4"/>
                </a:solidFill>
              </a:rPr>
              <a:t> </a:t>
            </a:r>
            <a:r>
              <a:rPr lang="en-US" sz="2700"/>
              <a:t> </a:t>
            </a:r>
            <a:endParaRPr sz="2700"/>
          </a:p>
          <a:p>
            <a:pPr indent="0" lvl="0" marL="457200" rtl="0" algn="l">
              <a:lnSpc>
                <a:spcPct val="115000"/>
              </a:lnSpc>
              <a:spcBef>
                <a:spcPts val="1000"/>
              </a:spcBef>
              <a:spcAft>
                <a:spcPts val="0"/>
              </a:spcAft>
              <a:buNone/>
            </a:pPr>
            <a:r>
              <a:rPr lang="en-US" sz="2000"/>
              <a:t>If exceptions were not filed and the Initial Decision becomes the Final Agency Decision, a member or applicant may still file a motion for reconsideration by explaining a good cause reason for missing the exceptions deadline.</a:t>
            </a:r>
            <a:endParaRPr sz="2000"/>
          </a:p>
          <a:p>
            <a:pPr indent="0" lvl="0" marL="457200" rtl="0" algn="l">
              <a:lnSpc>
                <a:spcPct val="115000"/>
              </a:lnSpc>
              <a:spcBef>
                <a:spcPts val="1000"/>
              </a:spcBef>
              <a:spcAft>
                <a:spcPts val="0"/>
              </a:spcAft>
              <a:buNone/>
            </a:pPr>
            <a:r>
              <a:rPr lang="en-US" sz="2000"/>
              <a:t>	</a:t>
            </a:r>
            <a:r>
              <a:rPr b="1" lang="en-US" sz="2000">
                <a:solidFill>
                  <a:schemeClr val="accent4"/>
                </a:solidFill>
              </a:rPr>
              <a:t>Added a definition for “</a:t>
            </a:r>
            <a:r>
              <a:rPr b="1" lang="en-US" sz="2000">
                <a:solidFill>
                  <a:schemeClr val="accent4"/>
                </a:solidFill>
              </a:rPr>
              <a:t>good cause</a:t>
            </a:r>
            <a:r>
              <a:rPr b="1" lang="en-US" sz="2000">
                <a:solidFill>
                  <a:schemeClr val="accent4"/>
                </a:solidFill>
              </a:rPr>
              <a:t>” </a:t>
            </a:r>
            <a:endParaRPr b="1" sz="2000">
              <a:solidFill>
                <a:schemeClr val="accent4"/>
              </a:solidFill>
            </a:endParaRPr>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a:p>
            <a:pPr indent="0" lvl="0" marL="0" rtl="0" algn="l">
              <a:lnSpc>
                <a:spcPct val="115000"/>
              </a:lnSpc>
              <a:spcBef>
                <a:spcPts val="1000"/>
              </a:spcBef>
              <a:spcAft>
                <a:spcPts val="0"/>
              </a:spcAft>
              <a:buNone/>
            </a:pPr>
            <a:r>
              <a:rPr lang="en-US" sz="2000"/>
              <a:t>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430" name="Google Shape;430;p8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31" name="Google Shape;431;p81"/>
          <p:cNvSpPr txBox="1"/>
          <p:nvPr>
            <p:ph idx="1" type="body"/>
          </p:nvPr>
        </p:nvSpPr>
        <p:spPr>
          <a:xfrm>
            <a:off x="736146" y="1657200"/>
            <a:ext cx="10515600" cy="595500"/>
          </a:xfrm>
          <a:prstGeom prst="rect">
            <a:avLst/>
          </a:prstGeom>
          <a:noFill/>
          <a:ln>
            <a:noFill/>
          </a:ln>
        </p:spPr>
        <p:txBody>
          <a:bodyPr anchorCtr="0" anchor="t" bIns="45700" lIns="91425" spcFirstLastPara="1" rIns="91425" wrap="square" tIns="45700">
            <a:noAutofit/>
          </a:bodyPr>
          <a:lstStyle/>
          <a:p>
            <a:pPr indent="0" lvl="0" marL="457200" rtl="0" algn="ctr">
              <a:lnSpc>
                <a:spcPct val="115000"/>
              </a:lnSpc>
              <a:spcBef>
                <a:spcPts val="1000"/>
              </a:spcBef>
              <a:spcAft>
                <a:spcPts val="0"/>
              </a:spcAft>
              <a:buNone/>
            </a:pPr>
            <a:r>
              <a:rPr b="1" lang="en-US" sz="2800">
                <a:solidFill>
                  <a:schemeClr val="accent4"/>
                </a:solidFill>
              </a:rPr>
              <a:t>Impacts under the proposed rule </a:t>
            </a:r>
            <a:endParaRPr b="1" sz="2800">
              <a:solidFill>
                <a:schemeClr val="accent4"/>
              </a:solidFill>
            </a:endParaRPr>
          </a:p>
          <a:p>
            <a:pPr indent="0" lvl="0" marL="457200" rtl="0" algn="ctr">
              <a:lnSpc>
                <a:spcPct val="115000"/>
              </a:lnSpc>
              <a:spcBef>
                <a:spcPts val="1000"/>
              </a:spcBef>
              <a:spcAft>
                <a:spcPts val="0"/>
              </a:spcAft>
              <a:buNone/>
            </a:pPr>
            <a:r>
              <a:t/>
            </a:r>
            <a:endParaRPr b="1" sz="3900">
              <a:solidFill>
                <a:schemeClr val="accent4"/>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82"/>
          <p:cNvSpPr txBox="1"/>
          <p:nvPr>
            <p:ph type="title"/>
          </p:nvPr>
        </p:nvSpPr>
        <p:spPr>
          <a:xfrm>
            <a:off x="838200" y="70040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What doesn’t change with the proposed rule? </a:t>
            </a:r>
            <a:endParaRPr sz="5400"/>
          </a:p>
        </p:txBody>
      </p:sp>
      <p:sp>
        <p:nvSpPr>
          <p:cNvPr id="437" name="Google Shape;437;p82"/>
          <p:cNvSpPr txBox="1"/>
          <p:nvPr>
            <p:ph idx="1" type="body"/>
          </p:nvPr>
        </p:nvSpPr>
        <p:spPr>
          <a:xfrm>
            <a:off x="838200" y="1943118"/>
            <a:ext cx="10515600" cy="3864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Members, applicants, or their representatives will continue to have the same rights:</a:t>
            </a:r>
            <a:endParaRPr sz="3000"/>
          </a:p>
          <a:p>
            <a:pPr indent="-355600" lvl="0" marL="457200" rtl="0" algn="l">
              <a:lnSpc>
                <a:spcPct val="115000"/>
              </a:lnSpc>
              <a:spcBef>
                <a:spcPts val="1000"/>
              </a:spcBef>
              <a:spcAft>
                <a:spcPts val="0"/>
              </a:spcAft>
              <a:buSzPts val="2000"/>
              <a:buChar char="•"/>
            </a:pPr>
            <a:r>
              <a:rPr lang="en-US" sz="2000"/>
              <a:t>to request an appeal, </a:t>
            </a:r>
            <a:endParaRPr sz="2000"/>
          </a:p>
          <a:p>
            <a:pPr indent="-355600" lvl="0" marL="457200" rtl="0" algn="l">
              <a:lnSpc>
                <a:spcPct val="115000"/>
              </a:lnSpc>
              <a:spcBef>
                <a:spcPts val="0"/>
              </a:spcBef>
              <a:spcAft>
                <a:spcPts val="0"/>
              </a:spcAft>
              <a:buSzPts val="2000"/>
              <a:buChar char="•"/>
            </a:pPr>
            <a:r>
              <a:rPr lang="en-US" sz="2000"/>
              <a:t>to continue your services and benefits during an appeal (when eligible), </a:t>
            </a:r>
            <a:endParaRPr sz="2000"/>
          </a:p>
          <a:p>
            <a:pPr indent="-355600" lvl="0" marL="457200" rtl="0" algn="l">
              <a:lnSpc>
                <a:spcPct val="115000"/>
              </a:lnSpc>
              <a:spcBef>
                <a:spcPts val="0"/>
              </a:spcBef>
              <a:spcAft>
                <a:spcPts val="0"/>
              </a:spcAft>
              <a:buSzPts val="2000"/>
              <a:buChar char="•"/>
            </a:pPr>
            <a:r>
              <a:rPr lang="en-US" sz="2000"/>
              <a:t>to have a hearing in front of a judge during which they can present evidence and arguments, </a:t>
            </a:r>
            <a:endParaRPr sz="2000"/>
          </a:p>
          <a:p>
            <a:pPr indent="-355600" lvl="0" marL="457200" rtl="0" algn="l">
              <a:lnSpc>
                <a:spcPct val="115000"/>
              </a:lnSpc>
              <a:spcBef>
                <a:spcPts val="0"/>
              </a:spcBef>
              <a:spcAft>
                <a:spcPts val="0"/>
              </a:spcAft>
              <a:buSzPts val="2000"/>
              <a:buChar char="•"/>
            </a:pPr>
            <a:r>
              <a:rPr lang="en-US" sz="2000"/>
              <a:t>to receive a written Initial Decision after the hearing, </a:t>
            </a:r>
            <a:endParaRPr sz="2000"/>
          </a:p>
          <a:p>
            <a:pPr indent="-355600" lvl="0" marL="457200" rtl="0" algn="l">
              <a:lnSpc>
                <a:spcPct val="115000"/>
              </a:lnSpc>
              <a:spcBef>
                <a:spcPts val="0"/>
              </a:spcBef>
              <a:spcAft>
                <a:spcPts val="0"/>
              </a:spcAft>
              <a:buSzPts val="2000"/>
              <a:buChar char="•"/>
            </a:pPr>
            <a:r>
              <a:rPr lang="en-US" sz="2000"/>
              <a:t>to raise disagreements with an Initial Decision (file an exception), and </a:t>
            </a:r>
            <a:endParaRPr sz="2000"/>
          </a:p>
          <a:p>
            <a:pPr indent="-355600" lvl="0" marL="457200" rtl="0" algn="l">
              <a:lnSpc>
                <a:spcPct val="115000"/>
              </a:lnSpc>
              <a:spcBef>
                <a:spcPts val="0"/>
              </a:spcBef>
              <a:spcAft>
                <a:spcPts val="0"/>
              </a:spcAft>
              <a:buSzPts val="2000"/>
              <a:buChar char="•"/>
            </a:pPr>
            <a:r>
              <a:rPr lang="en-US" sz="2000"/>
              <a:t>to seek further review through exceptions as they do under the current process. </a:t>
            </a:r>
            <a:endParaRPr sz="2000"/>
          </a:p>
          <a:p>
            <a:pPr indent="0" lvl="0" marL="457200" rtl="0" algn="l">
              <a:lnSpc>
                <a:spcPct val="115000"/>
              </a:lnSpc>
              <a:spcBef>
                <a:spcPts val="1000"/>
              </a:spcBef>
              <a:spcAft>
                <a:spcPts val="0"/>
              </a:spcAft>
              <a:buNone/>
            </a:pPr>
            <a:r>
              <a:t/>
            </a:r>
            <a:endParaRPr sz="3000"/>
          </a:p>
          <a:p>
            <a:pPr indent="0" lvl="0" marL="0" rtl="0" algn="l">
              <a:lnSpc>
                <a:spcPct val="115000"/>
              </a:lnSpc>
              <a:spcBef>
                <a:spcPts val="1000"/>
              </a:spcBef>
              <a:spcAft>
                <a:spcPts val="0"/>
              </a:spcAft>
              <a:buNone/>
            </a:pPr>
            <a:r>
              <a:rPr lang="en-US" sz="2000"/>
              <a:t>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438" name="Google Shape;438;p8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83"/>
          <p:cNvSpPr txBox="1"/>
          <p:nvPr>
            <p:ph type="title"/>
          </p:nvPr>
        </p:nvSpPr>
        <p:spPr>
          <a:xfrm>
            <a:off x="838200" y="70040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What doesn’t change with the proposed rule? </a:t>
            </a:r>
            <a:endParaRPr sz="5400"/>
          </a:p>
        </p:txBody>
      </p:sp>
      <p:sp>
        <p:nvSpPr>
          <p:cNvPr id="444" name="Google Shape;444;p83"/>
          <p:cNvSpPr txBox="1"/>
          <p:nvPr>
            <p:ph idx="1" type="body"/>
          </p:nvPr>
        </p:nvSpPr>
        <p:spPr>
          <a:xfrm>
            <a:off x="838200" y="2082602"/>
            <a:ext cx="10515600" cy="3864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The process that begins when a member, applicant or representative files exceptions would not change. </a:t>
            </a:r>
            <a:endParaRPr sz="3000"/>
          </a:p>
          <a:p>
            <a:pPr indent="-361950" lvl="0" marL="457200" rtl="0" algn="l">
              <a:lnSpc>
                <a:spcPct val="115000"/>
              </a:lnSpc>
              <a:spcBef>
                <a:spcPts val="1000"/>
              </a:spcBef>
              <a:spcAft>
                <a:spcPts val="0"/>
              </a:spcAft>
              <a:buSzPts val="2100"/>
              <a:buChar char="•"/>
            </a:pPr>
            <a:r>
              <a:rPr lang="en-US" sz="2100"/>
              <a:t>If exceptions are filed, the HCPF Office of Appeals would continue to conduct a full substantive review and issue a separate Final Agency Decision, just as it does today. </a:t>
            </a:r>
            <a:endParaRPr sz="2100"/>
          </a:p>
          <a:p>
            <a:pPr indent="-361950" lvl="0" marL="457200" rtl="0" algn="l">
              <a:lnSpc>
                <a:spcPct val="115000"/>
              </a:lnSpc>
              <a:spcBef>
                <a:spcPts val="0"/>
              </a:spcBef>
              <a:spcAft>
                <a:spcPts val="0"/>
              </a:spcAft>
              <a:buSzPts val="2100"/>
              <a:buChar char="•"/>
            </a:pPr>
            <a:r>
              <a:rPr lang="en-US" sz="2100"/>
              <a:t>Members, applicants, or their representatives' ability to challenge an Initial Decision and seek further review remains unchanged. </a:t>
            </a:r>
            <a:endParaRPr sz="3100"/>
          </a:p>
          <a:p>
            <a:pPr indent="0" lvl="0" marL="457200" rtl="0" algn="l">
              <a:lnSpc>
                <a:spcPct val="115000"/>
              </a:lnSpc>
              <a:spcBef>
                <a:spcPts val="1000"/>
              </a:spcBef>
              <a:spcAft>
                <a:spcPts val="0"/>
              </a:spcAft>
              <a:buNone/>
            </a:pPr>
            <a:r>
              <a:t/>
            </a:r>
            <a:endParaRPr sz="3000"/>
          </a:p>
          <a:p>
            <a:pPr indent="0" lvl="0" marL="0" rtl="0" algn="l">
              <a:lnSpc>
                <a:spcPct val="115000"/>
              </a:lnSpc>
              <a:spcBef>
                <a:spcPts val="1000"/>
              </a:spcBef>
              <a:spcAft>
                <a:spcPts val="0"/>
              </a:spcAft>
              <a:buNone/>
            </a:pPr>
            <a:r>
              <a:rPr lang="en-US" sz="2000"/>
              <a:t>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445" name="Google Shape;445;p8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84"/>
          <p:cNvSpPr txBox="1"/>
          <p:nvPr>
            <p:ph type="title"/>
          </p:nvPr>
        </p:nvSpPr>
        <p:spPr>
          <a:xfrm>
            <a:off x="838200" y="858811"/>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What </a:t>
            </a:r>
            <a:r>
              <a:rPr lang="en-US" sz="5400"/>
              <a:t>does change with the proposed rule? </a:t>
            </a:r>
            <a:endParaRPr sz="5400"/>
          </a:p>
        </p:txBody>
      </p:sp>
      <p:sp>
        <p:nvSpPr>
          <p:cNvPr id="451" name="Google Shape;451;p84"/>
          <p:cNvSpPr txBox="1"/>
          <p:nvPr>
            <p:ph idx="1" type="body"/>
          </p:nvPr>
        </p:nvSpPr>
        <p:spPr>
          <a:xfrm>
            <a:off x="838200" y="2082602"/>
            <a:ext cx="10515600" cy="3864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The review process for Initial Decisions would change. </a:t>
            </a:r>
            <a:endParaRPr sz="3000"/>
          </a:p>
          <a:p>
            <a:pPr indent="-355600" lvl="0" marL="457200" rtl="0" algn="l">
              <a:lnSpc>
                <a:spcPct val="115000"/>
              </a:lnSpc>
              <a:spcBef>
                <a:spcPts val="1000"/>
              </a:spcBef>
              <a:spcAft>
                <a:spcPts val="0"/>
              </a:spcAft>
              <a:buSzPts val="2000"/>
              <a:buChar char="•"/>
            </a:pPr>
            <a:r>
              <a:rPr lang="en-US" sz="2000"/>
              <a:t>All cases receive an administrative review.</a:t>
            </a:r>
            <a:endParaRPr sz="2000"/>
          </a:p>
          <a:p>
            <a:pPr indent="-355600" lvl="0" marL="457200" rtl="0" algn="l">
              <a:lnSpc>
                <a:spcPct val="115000"/>
              </a:lnSpc>
              <a:spcBef>
                <a:spcPts val="0"/>
              </a:spcBef>
              <a:spcAft>
                <a:spcPts val="0"/>
              </a:spcAft>
              <a:buSzPts val="2000"/>
              <a:buChar char="•"/>
            </a:pPr>
            <a:r>
              <a:rPr b="1" lang="en-US" sz="2000">
                <a:solidFill>
                  <a:schemeClr val="accent4"/>
                </a:solidFill>
              </a:rPr>
              <a:t>If no party files exceptions, the Initial Decision automatically becomes the Final Agency Decision after 30 days </a:t>
            </a:r>
            <a:r>
              <a:rPr lang="en-US" sz="2000"/>
              <a:t>— unless the case is selected for substantive review.  </a:t>
            </a:r>
            <a:r>
              <a:rPr b="1" lang="en-US" sz="2000">
                <a:solidFill>
                  <a:schemeClr val="accent4"/>
                </a:solidFill>
              </a:rPr>
              <a:t>No additional paperwork would be mailed to the parties in these cases.</a:t>
            </a:r>
            <a:endParaRPr b="1" sz="2000">
              <a:solidFill>
                <a:schemeClr val="accent4"/>
              </a:solidFill>
            </a:endParaRPr>
          </a:p>
          <a:p>
            <a:pPr indent="-355600" lvl="0" marL="457200" rtl="0" algn="l">
              <a:lnSpc>
                <a:spcPct val="115000"/>
              </a:lnSpc>
              <a:spcBef>
                <a:spcPts val="0"/>
              </a:spcBef>
              <a:spcAft>
                <a:spcPts val="0"/>
              </a:spcAft>
              <a:buSzPts val="2000"/>
              <a:buChar char="•"/>
            </a:pPr>
            <a:r>
              <a:rPr lang="en-US" sz="2000"/>
              <a:t>If selected for substantive review, a separate Final Agency Decision will be issued and mailed to the parties no later than 30 days after the Initial Decision is mailed to the parties. </a:t>
            </a:r>
            <a:endParaRPr sz="2000"/>
          </a:p>
          <a:p>
            <a:pPr indent="0" lvl="0" marL="457200" rtl="0" algn="l">
              <a:lnSpc>
                <a:spcPct val="115000"/>
              </a:lnSpc>
              <a:spcBef>
                <a:spcPts val="1000"/>
              </a:spcBef>
              <a:spcAft>
                <a:spcPts val="0"/>
              </a:spcAft>
              <a:buNone/>
            </a:pPr>
            <a:r>
              <a:t/>
            </a:r>
            <a:endParaRPr sz="3000"/>
          </a:p>
          <a:p>
            <a:pPr indent="0" lvl="0" marL="0" rtl="0" algn="l">
              <a:lnSpc>
                <a:spcPct val="115000"/>
              </a:lnSpc>
              <a:spcBef>
                <a:spcPts val="1000"/>
              </a:spcBef>
              <a:spcAft>
                <a:spcPts val="0"/>
              </a:spcAft>
              <a:buNone/>
            </a:pPr>
            <a:r>
              <a:rPr lang="en-US" sz="2000"/>
              <a:t>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452" name="Google Shape;452;p8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85"/>
          <p:cNvSpPr txBox="1"/>
          <p:nvPr>
            <p:ph type="title"/>
          </p:nvPr>
        </p:nvSpPr>
        <p:spPr>
          <a:xfrm>
            <a:off x="838200" y="428282"/>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Administrative Review</a:t>
            </a:r>
            <a:endParaRPr sz="5400"/>
          </a:p>
        </p:txBody>
      </p:sp>
      <p:sp>
        <p:nvSpPr>
          <p:cNvPr id="458" name="Google Shape;458;p85"/>
          <p:cNvSpPr txBox="1"/>
          <p:nvPr>
            <p:ph idx="1" type="body"/>
          </p:nvPr>
        </p:nvSpPr>
        <p:spPr>
          <a:xfrm>
            <a:off x="556500" y="1574776"/>
            <a:ext cx="11099100" cy="44175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2700"/>
              <a:t>An internal step the HCPF Office of Appeals uses to review an Initial Decision—the administrative law judge’s decision on the appeal—after the Initial Decision is issued in any case where exceptions are not filed.</a:t>
            </a:r>
            <a:r>
              <a:rPr lang="en-US" sz="3000"/>
              <a:t> </a:t>
            </a:r>
            <a:endParaRPr sz="3000"/>
          </a:p>
          <a:p>
            <a:pPr indent="-368300" lvl="0" marL="457200" rtl="0" algn="l">
              <a:lnSpc>
                <a:spcPct val="115000"/>
              </a:lnSpc>
              <a:spcBef>
                <a:spcPts val="1000"/>
              </a:spcBef>
              <a:spcAft>
                <a:spcPts val="0"/>
              </a:spcAft>
              <a:buSzPts val="2200"/>
              <a:buChar char="•"/>
            </a:pPr>
            <a:r>
              <a:rPr lang="en-US" sz="2200"/>
              <a:t>During this review, Initial Decisions will be checked to ensure they include the required components—findings of fact, conclusions of law, and an order granting or denying what the member or applicant is asking for in their appeal.</a:t>
            </a:r>
            <a:endParaRPr sz="2200"/>
          </a:p>
          <a:p>
            <a:pPr indent="-368300" lvl="0" marL="457200" rtl="0" algn="l">
              <a:lnSpc>
                <a:spcPct val="115000"/>
              </a:lnSpc>
              <a:spcBef>
                <a:spcPts val="0"/>
              </a:spcBef>
              <a:spcAft>
                <a:spcPts val="0"/>
              </a:spcAft>
              <a:buSzPts val="2200"/>
              <a:buChar char="•"/>
            </a:pPr>
            <a:r>
              <a:rPr lang="en-US" sz="2200"/>
              <a:t>As part of this process, the HCPF Office of Appeals will continue to collect information about appeal outcomes.</a:t>
            </a:r>
            <a:endParaRPr sz="2200"/>
          </a:p>
          <a:p>
            <a:pPr indent="0" lvl="0" marL="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2000"/>
          </a:p>
          <a:p>
            <a:pPr indent="0" lvl="0" marL="0" rtl="0" algn="l">
              <a:lnSpc>
                <a:spcPct val="115000"/>
              </a:lnSpc>
              <a:spcBef>
                <a:spcPts val="1000"/>
              </a:spcBef>
              <a:spcAft>
                <a:spcPts val="0"/>
              </a:spcAft>
              <a:buNone/>
            </a:pPr>
            <a:r>
              <a:rPr lang="en-US" sz="2000"/>
              <a:t>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459" name="Google Shape;459;p8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86"/>
          <p:cNvSpPr txBox="1"/>
          <p:nvPr>
            <p:ph type="title"/>
          </p:nvPr>
        </p:nvSpPr>
        <p:spPr>
          <a:xfrm>
            <a:off x="838200" y="428282"/>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Substantive</a:t>
            </a:r>
            <a:r>
              <a:rPr lang="en-US" sz="5400"/>
              <a:t> Review</a:t>
            </a:r>
            <a:endParaRPr sz="5400"/>
          </a:p>
        </p:txBody>
      </p:sp>
      <p:sp>
        <p:nvSpPr>
          <p:cNvPr id="465" name="Google Shape;465;p86"/>
          <p:cNvSpPr txBox="1"/>
          <p:nvPr>
            <p:ph idx="1" type="body"/>
          </p:nvPr>
        </p:nvSpPr>
        <p:spPr>
          <a:xfrm>
            <a:off x="556500" y="1574770"/>
            <a:ext cx="11079000" cy="3864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An additional thorough review, which may result in a separate Final Agency Decision being issued. Not all cases will require this additional level of review.</a:t>
            </a:r>
            <a:endParaRPr sz="2000"/>
          </a:p>
          <a:p>
            <a:pPr indent="-355600" lvl="0" marL="457200" rtl="0" algn="l">
              <a:lnSpc>
                <a:spcPct val="115000"/>
              </a:lnSpc>
              <a:spcBef>
                <a:spcPts val="1000"/>
              </a:spcBef>
              <a:spcAft>
                <a:spcPts val="0"/>
              </a:spcAft>
              <a:buSzPts val="2000"/>
              <a:buChar char="•"/>
            </a:pPr>
            <a:r>
              <a:rPr lang="en-US" sz="2200"/>
              <a:t>This process will differ from the current review practice.</a:t>
            </a:r>
            <a:r>
              <a:rPr lang="en-US" sz="2200"/>
              <a:t> Currently, the HCPF Office of Appeals conducts a detailed substantive review of every case, even when no one has filed exceptions.</a:t>
            </a:r>
            <a:r>
              <a:rPr lang="en-US" sz="2000"/>
              <a:t> </a:t>
            </a:r>
            <a:endParaRPr sz="2000"/>
          </a:p>
          <a:p>
            <a:pPr indent="0" lvl="0" marL="457200" rtl="0" algn="l">
              <a:lnSpc>
                <a:spcPct val="115000"/>
              </a:lnSpc>
              <a:spcBef>
                <a:spcPts val="1000"/>
              </a:spcBef>
              <a:spcAft>
                <a:spcPts val="0"/>
              </a:spcAft>
              <a:buNone/>
            </a:pPr>
            <a:r>
              <a:t/>
            </a:r>
            <a:endParaRPr sz="2000"/>
          </a:p>
          <a:p>
            <a:pPr indent="0" lvl="0" marL="0" rtl="0" algn="l">
              <a:lnSpc>
                <a:spcPct val="115000"/>
              </a:lnSpc>
              <a:spcBef>
                <a:spcPts val="1000"/>
              </a:spcBef>
              <a:spcAft>
                <a:spcPts val="0"/>
              </a:spcAft>
              <a:buNone/>
            </a:pPr>
            <a:r>
              <a:rPr lang="en-US" sz="2000"/>
              <a:t>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466" name="Google Shape;466;p8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87"/>
          <p:cNvSpPr txBox="1"/>
          <p:nvPr>
            <p:ph type="title"/>
          </p:nvPr>
        </p:nvSpPr>
        <p:spPr>
          <a:xfrm>
            <a:off x="838200" y="70040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What does change with the proposed rule? </a:t>
            </a:r>
            <a:endParaRPr sz="5400"/>
          </a:p>
        </p:txBody>
      </p:sp>
      <p:sp>
        <p:nvSpPr>
          <p:cNvPr id="472" name="Google Shape;472;p87"/>
          <p:cNvSpPr txBox="1"/>
          <p:nvPr>
            <p:ph idx="1" type="body"/>
          </p:nvPr>
        </p:nvSpPr>
        <p:spPr>
          <a:xfrm>
            <a:off x="556500" y="1945553"/>
            <a:ext cx="11079000" cy="3864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The proposed rule also includes minor procedural updates.</a:t>
            </a:r>
            <a:endParaRPr sz="3000"/>
          </a:p>
          <a:p>
            <a:pPr indent="-355600" lvl="0" marL="457200" rtl="0" algn="l">
              <a:lnSpc>
                <a:spcPct val="115000"/>
              </a:lnSpc>
              <a:spcBef>
                <a:spcPts val="1000"/>
              </a:spcBef>
              <a:spcAft>
                <a:spcPts val="0"/>
              </a:spcAft>
              <a:buSzPts val="2000"/>
              <a:buChar char="•"/>
            </a:pPr>
            <a:r>
              <a:rPr lang="en-US" sz="2000"/>
              <a:t>The proposed rule </a:t>
            </a:r>
            <a:r>
              <a:rPr b="1" lang="en-US" sz="2000">
                <a:solidFill>
                  <a:schemeClr val="accent4"/>
                </a:solidFill>
              </a:rPr>
              <a:t>adds a definition of “good cause” </a:t>
            </a:r>
            <a:r>
              <a:rPr lang="en-US" sz="2000"/>
              <a:t>for filing a motion for reconsideration after a Final Agency Decision is issued.</a:t>
            </a:r>
            <a:endParaRPr sz="2000"/>
          </a:p>
          <a:p>
            <a:pPr indent="-355600" lvl="0" marL="457200" rtl="0" algn="l">
              <a:lnSpc>
                <a:spcPct val="115000"/>
              </a:lnSpc>
              <a:spcBef>
                <a:spcPts val="0"/>
              </a:spcBef>
              <a:spcAft>
                <a:spcPts val="0"/>
              </a:spcAft>
              <a:buSzPts val="2000"/>
              <a:buChar char="•"/>
            </a:pPr>
            <a:r>
              <a:rPr lang="en-US" sz="2000"/>
              <a:t>The proposed rule also </a:t>
            </a:r>
            <a:r>
              <a:rPr b="1" lang="en-US" sz="2000">
                <a:solidFill>
                  <a:schemeClr val="accent4"/>
                </a:solidFill>
              </a:rPr>
              <a:t>automatically grants an extension of time (45 calendar days) when the person who filed the appeal (the appellant) requests a transcript.</a:t>
            </a:r>
            <a:endParaRPr b="1" sz="2000">
              <a:solidFill>
                <a:schemeClr val="accent4"/>
              </a:solidFill>
            </a:endParaRPr>
          </a:p>
          <a:p>
            <a:pPr indent="0" lvl="0" marL="0" rtl="0" algn="l">
              <a:lnSpc>
                <a:spcPct val="115000"/>
              </a:lnSpc>
              <a:spcBef>
                <a:spcPts val="1000"/>
              </a:spcBef>
              <a:spcAft>
                <a:spcPts val="0"/>
              </a:spcAft>
              <a:buNone/>
            </a:pPr>
            <a:r>
              <a:rPr lang="en-US" sz="3000"/>
              <a:t>Overall, these proposed changes relax the rules when a party does not timely file exceptions; and </a:t>
            </a:r>
            <a:r>
              <a:rPr b="1" lang="en-US" sz="3000">
                <a:solidFill>
                  <a:schemeClr val="accent4"/>
                </a:solidFill>
              </a:rPr>
              <a:t>s</a:t>
            </a:r>
            <a:r>
              <a:rPr b="1" lang="en-US" sz="3000">
                <a:solidFill>
                  <a:schemeClr val="accent4"/>
                </a:solidFill>
              </a:rPr>
              <a:t>implifies the process for members and applicants when they want a written transcript. </a:t>
            </a:r>
            <a:endParaRPr b="1" sz="3000">
              <a:solidFill>
                <a:schemeClr val="accent4"/>
              </a:solidFill>
            </a:endParaRPr>
          </a:p>
          <a:p>
            <a:pPr indent="0" lvl="0" marL="457200" rtl="0" algn="l">
              <a:lnSpc>
                <a:spcPct val="115000"/>
              </a:lnSpc>
              <a:spcBef>
                <a:spcPts val="1000"/>
              </a:spcBef>
              <a:spcAft>
                <a:spcPts val="0"/>
              </a:spcAft>
              <a:buNone/>
            </a:pPr>
            <a:r>
              <a:t/>
            </a:r>
            <a:endParaRPr sz="2000"/>
          </a:p>
          <a:p>
            <a:pPr indent="0" lvl="0" marL="0" rtl="0" algn="l">
              <a:lnSpc>
                <a:spcPct val="115000"/>
              </a:lnSpc>
              <a:spcBef>
                <a:spcPts val="1000"/>
              </a:spcBef>
              <a:spcAft>
                <a:spcPts val="0"/>
              </a:spcAft>
              <a:buNone/>
            </a:pPr>
            <a:r>
              <a:rPr lang="en-US" sz="2000"/>
              <a:t>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473" name="Google Shape;473;p8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88"/>
          <p:cNvSpPr txBox="1"/>
          <p:nvPr>
            <p:ph type="title"/>
          </p:nvPr>
        </p:nvSpPr>
        <p:spPr>
          <a:xfrm>
            <a:off x="838200" y="496293"/>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Definition of “good cause” </a:t>
            </a:r>
            <a:endParaRPr sz="5400"/>
          </a:p>
        </p:txBody>
      </p:sp>
      <p:sp>
        <p:nvSpPr>
          <p:cNvPr id="479" name="Google Shape;479;p88"/>
          <p:cNvSpPr txBox="1"/>
          <p:nvPr>
            <p:ph idx="1" type="body"/>
          </p:nvPr>
        </p:nvSpPr>
        <p:spPr>
          <a:xfrm>
            <a:off x="556500" y="2085038"/>
            <a:ext cx="11079000" cy="3864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t/>
            </a:r>
            <a:endParaRPr sz="3000"/>
          </a:p>
          <a:p>
            <a:pPr indent="0" lvl="0" marL="457200" rtl="0" algn="l">
              <a:lnSpc>
                <a:spcPct val="115000"/>
              </a:lnSpc>
              <a:spcBef>
                <a:spcPts val="1000"/>
              </a:spcBef>
              <a:spcAft>
                <a:spcPts val="0"/>
              </a:spcAft>
              <a:buNone/>
            </a:pPr>
            <a:r>
              <a:t/>
            </a:r>
            <a:endParaRPr sz="2000"/>
          </a:p>
          <a:p>
            <a:pPr indent="0" lvl="0" marL="0" rtl="0" algn="l">
              <a:lnSpc>
                <a:spcPct val="115000"/>
              </a:lnSpc>
              <a:spcBef>
                <a:spcPts val="1000"/>
              </a:spcBef>
              <a:spcAft>
                <a:spcPts val="0"/>
              </a:spcAft>
              <a:buNone/>
            </a:pPr>
            <a:r>
              <a:rPr lang="en-US" sz="2000"/>
              <a:t>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480" name="Google Shape;480;p8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81" name="Google Shape;481;p88"/>
          <p:cNvSpPr txBox="1"/>
          <p:nvPr>
            <p:ph idx="1" type="body"/>
          </p:nvPr>
        </p:nvSpPr>
        <p:spPr>
          <a:xfrm>
            <a:off x="548900" y="1867414"/>
            <a:ext cx="11139300" cy="4208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8.057.13.A(1)(a)  “Good cause” for purposes of this rule shall mean circumstances beyond the control of the member. Good cause includes, but is not limited to, medical emergencies or hospitalization, a member who has a disability or other medical condition(s) requiring additional time and/or assistance, or a statement that the party did not receive the Initial Decision prior to the deadline for exceptions.</a:t>
            </a:r>
            <a:endParaRPr sz="3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62"/>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5400"/>
              <a:t>Closed Captions</a:t>
            </a:r>
            <a:endParaRPr sz="5400"/>
          </a:p>
        </p:txBody>
      </p:sp>
      <p:sp>
        <p:nvSpPr>
          <p:cNvPr id="286" name="Google Shape;286;p62"/>
          <p:cNvSpPr txBox="1"/>
          <p:nvPr>
            <p:ph idx="1" type="body"/>
          </p:nvPr>
        </p:nvSpPr>
        <p:spPr>
          <a:xfrm>
            <a:off x="838200" y="1852302"/>
            <a:ext cx="10515600" cy="4205700"/>
          </a:xfrm>
          <a:prstGeom prst="rect">
            <a:avLst/>
          </a:prstGeom>
        </p:spPr>
        <p:txBody>
          <a:bodyPr anchorCtr="0" anchor="t" bIns="45700" lIns="91425" spcFirstLastPara="1" rIns="91425" wrap="square" tIns="45700">
            <a:noAutofit/>
          </a:bodyPr>
          <a:lstStyle/>
          <a:p>
            <a:pPr indent="-393700" lvl="0" marL="457200" rtl="0" algn="l">
              <a:lnSpc>
                <a:spcPct val="100000"/>
              </a:lnSpc>
              <a:spcBef>
                <a:spcPts val="1000"/>
              </a:spcBef>
              <a:spcAft>
                <a:spcPts val="0"/>
              </a:spcAft>
              <a:buSzPts val="2600"/>
              <a:buFont typeface="Trebuchet MS"/>
              <a:buChar char="●"/>
            </a:pPr>
            <a:r>
              <a:rPr lang="en-US" sz="2600"/>
              <a:t>Closed Captions are available in the meeting controls toolbar at the bottom of your screen. To turn them on, click the Show Captions icon. </a:t>
            </a:r>
            <a:endParaRPr sz="2600"/>
          </a:p>
          <a:p>
            <a:pPr indent="0" lvl="0" marL="0" rtl="0" algn="l">
              <a:lnSpc>
                <a:spcPct val="100000"/>
              </a:lnSpc>
              <a:spcBef>
                <a:spcPts val="1000"/>
              </a:spcBef>
              <a:spcAft>
                <a:spcPts val="0"/>
              </a:spcAft>
              <a:buNone/>
            </a:pPr>
            <a:r>
              <a:t/>
            </a:r>
            <a:endParaRPr sz="2600"/>
          </a:p>
          <a:p>
            <a:pPr indent="0" lvl="0" marL="0" rtl="0" algn="l">
              <a:lnSpc>
                <a:spcPct val="100000"/>
              </a:lnSpc>
              <a:spcBef>
                <a:spcPts val="1000"/>
              </a:spcBef>
              <a:spcAft>
                <a:spcPts val="0"/>
              </a:spcAft>
              <a:buNone/>
            </a:pPr>
            <a:r>
              <a:t/>
            </a:r>
            <a:endParaRPr sz="2600"/>
          </a:p>
          <a:p>
            <a:pPr indent="0" lvl="0" marL="0" rtl="0" algn="l">
              <a:lnSpc>
                <a:spcPct val="100000"/>
              </a:lnSpc>
              <a:spcBef>
                <a:spcPts val="1000"/>
              </a:spcBef>
              <a:spcAft>
                <a:spcPts val="0"/>
              </a:spcAft>
              <a:buNone/>
            </a:pPr>
            <a:r>
              <a:t/>
            </a:r>
            <a:endParaRPr sz="2600"/>
          </a:p>
          <a:p>
            <a:pPr indent="-393700" lvl="0" marL="457200" rtl="0" algn="l">
              <a:lnSpc>
                <a:spcPct val="100000"/>
              </a:lnSpc>
              <a:spcBef>
                <a:spcPts val="1000"/>
              </a:spcBef>
              <a:spcAft>
                <a:spcPts val="0"/>
              </a:spcAft>
              <a:buSzPts val="2600"/>
              <a:buFont typeface="Trebuchet MS"/>
              <a:buChar char="●"/>
            </a:pPr>
            <a:r>
              <a:rPr lang="en-US" sz="2600"/>
              <a:t>Captions can be translated into different languages by clicking on the up arrow next to the Closed Captions button and then selecting your preferred language. </a:t>
            </a:r>
            <a:endParaRPr sz="2600"/>
          </a:p>
          <a:p>
            <a:pPr indent="0" lvl="0" marL="0" rtl="0" algn="l">
              <a:lnSpc>
                <a:spcPct val="100000"/>
              </a:lnSpc>
              <a:spcBef>
                <a:spcPts val="1000"/>
              </a:spcBef>
              <a:spcAft>
                <a:spcPts val="0"/>
              </a:spcAft>
              <a:buNone/>
            </a:pPr>
            <a:r>
              <a:t/>
            </a:r>
            <a:endParaRPr sz="1000">
              <a:solidFill>
                <a:schemeClr val="dk2"/>
              </a:solidFill>
              <a:highlight>
                <a:schemeClr val="lt2"/>
              </a:highlight>
              <a:latin typeface="Arial"/>
              <a:ea typeface="Arial"/>
              <a:cs typeface="Arial"/>
              <a:sym typeface="Arial"/>
            </a:endParaRPr>
          </a:p>
          <a:p>
            <a:pPr indent="0" lvl="0" marL="0" rtl="0" algn="l">
              <a:spcBef>
                <a:spcPts val="1000"/>
              </a:spcBef>
              <a:spcAft>
                <a:spcPts val="0"/>
              </a:spcAft>
              <a:buNone/>
            </a:pPr>
            <a:r>
              <a:t/>
            </a:r>
            <a:endParaRPr/>
          </a:p>
        </p:txBody>
      </p:sp>
      <p:sp>
        <p:nvSpPr>
          <p:cNvPr id="287" name="Google Shape;287;p62"/>
          <p:cNvSpPr txBox="1"/>
          <p:nvPr>
            <p:ph idx="12" type="sldNum"/>
          </p:nvPr>
        </p:nvSpPr>
        <p:spPr>
          <a:xfrm>
            <a:off x="9174126" y="6370754"/>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descr="Screenshot of Zoom toolbar showing the " id="288" name="Google Shape;288;p62"/>
          <p:cNvPicPr preferRelativeResize="0"/>
          <p:nvPr/>
        </p:nvPicPr>
        <p:blipFill>
          <a:blip r:embed="rId3">
            <a:alphaModFix/>
          </a:blip>
          <a:stretch>
            <a:fillRect/>
          </a:stretch>
        </p:blipFill>
        <p:spPr>
          <a:xfrm>
            <a:off x="4520637" y="2936175"/>
            <a:ext cx="3150725" cy="15862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89"/>
          <p:cNvSpPr txBox="1"/>
          <p:nvPr>
            <p:ph type="title"/>
          </p:nvPr>
        </p:nvSpPr>
        <p:spPr>
          <a:xfrm>
            <a:off x="862500" y="848700"/>
            <a:ext cx="104670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Why</a:t>
            </a:r>
            <a:r>
              <a:rPr lang="en-US" sz="5400"/>
              <a:t> propose these changes now? </a:t>
            </a:r>
            <a:r>
              <a:rPr lang="en-US" sz="5400"/>
              <a:t>  </a:t>
            </a:r>
            <a:endParaRPr sz="5400"/>
          </a:p>
        </p:txBody>
      </p:sp>
      <p:sp>
        <p:nvSpPr>
          <p:cNvPr id="487" name="Google Shape;487;p89"/>
          <p:cNvSpPr txBox="1"/>
          <p:nvPr>
            <p:ph idx="1" type="body"/>
          </p:nvPr>
        </p:nvSpPr>
        <p:spPr>
          <a:xfrm>
            <a:off x="556500" y="1961102"/>
            <a:ext cx="11079000" cy="2592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Federal law requires all applicant/member appeals be resolved within 90 days of the date the applicant or member asks for an appeal. HCPF is not meeting this deadline due to staffing shortages and process delays.</a:t>
            </a:r>
            <a:endParaRPr sz="3000"/>
          </a:p>
        </p:txBody>
      </p:sp>
      <p:sp>
        <p:nvSpPr>
          <p:cNvPr id="488" name="Google Shape;488;p8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90"/>
          <p:cNvSpPr txBox="1"/>
          <p:nvPr>
            <p:ph type="title"/>
          </p:nvPr>
        </p:nvSpPr>
        <p:spPr>
          <a:xfrm>
            <a:off x="862500" y="734400"/>
            <a:ext cx="104670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Why propose these changes now? Cont.  </a:t>
            </a:r>
            <a:endParaRPr sz="5400"/>
          </a:p>
        </p:txBody>
      </p:sp>
      <p:sp>
        <p:nvSpPr>
          <p:cNvPr id="494" name="Google Shape;494;p90"/>
          <p:cNvSpPr txBox="1"/>
          <p:nvPr>
            <p:ph idx="1" type="body"/>
          </p:nvPr>
        </p:nvSpPr>
        <p:spPr>
          <a:xfrm>
            <a:off x="556500" y="2102043"/>
            <a:ext cx="11079000" cy="3864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These delays lead to two negative impacts: </a:t>
            </a:r>
            <a:endParaRPr sz="3000"/>
          </a:p>
          <a:p>
            <a:pPr indent="-368300" lvl="0" marL="457200" rtl="0" algn="l">
              <a:lnSpc>
                <a:spcPct val="115000"/>
              </a:lnSpc>
              <a:spcBef>
                <a:spcPts val="1000"/>
              </a:spcBef>
              <a:spcAft>
                <a:spcPts val="0"/>
              </a:spcAft>
              <a:buSzPts val="2200"/>
              <a:buChar char="•"/>
            </a:pPr>
            <a:r>
              <a:rPr lang="en-US" sz="2200"/>
              <a:t>People who are denied Health First Colorado (Colorado’s Medicaid program) eligibility or benefits, or are not receiving services have to wait longer to have their appeals resolved, lengthening the time they may go without needed care. </a:t>
            </a:r>
            <a:br>
              <a:rPr lang="en-US" sz="2200"/>
            </a:br>
            <a:endParaRPr sz="2200"/>
          </a:p>
          <a:p>
            <a:pPr indent="-355600" lvl="0" marL="457200" rtl="0" algn="l">
              <a:lnSpc>
                <a:spcPct val="115000"/>
              </a:lnSpc>
              <a:spcBef>
                <a:spcPts val="0"/>
              </a:spcBef>
              <a:spcAft>
                <a:spcPts val="0"/>
              </a:spcAft>
              <a:buSzPts val="2000"/>
              <a:buChar char="•"/>
            </a:pPr>
            <a:r>
              <a:rPr lang="en-US" sz="2200"/>
              <a:t>Cases are not finalized for a long time, which can lead to increased costs related to benefits provided to people who no longer qualify for services. This impacts Health First Colorado’s ability to ensure that limited state taxpayer dollars are directed to the individuals who need care most</a:t>
            </a:r>
            <a:r>
              <a:rPr lang="en-US" sz="2000"/>
              <a:t>.</a:t>
            </a:r>
            <a:endParaRPr sz="2000"/>
          </a:p>
          <a:p>
            <a:pPr indent="0" lvl="0" marL="0" rtl="0" algn="l">
              <a:lnSpc>
                <a:spcPct val="115000"/>
              </a:lnSpc>
              <a:spcBef>
                <a:spcPts val="1000"/>
              </a:spcBef>
              <a:spcAft>
                <a:spcPts val="0"/>
              </a:spcAft>
              <a:buNone/>
            </a:pPr>
            <a:r>
              <a:t/>
            </a:r>
            <a:endParaRPr sz="2000"/>
          </a:p>
          <a:p>
            <a:pPr indent="0" lvl="0" marL="0" rtl="0" algn="l">
              <a:lnSpc>
                <a:spcPct val="115000"/>
              </a:lnSpc>
              <a:spcBef>
                <a:spcPts val="1000"/>
              </a:spcBef>
              <a:spcAft>
                <a:spcPts val="0"/>
              </a:spcAft>
              <a:buNone/>
            </a:pPr>
            <a:r>
              <a:t/>
            </a:r>
            <a:endParaRPr sz="3000"/>
          </a:p>
          <a:p>
            <a:pPr indent="0" lvl="0" marL="457200" rtl="0" algn="l">
              <a:lnSpc>
                <a:spcPct val="115000"/>
              </a:lnSpc>
              <a:spcBef>
                <a:spcPts val="1000"/>
              </a:spcBef>
              <a:spcAft>
                <a:spcPts val="0"/>
              </a:spcAft>
              <a:buNone/>
            </a:pPr>
            <a:r>
              <a:t/>
            </a:r>
            <a:endParaRPr sz="2000"/>
          </a:p>
          <a:p>
            <a:pPr indent="0" lvl="0" marL="0" rtl="0" algn="l">
              <a:lnSpc>
                <a:spcPct val="115000"/>
              </a:lnSpc>
              <a:spcBef>
                <a:spcPts val="1000"/>
              </a:spcBef>
              <a:spcAft>
                <a:spcPts val="0"/>
              </a:spcAft>
              <a:buNone/>
            </a:pPr>
            <a:r>
              <a:rPr lang="en-US" sz="2000"/>
              <a:t> </a:t>
            </a:r>
            <a:endParaRPr sz="2000"/>
          </a:p>
          <a:p>
            <a:pPr indent="0" lvl="0" marL="457200" rtl="0" algn="l">
              <a:lnSpc>
                <a:spcPct val="115000"/>
              </a:lnSpc>
              <a:spcBef>
                <a:spcPts val="1000"/>
              </a:spcBef>
              <a:spcAft>
                <a:spcPts val="0"/>
              </a:spcAft>
              <a:buNone/>
            </a:pPr>
            <a:r>
              <a:t/>
            </a:r>
            <a:endParaRPr sz="2000"/>
          </a:p>
          <a:p>
            <a:pPr indent="0" lvl="0" marL="457200" rtl="0" algn="l">
              <a:lnSpc>
                <a:spcPct val="115000"/>
              </a:lnSpc>
              <a:spcBef>
                <a:spcPts val="1000"/>
              </a:spcBef>
              <a:spcAft>
                <a:spcPts val="0"/>
              </a:spcAft>
              <a:buNone/>
            </a:pPr>
            <a:r>
              <a:t/>
            </a:r>
            <a:endParaRPr sz="3000"/>
          </a:p>
        </p:txBody>
      </p:sp>
      <p:sp>
        <p:nvSpPr>
          <p:cNvPr id="495" name="Google Shape;495;p9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91"/>
          <p:cNvSpPr txBox="1"/>
          <p:nvPr>
            <p:ph type="title"/>
          </p:nvPr>
        </p:nvSpPr>
        <p:spPr>
          <a:xfrm>
            <a:off x="838200" y="515477"/>
            <a:ext cx="10515600" cy="96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sz="5400"/>
              <a:t>Proposed Rule Timeline  </a:t>
            </a:r>
            <a:endParaRPr sz="5400"/>
          </a:p>
        </p:txBody>
      </p:sp>
      <p:sp>
        <p:nvSpPr>
          <p:cNvPr id="501" name="Google Shape;501;p91"/>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502" name="Google Shape;502;p91"/>
          <p:cNvSpPr txBox="1"/>
          <p:nvPr>
            <p:ph idx="1" type="body"/>
          </p:nvPr>
        </p:nvSpPr>
        <p:spPr>
          <a:xfrm>
            <a:off x="838200" y="1753800"/>
            <a:ext cx="10515600" cy="3819900"/>
          </a:xfrm>
          <a:prstGeom prst="rect">
            <a:avLst/>
          </a:prstGeom>
        </p:spPr>
        <p:txBody>
          <a:bodyPr anchorCtr="0" anchor="t" bIns="45700" lIns="91425" spcFirstLastPara="1" rIns="91425" wrap="square" tIns="45700">
            <a:noAutofit/>
          </a:bodyPr>
          <a:lstStyle/>
          <a:p>
            <a:pPr indent="-304800" lvl="0" marL="342900" marR="0" rtl="0" algn="l">
              <a:lnSpc>
                <a:spcPct val="115000"/>
              </a:lnSpc>
              <a:spcBef>
                <a:spcPts val="1000"/>
              </a:spcBef>
              <a:spcAft>
                <a:spcPts val="0"/>
              </a:spcAft>
              <a:buClr>
                <a:schemeClr val="lt1"/>
              </a:buClr>
              <a:buSzPts val="3000"/>
              <a:buChar char="•"/>
            </a:pPr>
            <a:r>
              <a:rPr b="1" lang="en-US" sz="3000"/>
              <a:t>November 2025</a:t>
            </a:r>
            <a:r>
              <a:rPr b="1" lang="en-US" sz="3000"/>
              <a:t>-</a:t>
            </a:r>
            <a:r>
              <a:rPr b="1" lang="en-US" sz="3000"/>
              <a:t>March</a:t>
            </a:r>
            <a:r>
              <a:rPr b="1" lang="en-US" sz="3000"/>
              <a:t> 2026: </a:t>
            </a:r>
            <a:r>
              <a:rPr lang="en-US" sz="3000"/>
              <a:t>Stakeholder engagement and policy design </a:t>
            </a:r>
            <a:endParaRPr sz="3000"/>
          </a:p>
          <a:p>
            <a:pPr indent="-304800" lvl="0" marL="342900" marR="0" rtl="0" algn="l">
              <a:lnSpc>
                <a:spcPct val="115000"/>
              </a:lnSpc>
              <a:spcBef>
                <a:spcPts val="1000"/>
              </a:spcBef>
              <a:spcAft>
                <a:spcPts val="0"/>
              </a:spcAft>
              <a:buClr>
                <a:schemeClr val="lt1"/>
              </a:buClr>
              <a:buSzPts val="3000"/>
              <a:buChar char="•"/>
            </a:pPr>
            <a:r>
              <a:rPr b="1" lang="en-US" sz="3000"/>
              <a:t>A</a:t>
            </a:r>
            <a:r>
              <a:rPr b="1" lang="en-US" sz="3000"/>
              <a:t>pril 10,</a:t>
            </a:r>
            <a:r>
              <a:rPr b="1" lang="en-US" sz="3000"/>
              <a:t> 2026:</a:t>
            </a:r>
            <a:r>
              <a:rPr lang="en-US" sz="3000"/>
              <a:t> Initial reading at Medical Services Board (MSB) meeting</a:t>
            </a:r>
            <a:endParaRPr sz="3000"/>
          </a:p>
          <a:p>
            <a:pPr indent="-304800" lvl="0" marL="342900" marR="0" rtl="0" algn="l">
              <a:lnSpc>
                <a:spcPct val="115000"/>
              </a:lnSpc>
              <a:spcBef>
                <a:spcPts val="1000"/>
              </a:spcBef>
              <a:spcAft>
                <a:spcPts val="0"/>
              </a:spcAft>
              <a:buClr>
                <a:schemeClr val="lt1"/>
              </a:buClr>
              <a:buSzPts val="3000"/>
              <a:buChar char="•"/>
            </a:pPr>
            <a:r>
              <a:rPr b="1" lang="en-US" sz="3000"/>
              <a:t>May 8</a:t>
            </a:r>
            <a:r>
              <a:rPr b="1" lang="en-US" sz="3000"/>
              <a:t>, 2026:</a:t>
            </a:r>
            <a:r>
              <a:rPr b="1" lang="en-US" sz="3000"/>
              <a:t> </a:t>
            </a:r>
            <a:r>
              <a:rPr lang="en-US" sz="3000"/>
              <a:t>Second reading at Medical Services Board meeting </a:t>
            </a:r>
            <a:endParaRPr sz="3000"/>
          </a:p>
          <a:p>
            <a:pPr indent="-304800" lvl="0" marL="342900" marR="0" rtl="0" algn="l">
              <a:lnSpc>
                <a:spcPct val="115000"/>
              </a:lnSpc>
              <a:spcBef>
                <a:spcPts val="1000"/>
              </a:spcBef>
              <a:spcAft>
                <a:spcPts val="0"/>
              </a:spcAft>
              <a:buClr>
                <a:schemeClr val="lt1"/>
              </a:buClr>
              <a:buSzPts val="3000"/>
              <a:buChar char="•"/>
            </a:pPr>
            <a:r>
              <a:rPr b="1" lang="en-US" sz="3000"/>
              <a:t>June 30, 2026:</a:t>
            </a:r>
            <a:r>
              <a:rPr lang="en-US" sz="3000"/>
              <a:t> Proposed rule effective date </a:t>
            </a:r>
            <a:endParaRPr sz="30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92"/>
          <p:cNvSpPr txBox="1"/>
          <p:nvPr>
            <p:ph type="title"/>
          </p:nvPr>
        </p:nvSpPr>
        <p:spPr>
          <a:xfrm>
            <a:off x="6122788" y="2625328"/>
            <a:ext cx="5381400" cy="23139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a:t>Questions?</a:t>
            </a:r>
            <a:endParaRPr/>
          </a:p>
        </p:txBody>
      </p:sp>
      <p:sp>
        <p:nvSpPr>
          <p:cNvPr id="509" name="Google Shape;509;p92"/>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93"/>
          <p:cNvSpPr txBox="1"/>
          <p:nvPr>
            <p:ph type="title"/>
          </p:nvPr>
        </p:nvSpPr>
        <p:spPr>
          <a:xfrm>
            <a:off x="838200" y="266050"/>
            <a:ext cx="10515600" cy="886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5400"/>
              <a:t>Resources </a:t>
            </a:r>
            <a:endParaRPr sz="5400"/>
          </a:p>
        </p:txBody>
      </p:sp>
      <p:sp>
        <p:nvSpPr>
          <p:cNvPr id="516" name="Google Shape;516;p93"/>
          <p:cNvSpPr txBox="1"/>
          <p:nvPr>
            <p:ph idx="1" type="body"/>
          </p:nvPr>
        </p:nvSpPr>
        <p:spPr>
          <a:xfrm>
            <a:off x="838200" y="1440300"/>
            <a:ext cx="10515600" cy="4378800"/>
          </a:xfrm>
          <a:prstGeom prst="rect">
            <a:avLst/>
          </a:prstGeom>
        </p:spPr>
        <p:txBody>
          <a:bodyPr anchorCtr="0" anchor="t" bIns="45700" lIns="91425" spcFirstLastPara="1" rIns="91425" wrap="square" tIns="45700">
            <a:noAutofit/>
          </a:bodyPr>
          <a:lstStyle/>
          <a:p>
            <a:pPr indent="-419100" lvl="0" marL="457200" rtl="0" algn="l">
              <a:lnSpc>
                <a:spcPct val="100000"/>
              </a:lnSpc>
              <a:spcBef>
                <a:spcPts val="1000"/>
              </a:spcBef>
              <a:spcAft>
                <a:spcPts val="0"/>
              </a:spcAft>
              <a:buSzPts val="3000"/>
              <a:buChar char="•"/>
            </a:pPr>
            <a:r>
              <a:rPr lang="en-US" sz="3000" u="sng">
                <a:solidFill>
                  <a:schemeClr val="hlink"/>
                </a:solidFill>
                <a:hlinkClick r:id="rId3"/>
              </a:rPr>
              <a:t>Stakeholder Meeting and Project Web Page</a:t>
            </a:r>
            <a:r>
              <a:rPr lang="en-US" sz="3000"/>
              <a:t>- recording, slides, FAQ, proposed rule language </a:t>
            </a:r>
            <a:endParaRPr sz="3000"/>
          </a:p>
          <a:p>
            <a:pPr indent="-419100" lvl="0" marL="457200" rtl="0" algn="l">
              <a:lnSpc>
                <a:spcPct val="100000"/>
              </a:lnSpc>
              <a:spcBef>
                <a:spcPts val="1000"/>
              </a:spcBef>
              <a:spcAft>
                <a:spcPts val="0"/>
              </a:spcAft>
              <a:buSzPts val="3000"/>
              <a:buChar char="•"/>
            </a:pPr>
            <a:r>
              <a:rPr lang="en-US" sz="3000" u="sng">
                <a:solidFill>
                  <a:schemeClr val="hlink"/>
                </a:solidFill>
                <a:hlinkClick r:id="rId4"/>
              </a:rPr>
              <a:t>How to appeal a health coverage or benefits decision web page </a:t>
            </a:r>
            <a:endParaRPr sz="3000"/>
          </a:p>
          <a:p>
            <a:pPr indent="-419100" lvl="0" marL="457200" rtl="0" algn="l">
              <a:lnSpc>
                <a:spcPct val="100000"/>
              </a:lnSpc>
              <a:spcBef>
                <a:spcPts val="1000"/>
              </a:spcBef>
              <a:spcAft>
                <a:spcPts val="1000"/>
              </a:spcAft>
              <a:buSzPts val="3000"/>
              <a:buChar char="•"/>
            </a:pPr>
            <a:r>
              <a:rPr lang="en-US" sz="3000" u="sng">
                <a:solidFill>
                  <a:schemeClr val="hlink"/>
                </a:solidFill>
                <a:hlinkClick r:id="rId5"/>
              </a:rPr>
              <a:t>Sign up for HCPF newsletters and publications </a:t>
            </a:r>
            <a:endParaRPr sz="3000"/>
          </a:p>
        </p:txBody>
      </p:sp>
      <p:sp>
        <p:nvSpPr>
          <p:cNvPr id="517" name="Google Shape;517;p9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94"/>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sz="5400"/>
              <a:t>Contact Information</a:t>
            </a:r>
            <a:endParaRPr sz="5400"/>
          </a:p>
        </p:txBody>
      </p:sp>
      <p:sp>
        <p:nvSpPr>
          <p:cNvPr id="524" name="Google Shape;524;p94"/>
          <p:cNvSpPr/>
          <p:nvPr/>
        </p:nvSpPr>
        <p:spPr>
          <a:xfrm>
            <a:off x="593700" y="2225725"/>
            <a:ext cx="10956900" cy="310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chemeClr val="lt1"/>
                </a:solidFill>
                <a:latin typeface="Trebuchet MS"/>
                <a:ea typeface="Trebuchet MS"/>
                <a:cs typeface="Trebuchet MS"/>
                <a:sym typeface="Trebuchet MS"/>
              </a:rPr>
              <a:t>Kelsey Leva</a:t>
            </a:r>
            <a:endParaRPr sz="3000">
              <a:latin typeface="Trebuchet MS"/>
              <a:ea typeface="Trebuchet MS"/>
              <a:cs typeface="Trebuchet MS"/>
              <a:sym typeface="Trebuchet MS"/>
            </a:endParaRPr>
          </a:p>
          <a:p>
            <a:pPr indent="0" lvl="0" marL="0" marR="0" rtl="0" algn="ctr">
              <a:spcBef>
                <a:spcPts val="0"/>
              </a:spcBef>
              <a:spcAft>
                <a:spcPts val="0"/>
              </a:spcAft>
              <a:buNone/>
            </a:pPr>
            <a:r>
              <a:rPr lang="en-US" sz="3000">
                <a:solidFill>
                  <a:schemeClr val="lt1"/>
                </a:solidFill>
                <a:latin typeface="Trebuchet MS"/>
                <a:ea typeface="Trebuchet MS"/>
                <a:cs typeface="Trebuchet MS"/>
                <a:sym typeface="Trebuchet MS"/>
              </a:rPr>
              <a:t>Policy Development Stakeholder Relations Specialist</a:t>
            </a:r>
            <a:endParaRPr sz="3000">
              <a:latin typeface="Trebuchet MS"/>
              <a:ea typeface="Trebuchet MS"/>
              <a:cs typeface="Trebuchet MS"/>
              <a:sym typeface="Trebuchet MS"/>
            </a:endParaRPr>
          </a:p>
          <a:p>
            <a:pPr indent="0" lvl="0" marL="0" marR="0" rtl="0" algn="ctr">
              <a:spcBef>
                <a:spcPts val="0"/>
              </a:spcBef>
              <a:spcAft>
                <a:spcPts val="0"/>
              </a:spcAft>
              <a:buNone/>
            </a:pPr>
            <a:r>
              <a:rPr lang="en-US" sz="3000" u="sng">
                <a:solidFill>
                  <a:srgbClr val="00FFFF"/>
                </a:solidFill>
                <a:latin typeface="Trebuchet MS"/>
                <a:ea typeface="Trebuchet MS"/>
                <a:cs typeface="Trebuchet MS"/>
                <a:sym typeface="Trebuchet MS"/>
                <a:hlinkClick r:id="rId3">
                  <a:extLst>
                    <a:ext uri="{A12FA001-AC4F-418D-AE19-62706E023703}">
                      <ahyp:hlinkClr val="tx"/>
                    </a:ext>
                  </a:extLst>
                </a:hlinkClick>
              </a:rPr>
              <a:t>HCPF_stakeholders@state.co.us</a:t>
            </a:r>
            <a:endParaRPr sz="3000">
              <a:solidFill>
                <a:srgbClr val="00FFFF"/>
              </a:solidFill>
              <a:latin typeface="Trebuchet MS"/>
              <a:ea typeface="Trebuchet MS"/>
              <a:cs typeface="Trebuchet MS"/>
              <a:sym typeface="Trebuchet MS"/>
            </a:endParaRPr>
          </a:p>
        </p:txBody>
      </p:sp>
      <p:sp>
        <p:nvSpPr>
          <p:cNvPr id="525" name="Google Shape;525;p94"/>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95"/>
          <p:cNvSpPr txBox="1"/>
          <p:nvPr>
            <p:ph type="title"/>
          </p:nvPr>
        </p:nvSpPr>
        <p:spPr>
          <a:xfrm>
            <a:off x="595312" y="2188551"/>
            <a:ext cx="11001375" cy="1626319"/>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chemeClr val="lt1"/>
              </a:buClr>
              <a:buSzPts val="6700"/>
              <a:buFont typeface="Trebuchet MS"/>
              <a:buNone/>
            </a:pPr>
            <a:r>
              <a:rPr lang="en-US"/>
              <a:t>Thank you!</a:t>
            </a:r>
            <a:endParaRPr/>
          </a:p>
        </p:txBody>
      </p:sp>
      <p:sp>
        <p:nvSpPr>
          <p:cNvPr id="532" name="Google Shape;532;p9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96"/>
          <p:cNvSpPr txBox="1"/>
          <p:nvPr>
            <p:ph type="title"/>
          </p:nvPr>
        </p:nvSpPr>
        <p:spPr>
          <a:xfrm>
            <a:off x="862500" y="562950"/>
            <a:ext cx="104670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Appeals </a:t>
            </a:r>
            <a:r>
              <a:rPr lang="en-US" sz="5400"/>
              <a:t>Data </a:t>
            </a:r>
            <a:br>
              <a:rPr lang="en-US" sz="5400"/>
            </a:br>
            <a:r>
              <a:rPr lang="en-US" sz="3700"/>
              <a:t>State Fiscal Year (SFY) 2024-2025</a:t>
            </a:r>
            <a:endParaRPr sz="3700"/>
          </a:p>
        </p:txBody>
      </p:sp>
      <p:sp>
        <p:nvSpPr>
          <p:cNvPr id="538" name="Google Shape;538;p96"/>
          <p:cNvSpPr txBox="1"/>
          <p:nvPr>
            <p:ph idx="1" type="body"/>
          </p:nvPr>
        </p:nvSpPr>
        <p:spPr>
          <a:xfrm>
            <a:off x="494100" y="1835400"/>
            <a:ext cx="11203800" cy="4225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T</a:t>
            </a:r>
            <a:r>
              <a:rPr lang="en-US" sz="3000"/>
              <a:t>he HCPF Office of Appeals reviewed 2,565 Initial Decisions in cases where neither party filed exceptions. Of these:  </a:t>
            </a:r>
            <a:endParaRPr sz="3000"/>
          </a:p>
          <a:p>
            <a:pPr indent="-355600" lvl="0" marL="457200" rtl="0" algn="l">
              <a:lnSpc>
                <a:spcPct val="115000"/>
              </a:lnSpc>
              <a:spcBef>
                <a:spcPts val="1000"/>
              </a:spcBef>
              <a:spcAft>
                <a:spcPts val="0"/>
              </a:spcAft>
              <a:buSzPts val="2000"/>
              <a:buChar char="•"/>
            </a:pPr>
            <a:r>
              <a:rPr lang="en-US" sz="2000"/>
              <a:t>7 </a:t>
            </a:r>
            <a:r>
              <a:rPr lang="en-US" sz="2000"/>
              <a:t>Final Agency Decisions changed the Initial Decision </a:t>
            </a:r>
            <a:endParaRPr sz="2000"/>
          </a:p>
          <a:p>
            <a:pPr indent="-355600" lvl="1" marL="914400" rtl="0" algn="l">
              <a:lnSpc>
                <a:spcPct val="115000"/>
              </a:lnSpc>
              <a:spcBef>
                <a:spcPts val="0"/>
              </a:spcBef>
              <a:spcAft>
                <a:spcPts val="0"/>
              </a:spcAft>
              <a:buSzPts val="2000"/>
              <a:buChar char="⮚"/>
            </a:pPr>
            <a:r>
              <a:rPr lang="en-US" sz="2000"/>
              <a:t>2 of these were in favor of the member or applicant</a:t>
            </a:r>
            <a:endParaRPr sz="2000"/>
          </a:p>
          <a:p>
            <a:pPr indent="-355600" lvl="1" marL="914400" rtl="0" algn="l">
              <a:lnSpc>
                <a:spcPct val="115000"/>
              </a:lnSpc>
              <a:spcBef>
                <a:spcPts val="0"/>
              </a:spcBef>
              <a:spcAft>
                <a:spcPts val="0"/>
              </a:spcAft>
              <a:buSzPts val="2000"/>
              <a:buChar char="⮚"/>
            </a:pPr>
            <a:r>
              <a:rPr lang="en-US" sz="2000"/>
              <a:t>5 of these were against the member or applicant </a:t>
            </a:r>
            <a:endParaRPr sz="2000"/>
          </a:p>
          <a:p>
            <a:pPr indent="-355600" lvl="0" marL="457200" rtl="0" algn="l">
              <a:lnSpc>
                <a:spcPct val="115000"/>
              </a:lnSpc>
              <a:spcBef>
                <a:spcPts val="0"/>
              </a:spcBef>
              <a:spcAft>
                <a:spcPts val="0"/>
              </a:spcAft>
              <a:buSzPts val="2000"/>
              <a:buChar char="•"/>
            </a:pPr>
            <a:r>
              <a:rPr lang="en-US" sz="2000"/>
              <a:t>4 of these cases were remanded to the Office of </a:t>
            </a:r>
            <a:r>
              <a:rPr lang="en-US" sz="2000"/>
              <a:t>Administrative</a:t>
            </a:r>
            <a:r>
              <a:rPr lang="en-US" sz="2000"/>
              <a:t> Courts for a new hearing </a:t>
            </a:r>
            <a:endParaRPr sz="2000"/>
          </a:p>
        </p:txBody>
      </p:sp>
      <p:sp>
        <p:nvSpPr>
          <p:cNvPr id="539" name="Google Shape;539;p9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63"/>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Speakers</a:t>
            </a:r>
            <a:endParaRPr sz="5400"/>
          </a:p>
        </p:txBody>
      </p:sp>
      <p:sp>
        <p:nvSpPr>
          <p:cNvPr id="294" name="Google Shape;294;p63"/>
          <p:cNvSpPr txBox="1"/>
          <p:nvPr>
            <p:ph idx="1" type="body"/>
          </p:nvPr>
        </p:nvSpPr>
        <p:spPr>
          <a:xfrm>
            <a:off x="209725" y="1474800"/>
            <a:ext cx="11859900" cy="4205700"/>
          </a:xfrm>
          <a:prstGeom prst="rect">
            <a:avLst/>
          </a:prstGeom>
          <a:noFill/>
          <a:ln>
            <a:noFill/>
          </a:ln>
        </p:spPr>
        <p:txBody>
          <a:bodyPr anchorCtr="0" anchor="t" bIns="45700" lIns="91425" spcFirstLastPara="1" rIns="91425" wrap="square" tIns="45700">
            <a:noAutofit/>
          </a:bodyPr>
          <a:lstStyle/>
          <a:p>
            <a:pPr indent="0" lvl="0" marL="342900" rtl="0" algn="l">
              <a:spcBef>
                <a:spcPts val="0"/>
              </a:spcBef>
              <a:spcAft>
                <a:spcPts val="0"/>
              </a:spcAft>
              <a:buNone/>
            </a:pPr>
            <a:r>
              <a:t/>
            </a:r>
            <a:endParaRPr b="1" sz="3000"/>
          </a:p>
          <a:p>
            <a:pPr indent="0" lvl="0" marL="342900" rtl="0" algn="l">
              <a:spcBef>
                <a:spcPts val="0"/>
              </a:spcBef>
              <a:spcAft>
                <a:spcPts val="0"/>
              </a:spcAft>
              <a:buNone/>
            </a:pPr>
            <a:r>
              <a:rPr b="1" lang="en-US" sz="3000"/>
              <a:t>Stakeholder Engagement Team</a:t>
            </a:r>
            <a:endParaRPr b="1" sz="3000"/>
          </a:p>
          <a:p>
            <a:pPr indent="-272415" lvl="1" marL="685800" rtl="0" algn="l">
              <a:spcBef>
                <a:spcPts val="500"/>
              </a:spcBef>
              <a:spcAft>
                <a:spcPts val="0"/>
              </a:spcAft>
              <a:buSzPts val="3000"/>
              <a:buChar char="○"/>
            </a:pPr>
            <a:r>
              <a:rPr lang="en-US" sz="3000"/>
              <a:t>Kelsey Leva, Policy Development Stakeholder Engagement Specialist</a:t>
            </a:r>
            <a:endParaRPr sz="3000"/>
          </a:p>
          <a:p>
            <a:pPr indent="-272415" lvl="1" marL="685800" rtl="0" algn="l">
              <a:spcBef>
                <a:spcPts val="0"/>
              </a:spcBef>
              <a:spcAft>
                <a:spcPts val="0"/>
              </a:spcAft>
              <a:buSzPts val="3000"/>
              <a:buChar char="○"/>
            </a:pPr>
            <a:r>
              <a:rPr lang="en-US" sz="3000"/>
              <a:t>Ryan Lazo, Stakeholder Engagement Advisor</a:t>
            </a:r>
            <a:br>
              <a:rPr lang="en-US" sz="3000"/>
            </a:br>
            <a:endParaRPr sz="3000"/>
          </a:p>
          <a:p>
            <a:pPr indent="0" lvl="0" marL="342900" rtl="0" algn="l">
              <a:lnSpc>
                <a:spcPct val="90000"/>
              </a:lnSpc>
              <a:spcBef>
                <a:spcPts val="0"/>
              </a:spcBef>
              <a:spcAft>
                <a:spcPts val="0"/>
              </a:spcAft>
              <a:buNone/>
            </a:pPr>
            <a:r>
              <a:rPr b="1" lang="en-US" sz="3000"/>
              <a:t>Subject Matter Experts</a:t>
            </a:r>
            <a:endParaRPr b="1" sz="3000"/>
          </a:p>
          <a:p>
            <a:pPr indent="-332740" lvl="1" marL="746125" rtl="0" algn="l">
              <a:lnSpc>
                <a:spcPct val="90000"/>
              </a:lnSpc>
              <a:spcBef>
                <a:spcPts val="500"/>
              </a:spcBef>
              <a:spcAft>
                <a:spcPts val="0"/>
              </a:spcAft>
              <a:buClr>
                <a:schemeClr val="dk1"/>
              </a:buClr>
              <a:buSzPts val="3000"/>
              <a:buChar char="○"/>
            </a:pPr>
            <a:r>
              <a:rPr lang="en-US" sz="3000"/>
              <a:t>Rachel Entrican, Legal Division Director</a:t>
            </a:r>
            <a:endParaRPr sz="3000"/>
          </a:p>
        </p:txBody>
      </p:sp>
      <p:sp>
        <p:nvSpPr>
          <p:cNvPr id="295" name="Google Shape;295;p6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64"/>
          <p:cNvSpPr txBox="1"/>
          <p:nvPr>
            <p:ph type="title"/>
          </p:nvPr>
        </p:nvSpPr>
        <p:spPr>
          <a:xfrm>
            <a:off x="595313" y="-857251"/>
            <a:ext cx="10515600" cy="452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Font typeface="Trebuchet MS"/>
              <a:buNone/>
            </a:pPr>
            <a:r>
              <a:rPr lang="en-US" sz="2400"/>
              <a:t>Our Mission - photo</a:t>
            </a:r>
            <a:endParaRPr/>
          </a:p>
        </p:txBody>
      </p:sp>
      <p:pic>
        <p:nvPicPr>
          <p:cNvPr descr="Father points out something on laptop to family, seated on couch, as wife, son and daughter look on." id="301" name="Google Shape;301;p64"/>
          <p:cNvPicPr preferRelativeResize="0"/>
          <p:nvPr/>
        </p:nvPicPr>
        <p:blipFill rotWithShape="1">
          <a:blip r:embed="rId3">
            <a:alphaModFix/>
          </a:blip>
          <a:srcRect b="8636" l="10386" r="0" t="16327"/>
          <a:stretch/>
        </p:blipFill>
        <p:spPr>
          <a:xfrm>
            <a:off x="-1" y="-1"/>
            <a:ext cx="12191998" cy="6268917"/>
          </a:xfrm>
          <a:prstGeom prst="rect">
            <a:avLst/>
          </a:prstGeom>
          <a:noFill/>
          <a:ln>
            <a:noFill/>
          </a:ln>
        </p:spPr>
      </p:pic>
      <p:sp>
        <p:nvSpPr>
          <p:cNvPr id="302" name="Google Shape;302;p64"/>
          <p:cNvSpPr/>
          <p:nvPr/>
        </p:nvSpPr>
        <p:spPr>
          <a:xfrm>
            <a:off x="0" y="3600525"/>
            <a:ext cx="12192000" cy="24351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rtl="0" algn="l">
              <a:spcBef>
                <a:spcPts val="0"/>
              </a:spcBef>
              <a:spcAft>
                <a:spcPts val="0"/>
              </a:spcAft>
              <a:buClr>
                <a:schemeClr val="dk1"/>
              </a:buClr>
              <a:buSzPts val="3400"/>
              <a:buFont typeface="Arial"/>
              <a:buNone/>
            </a:pPr>
            <a:r>
              <a:rPr b="1" lang="en-US" sz="3000">
                <a:solidFill>
                  <a:schemeClr val="lt1"/>
                </a:solidFill>
                <a:latin typeface="Trebuchet MS"/>
                <a:ea typeface="Trebuchet MS"/>
                <a:cs typeface="Trebuchet MS"/>
                <a:sym typeface="Trebuchet MS"/>
              </a:rPr>
              <a:t>Our Mission</a:t>
            </a:r>
            <a:r>
              <a:rPr lang="en-US" sz="3000">
                <a:solidFill>
                  <a:schemeClr val="lt1"/>
                </a:solidFill>
                <a:latin typeface="Trebuchet MS"/>
                <a:ea typeface="Trebuchet MS"/>
                <a:cs typeface="Trebuchet MS"/>
                <a:sym typeface="Trebuchet MS"/>
              </a:rPr>
              <a:t> </a:t>
            </a:r>
            <a:endParaRPr b="1" sz="3000">
              <a:solidFill>
                <a:schemeClr val="dk1"/>
              </a:solidFill>
            </a:endParaRPr>
          </a:p>
          <a:p>
            <a:pPr indent="0" lvl="0" marL="161925" rtl="0" algn="l">
              <a:spcBef>
                <a:spcPts val="0"/>
              </a:spcBef>
              <a:spcAft>
                <a:spcPts val="0"/>
              </a:spcAft>
              <a:buClr>
                <a:schemeClr val="dk1"/>
              </a:buClr>
              <a:buSzPts val="2000"/>
              <a:buFont typeface="Arial"/>
              <a:buNone/>
            </a:pPr>
            <a:r>
              <a:rPr lang="en-US" sz="2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600">
              <a:solidFill>
                <a:schemeClr val="lt1"/>
              </a:solidFill>
              <a:latin typeface="Trebuchet MS"/>
              <a:ea typeface="Trebuchet MS"/>
              <a:cs typeface="Trebuchet MS"/>
              <a:sym typeface="Trebuchet MS"/>
            </a:endParaRPr>
          </a:p>
          <a:p>
            <a:pPr indent="0" lvl="0" marL="161925" rtl="0" algn="l">
              <a:spcBef>
                <a:spcPts val="0"/>
              </a:spcBef>
              <a:spcAft>
                <a:spcPts val="0"/>
              </a:spcAft>
              <a:buClr>
                <a:schemeClr val="dk1"/>
              </a:buClr>
              <a:buSzPts val="2000"/>
              <a:buFont typeface="Arial"/>
              <a:buNone/>
            </a:pPr>
            <a:r>
              <a:t/>
            </a:r>
            <a:endParaRPr b="1" sz="1800">
              <a:solidFill>
                <a:srgbClr val="FFFFFF"/>
              </a:solidFill>
              <a:latin typeface="Trebuchet MS"/>
              <a:ea typeface="Trebuchet MS"/>
              <a:cs typeface="Trebuchet MS"/>
              <a:sym typeface="Trebuchet MS"/>
            </a:endParaRPr>
          </a:p>
        </p:txBody>
      </p:sp>
      <p:sp>
        <p:nvSpPr>
          <p:cNvPr id="303" name="Google Shape;303;p64"/>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65"/>
          <p:cNvSpPr txBox="1"/>
          <p:nvPr>
            <p:ph type="title"/>
          </p:nvPr>
        </p:nvSpPr>
        <p:spPr>
          <a:xfrm>
            <a:off x="3513292" y="515925"/>
            <a:ext cx="52131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SzPts val="6000"/>
              <a:buNone/>
            </a:pPr>
            <a:r>
              <a:rPr lang="en-US" sz="5400"/>
              <a:t>What We Do</a:t>
            </a:r>
            <a:endParaRPr sz="5400"/>
          </a:p>
        </p:txBody>
      </p:sp>
      <p:sp>
        <p:nvSpPr>
          <p:cNvPr id="309" name="Google Shape;309;p65"/>
          <p:cNvSpPr txBox="1"/>
          <p:nvPr>
            <p:ph idx="1" type="body"/>
          </p:nvPr>
        </p:nvSpPr>
        <p:spPr>
          <a:xfrm>
            <a:off x="838200" y="2121300"/>
            <a:ext cx="10563300" cy="3936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sz="3200"/>
              <a:t>The Colorado Department of Health Care Policy and Financing (HCPF) administers Health First Colorado (Colorado’s Medicaid program), Child Health Plan </a:t>
            </a:r>
            <a:r>
              <a:rPr i="1" lang="en-US" sz="3200"/>
              <a:t>Plus </a:t>
            </a:r>
            <a:r>
              <a:rPr lang="en-US" sz="3200"/>
              <a:t>(CHP+) and other health care programs for Coloradans who qualify. </a:t>
            </a:r>
            <a:endParaRPr b="0" i="0" sz="3200" u="none" strike="noStrike">
              <a:solidFill>
                <a:schemeClr val="lt1"/>
              </a:solidFill>
              <a:latin typeface="Trebuchet MS"/>
              <a:ea typeface="Trebuchet MS"/>
              <a:cs typeface="Trebuchet MS"/>
              <a:sym typeface="Trebuchet MS"/>
            </a:endParaRPr>
          </a:p>
        </p:txBody>
      </p:sp>
      <p:sp>
        <p:nvSpPr>
          <p:cNvPr id="310" name="Google Shape;310;p65"/>
          <p:cNvSpPr txBox="1"/>
          <p:nvPr>
            <p:ph idx="12" type="sldNum"/>
          </p:nvPr>
        </p:nvSpPr>
        <p:spPr>
          <a:xfrm>
            <a:off x="6880607" y="6370750"/>
            <a:ext cx="50043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66"/>
          <p:cNvSpPr txBox="1"/>
          <p:nvPr>
            <p:ph type="title"/>
          </p:nvPr>
        </p:nvSpPr>
        <p:spPr>
          <a:xfrm>
            <a:off x="838200" y="342735"/>
            <a:ext cx="10515600" cy="960000"/>
          </a:xfrm>
          <a:prstGeom prst="rect">
            <a:avLst/>
          </a:prstGeom>
        </p:spPr>
        <p:txBody>
          <a:bodyPr anchorCtr="0" anchor="b" bIns="45700" lIns="91425" spcFirstLastPara="1" rIns="91425" wrap="square" tIns="45700">
            <a:noAutofit/>
          </a:bodyPr>
          <a:lstStyle/>
          <a:p>
            <a:pPr indent="0" lvl="0" marL="0" rtl="0" algn="ctr">
              <a:lnSpc>
                <a:spcPct val="100000"/>
              </a:lnSpc>
              <a:spcBef>
                <a:spcPts val="0"/>
              </a:spcBef>
              <a:spcAft>
                <a:spcPts val="0"/>
              </a:spcAft>
              <a:buNone/>
            </a:pPr>
            <a:r>
              <a:rPr lang="en-US" sz="5400"/>
              <a:t>Meeting </a:t>
            </a:r>
            <a:r>
              <a:rPr lang="en-US" sz="5400"/>
              <a:t>Logistics</a:t>
            </a:r>
            <a:endParaRPr sz="5400"/>
          </a:p>
        </p:txBody>
      </p:sp>
      <p:sp>
        <p:nvSpPr>
          <p:cNvPr id="317" name="Google Shape;317;p66"/>
          <p:cNvSpPr txBox="1"/>
          <p:nvPr>
            <p:ph idx="1" type="body"/>
          </p:nvPr>
        </p:nvSpPr>
        <p:spPr>
          <a:xfrm>
            <a:off x="838200" y="1578525"/>
            <a:ext cx="10515600" cy="4479600"/>
          </a:xfrm>
          <a:prstGeom prst="rect">
            <a:avLst/>
          </a:prstGeom>
        </p:spPr>
        <p:txBody>
          <a:bodyPr anchorCtr="0" anchor="t" bIns="45700" lIns="91425" spcFirstLastPara="1" rIns="91425" wrap="square" tIns="45700">
            <a:noAutofit/>
          </a:bodyPr>
          <a:lstStyle/>
          <a:p>
            <a:pPr indent="-419100" lvl="0" marL="457200" rtl="0" algn="l">
              <a:lnSpc>
                <a:spcPct val="100000"/>
              </a:lnSpc>
              <a:spcBef>
                <a:spcPts val="1000"/>
              </a:spcBef>
              <a:spcAft>
                <a:spcPts val="0"/>
              </a:spcAft>
              <a:buSzPts val="3000"/>
              <a:buFont typeface="Trebuchet MS"/>
              <a:buChar char="●"/>
            </a:pPr>
            <a:r>
              <a:rPr lang="en-US" sz="3000"/>
              <a:t>We are recording: avoid specific details about medical history or insurance/membership status in comments as this is considered Protected Health Information (PHI) and/or personally identifiable information (PII).</a:t>
            </a:r>
            <a:endParaRPr sz="3000"/>
          </a:p>
          <a:p>
            <a:pPr indent="-419100" lvl="1" marL="914400" rtl="0" algn="l">
              <a:lnSpc>
                <a:spcPct val="100000"/>
              </a:lnSpc>
              <a:spcBef>
                <a:spcPts val="1000"/>
              </a:spcBef>
              <a:spcAft>
                <a:spcPts val="0"/>
              </a:spcAft>
              <a:buSzPts val="3000"/>
              <a:buFont typeface="Trebuchet MS"/>
              <a:buChar char="○"/>
            </a:pPr>
            <a:r>
              <a:rPr lang="en-US" sz="3000"/>
              <a:t>If PHI or PII is identified, it will need to be removed from the meeting recording. </a:t>
            </a:r>
            <a:endParaRPr sz="3000"/>
          </a:p>
          <a:p>
            <a:pPr indent="-419100" lvl="0" marL="457200" rtl="0" algn="l">
              <a:lnSpc>
                <a:spcPct val="100000"/>
              </a:lnSpc>
              <a:spcBef>
                <a:spcPts val="1000"/>
              </a:spcBef>
              <a:spcAft>
                <a:spcPts val="0"/>
              </a:spcAft>
              <a:buSzPts val="3000"/>
              <a:buFont typeface="Trebuchet MS"/>
              <a:buChar char="●"/>
            </a:pPr>
            <a:r>
              <a:rPr lang="en-US" sz="3000"/>
              <a:t>The chat will not be monitored for questions. Staff will use chat space to </a:t>
            </a:r>
            <a:r>
              <a:rPr lang="en-US" sz="3000"/>
              <a:t>share</a:t>
            </a:r>
            <a:r>
              <a:rPr lang="en-US" sz="3000"/>
              <a:t> links.</a:t>
            </a:r>
            <a:endParaRPr sz="3000"/>
          </a:p>
        </p:txBody>
      </p:sp>
      <p:sp>
        <p:nvSpPr>
          <p:cNvPr id="318" name="Google Shape;318;p66"/>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67"/>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
        <p:nvSpPr>
          <p:cNvPr id="324" name="Google Shape;324;p67"/>
          <p:cNvSpPr txBox="1"/>
          <p:nvPr/>
        </p:nvSpPr>
        <p:spPr>
          <a:xfrm>
            <a:off x="349983" y="1143000"/>
            <a:ext cx="11351400" cy="5240400"/>
          </a:xfrm>
          <a:prstGeom prst="rect">
            <a:avLst/>
          </a:prstGeom>
          <a:noFill/>
          <a:ln>
            <a:noFill/>
          </a:ln>
        </p:spPr>
        <p:txBody>
          <a:bodyPr anchorCtr="0" anchor="t" bIns="117800" lIns="117800" spcFirstLastPara="1" rIns="117800" wrap="square" tIns="117800">
            <a:spAutoFit/>
          </a:bodyPr>
          <a:lstStyle/>
          <a:p>
            <a:pPr indent="-457200" lvl="0" marL="584200" rtl="0" algn="l">
              <a:spcBef>
                <a:spcPts val="1300"/>
              </a:spcBef>
              <a:spcAft>
                <a:spcPts val="0"/>
              </a:spcAft>
              <a:buClr>
                <a:schemeClr val="dk1"/>
              </a:buClr>
              <a:buSzPts val="2600"/>
              <a:buFont typeface="Trebuchet MS"/>
              <a:buChar char="●"/>
            </a:pPr>
            <a:r>
              <a:rPr lang="en-US" sz="2600">
                <a:solidFill>
                  <a:schemeClr val="dk1"/>
                </a:solidFill>
                <a:latin typeface="Trebuchet MS"/>
                <a:ea typeface="Trebuchet MS"/>
                <a:cs typeface="Trebuchet MS"/>
                <a:sym typeface="Trebuchet MS"/>
              </a:rPr>
              <a:t>Attendees will be muted during the presentation. </a:t>
            </a:r>
            <a:endParaRPr sz="2600">
              <a:solidFill>
                <a:schemeClr val="dk1"/>
              </a:solidFill>
              <a:latin typeface="Trebuchet MS"/>
              <a:ea typeface="Trebuchet MS"/>
              <a:cs typeface="Trebuchet MS"/>
              <a:sym typeface="Trebuchet MS"/>
            </a:endParaRPr>
          </a:p>
          <a:p>
            <a:pPr indent="-457200" lvl="0" marL="584200" rtl="0" algn="l">
              <a:spcBef>
                <a:spcPts val="1300"/>
              </a:spcBef>
              <a:spcAft>
                <a:spcPts val="0"/>
              </a:spcAft>
              <a:buClr>
                <a:schemeClr val="dk1"/>
              </a:buClr>
              <a:buSzPts val="2600"/>
              <a:buFont typeface="Trebuchet MS"/>
              <a:buChar char="●"/>
            </a:pPr>
            <a:r>
              <a:rPr lang="en-US" sz="2600">
                <a:solidFill>
                  <a:schemeClr val="dk1"/>
                </a:solidFill>
                <a:latin typeface="Trebuchet MS"/>
                <a:ea typeface="Trebuchet MS"/>
                <a:cs typeface="Trebuchet MS"/>
                <a:sym typeface="Trebuchet MS"/>
              </a:rPr>
              <a:t>Use Q and A feature to ask questions.</a:t>
            </a:r>
            <a:endParaRPr sz="2600">
              <a:solidFill>
                <a:schemeClr val="dk1"/>
              </a:solidFill>
              <a:latin typeface="Trebuchet MS"/>
              <a:ea typeface="Trebuchet MS"/>
              <a:cs typeface="Trebuchet MS"/>
              <a:sym typeface="Trebuchet MS"/>
            </a:endParaRPr>
          </a:p>
          <a:p>
            <a:pPr indent="-457200" lvl="0" marL="584200" rtl="0" algn="l">
              <a:spcBef>
                <a:spcPts val="1300"/>
              </a:spcBef>
              <a:spcAft>
                <a:spcPts val="0"/>
              </a:spcAft>
              <a:buClr>
                <a:schemeClr val="dk1"/>
              </a:buClr>
              <a:buSzPts val="2600"/>
              <a:buFont typeface="Trebuchet MS"/>
              <a:buChar char="●"/>
            </a:pPr>
            <a:r>
              <a:rPr lang="en-US" sz="2600">
                <a:solidFill>
                  <a:schemeClr val="dk1"/>
                </a:solidFill>
                <a:latin typeface="Trebuchet MS"/>
                <a:ea typeface="Trebuchet MS"/>
                <a:cs typeface="Trebuchet MS"/>
                <a:sym typeface="Trebuchet MS"/>
              </a:rPr>
              <a:t>Attendees can also raise their hand to ask questions. Once called upon, you will be asked to un-mute to ask your question.</a:t>
            </a:r>
            <a:endParaRPr sz="2600">
              <a:solidFill>
                <a:schemeClr val="dk1"/>
              </a:solidFill>
              <a:latin typeface="Trebuchet MS"/>
              <a:ea typeface="Trebuchet MS"/>
              <a:cs typeface="Trebuchet MS"/>
              <a:sym typeface="Trebuchet MS"/>
            </a:endParaRPr>
          </a:p>
          <a:p>
            <a:pPr indent="0" lvl="0" marL="0" rtl="0" algn="l">
              <a:spcBef>
                <a:spcPts val="1300"/>
              </a:spcBef>
              <a:spcAft>
                <a:spcPts val="0"/>
              </a:spcAft>
              <a:buNone/>
            </a:pPr>
            <a:r>
              <a:t/>
            </a:r>
            <a:endParaRPr sz="2600">
              <a:solidFill>
                <a:schemeClr val="dk1"/>
              </a:solidFill>
              <a:latin typeface="Trebuchet MS"/>
              <a:ea typeface="Trebuchet MS"/>
              <a:cs typeface="Trebuchet MS"/>
              <a:sym typeface="Trebuchet MS"/>
            </a:endParaRPr>
          </a:p>
          <a:p>
            <a:pPr indent="0" lvl="0" marL="0" rtl="0" algn="l">
              <a:spcBef>
                <a:spcPts val="1300"/>
              </a:spcBef>
              <a:spcAft>
                <a:spcPts val="0"/>
              </a:spcAft>
              <a:buNone/>
            </a:pPr>
            <a:r>
              <a:t/>
            </a:r>
            <a:endParaRPr sz="2600">
              <a:solidFill>
                <a:schemeClr val="dk1"/>
              </a:solidFill>
              <a:latin typeface="Trebuchet MS"/>
              <a:ea typeface="Trebuchet MS"/>
              <a:cs typeface="Trebuchet MS"/>
              <a:sym typeface="Trebuchet MS"/>
            </a:endParaRPr>
          </a:p>
          <a:p>
            <a:pPr indent="0" lvl="0" marL="0" rtl="0" algn="l">
              <a:spcBef>
                <a:spcPts val="1300"/>
              </a:spcBef>
              <a:spcAft>
                <a:spcPts val="0"/>
              </a:spcAft>
              <a:buNone/>
            </a:pPr>
            <a:r>
              <a:t/>
            </a:r>
            <a:endParaRPr sz="2600">
              <a:solidFill>
                <a:schemeClr val="dk1"/>
              </a:solidFill>
              <a:latin typeface="Trebuchet MS"/>
              <a:ea typeface="Trebuchet MS"/>
              <a:cs typeface="Trebuchet MS"/>
              <a:sym typeface="Trebuchet MS"/>
            </a:endParaRPr>
          </a:p>
          <a:p>
            <a:pPr indent="-457200" lvl="0" marL="584200" rtl="0" algn="l">
              <a:spcBef>
                <a:spcPts val="1300"/>
              </a:spcBef>
              <a:spcAft>
                <a:spcPts val="0"/>
              </a:spcAft>
              <a:buClr>
                <a:schemeClr val="dk1"/>
              </a:buClr>
              <a:buSzPts val="2600"/>
              <a:buFont typeface="Trebuchet MS"/>
              <a:buChar char="●"/>
            </a:pPr>
            <a:r>
              <a:rPr lang="en-US" sz="2600">
                <a:solidFill>
                  <a:schemeClr val="dk1"/>
                </a:solidFill>
                <a:latin typeface="Trebuchet MS"/>
                <a:ea typeface="Trebuchet MS"/>
                <a:cs typeface="Trebuchet MS"/>
                <a:sym typeface="Trebuchet MS"/>
              </a:rPr>
              <a:t>Due to the number of attendees, each speaker will have up to 3 minutes to ask their </a:t>
            </a:r>
            <a:r>
              <a:rPr lang="en-US" sz="2600">
                <a:solidFill>
                  <a:schemeClr val="dk1"/>
                </a:solidFill>
                <a:latin typeface="Trebuchet MS"/>
                <a:ea typeface="Trebuchet MS"/>
                <a:cs typeface="Trebuchet MS"/>
                <a:sym typeface="Trebuchet MS"/>
              </a:rPr>
              <a:t>question</a:t>
            </a:r>
            <a:r>
              <a:rPr lang="en-US" sz="2600">
                <a:solidFill>
                  <a:schemeClr val="dk1"/>
                </a:solidFill>
                <a:latin typeface="Trebuchet MS"/>
                <a:ea typeface="Trebuchet MS"/>
                <a:cs typeface="Trebuchet MS"/>
                <a:sym typeface="Trebuchet MS"/>
              </a:rPr>
              <a:t> aloud.</a:t>
            </a:r>
            <a:r>
              <a:rPr lang="en-US" sz="2600">
                <a:solidFill>
                  <a:schemeClr val="dk1"/>
                </a:solidFill>
                <a:latin typeface="Trebuchet MS"/>
                <a:ea typeface="Trebuchet MS"/>
                <a:cs typeface="Trebuchet MS"/>
                <a:sym typeface="Trebuchet MS"/>
              </a:rPr>
              <a:t> </a:t>
            </a:r>
            <a:r>
              <a:rPr lang="en-US" sz="2600">
                <a:solidFill>
                  <a:schemeClr val="dk1"/>
                </a:solidFill>
                <a:latin typeface="Trebuchet MS"/>
                <a:ea typeface="Trebuchet MS"/>
                <a:cs typeface="Trebuchet MS"/>
                <a:sym typeface="Trebuchet MS"/>
              </a:rPr>
              <a:t>Attendees can request additional time to accommodate a disability.</a:t>
            </a:r>
            <a:endParaRPr sz="2600">
              <a:solidFill>
                <a:schemeClr val="dk1"/>
              </a:solidFill>
              <a:latin typeface="Trebuchet MS"/>
              <a:ea typeface="Trebuchet MS"/>
              <a:cs typeface="Trebuchet MS"/>
              <a:sym typeface="Trebuchet MS"/>
            </a:endParaRPr>
          </a:p>
        </p:txBody>
      </p:sp>
      <p:sp>
        <p:nvSpPr>
          <p:cNvPr id="325" name="Google Shape;325;p67"/>
          <p:cNvSpPr txBox="1"/>
          <p:nvPr/>
        </p:nvSpPr>
        <p:spPr>
          <a:xfrm>
            <a:off x="325234" y="175650"/>
            <a:ext cx="11400900" cy="10692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lang="en-US" sz="5400">
                <a:solidFill>
                  <a:schemeClr val="dk2"/>
                </a:solidFill>
                <a:latin typeface="Trebuchet MS"/>
                <a:ea typeface="Trebuchet MS"/>
                <a:cs typeface="Trebuchet MS"/>
                <a:sym typeface="Trebuchet MS"/>
              </a:rPr>
              <a:t>Meeting Logistics</a:t>
            </a:r>
            <a:endParaRPr b="0" i="0" sz="5400" u="none" cap="none" strike="noStrike">
              <a:solidFill>
                <a:schemeClr val="dk2"/>
              </a:solidFill>
              <a:latin typeface="Arial"/>
              <a:ea typeface="Arial"/>
              <a:cs typeface="Arial"/>
              <a:sym typeface="Arial"/>
            </a:endParaRPr>
          </a:p>
        </p:txBody>
      </p:sp>
      <p:pic>
        <p:nvPicPr>
          <p:cNvPr id="326" name="Google Shape;326;p67"/>
          <p:cNvPicPr preferRelativeResize="0"/>
          <p:nvPr/>
        </p:nvPicPr>
        <p:blipFill>
          <a:blip r:embed="rId3">
            <a:alphaModFix/>
          </a:blip>
          <a:stretch>
            <a:fillRect/>
          </a:stretch>
        </p:blipFill>
        <p:spPr>
          <a:xfrm>
            <a:off x="5008345" y="3483319"/>
            <a:ext cx="2034660" cy="128862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68"/>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400"/>
              <a:t>Today’s Expectations</a:t>
            </a:r>
            <a:endParaRPr sz="5400"/>
          </a:p>
        </p:txBody>
      </p:sp>
      <p:sp>
        <p:nvSpPr>
          <p:cNvPr id="332" name="Google Shape;332;p68"/>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p>
            <a:pPr indent="-304800" lvl="0" marL="342900" rtl="0" algn="l">
              <a:spcBef>
                <a:spcPts val="1000"/>
              </a:spcBef>
              <a:spcAft>
                <a:spcPts val="0"/>
              </a:spcAft>
              <a:buSzPts val="3000"/>
              <a:buChar char="•"/>
            </a:pPr>
            <a:r>
              <a:rPr b="1" lang="en-US" sz="3000"/>
              <a:t>Attendees: </a:t>
            </a:r>
            <a:r>
              <a:rPr lang="en-US" sz="3000"/>
              <a:t>Ask questions and provide feedback after the presentation. </a:t>
            </a:r>
            <a:endParaRPr sz="3000"/>
          </a:p>
          <a:p>
            <a:pPr indent="-304800" lvl="0" marL="342900" rtl="0" algn="l">
              <a:spcBef>
                <a:spcPts val="1000"/>
              </a:spcBef>
              <a:spcAft>
                <a:spcPts val="0"/>
              </a:spcAft>
              <a:buSzPts val="3000"/>
              <a:buChar char="•"/>
            </a:pPr>
            <a:r>
              <a:rPr b="1" lang="en-US" sz="3000"/>
              <a:t>Meeting norms: </a:t>
            </a:r>
            <a:r>
              <a:rPr lang="en-US" sz="3000"/>
              <a:t>respect, stay on topic, and keep an eye on the length of your feedback or question. </a:t>
            </a:r>
            <a:endParaRPr sz="3000"/>
          </a:p>
          <a:p>
            <a:pPr indent="-304800" lvl="0" marL="342900" rtl="0" algn="l">
              <a:spcBef>
                <a:spcPts val="1000"/>
              </a:spcBef>
              <a:spcAft>
                <a:spcPts val="0"/>
              </a:spcAft>
              <a:buSzPts val="3000"/>
              <a:buChar char="•"/>
            </a:pPr>
            <a:r>
              <a:rPr b="1" lang="en-US" sz="3000"/>
              <a:t>Time limit</a:t>
            </a:r>
            <a:r>
              <a:rPr lang="en-US" sz="3000"/>
              <a:t>: due to the number of attendees, we will need to limit questions to three minutes. </a:t>
            </a:r>
            <a:endParaRPr sz="3000"/>
          </a:p>
        </p:txBody>
      </p:sp>
      <p:sp>
        <p:nvSpPr>
          <p:cNvPr id="333" name="Google Shape;333;p6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