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bea29a51eb_0_0:notes"/>
          <p:cNvSpPr txBox="1"/>
          <p:nvPr>
            <p:ph idx="1" type="body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Kristen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g3bea29a51eb_0_0:notes"/>
          <p:cNvSpPr/>
          <p:nvPr>
            <p:ph idx="2" type="sldImg"/>
          </p:nvPr>
        </p:nvSpPr>
        <p:spPr>
          <a:xfrm>
            <a:off x="365263" y="185599"/>
            <a:ext cx="6127500" cy="344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bea29a51eb_0_5:notes"/>
          <p:cNvSpPr txBox="1"/>
          <p:nvPr>
            <p:ph idx="1" type="body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Ryan</a:t>
            </a:r>
            <a:endParaRPr/>
          </a:p>
        </p:txBody>
      </p:sp>
      <p:sp>
        <p:nvSpPr>
          <p:cNvPr id="66" name="Google Shape;66;g3bea29a51eb_0_5:notes"/>
          <p:cNvSpPr/>
          <p:nvPr>
            <p:ph idx="2" type="sldImg"/>
          </p:nvPr>
        </p:nvSpPr>
        <p:spPr>
          <a:xfrm>
            <a:off x="365263" y="185599"/>
            <a:ext cx="6127500" cy="344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">
  <p:cSld name="SECTION_HEADER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89227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40005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36550" lvl="1" marL="9144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b="0" i="0" sz="25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1">
  <p:cSld name="SECTION_HEADER_2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628650" y="1389227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40005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36550" lvl="1" marL="9144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b="0" i="0" sz="25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628650" y="328447"/>
            <a:ext cx="7886700" cy="403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</a:pPr>
            <a:r>
              <a:rPr lang="en"/>
              <a:t>Projects posted for feedback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</a:pPr>
            <a:r>
              <a:t/>
            </a:r>
            <a:endParaRPr/>
          </a:p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/>
          <p:nvPr>
            <p:ph type="title"/>
          </p:nvPr>
        </p:nvSpPr>
        <p:spPr>
          <a:xfrm>
            <a:off x="628650" y="124000"/>
            <a:ext cx="7886700" cy="355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</a:pPr>
            <a:r>
              <a:rPr lang="en" sz="2600"/>
              <a:t>Projects posted for feedback</a:t>
            </a:r>
            <a:endParaRPr sz="2600"/>
          </a:p>
        </p:txBody>
      </p:sp>
      <p:sp>
        <p:nvSpPr>
          <p:cNvPr id="69" name="Google Shape;69;p16"/>
          <p:cNvSpPr txBox="1"/>
          <p:nvPr>
            <p:ph idx="1" type="body"/>
          </p:nvPr>
        </p:nvSpPr>
        <p:spPr>
          <a:xfrm>
            <a:off x="440419" y="511206"/>
            <a:ext cx="8218500" cy="3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The feedback period for the Motion to Dismiss Cover letter and Health First Dental Benefit Summary has closed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" sz="1800"/>
              <a:t>Currently posted to the website</a:t>
            </a:r>
            <a:r>
              <a:rPr lang="en" sz="1800">
                <a:highlight>
                  <a:schemeClr val="lt1"/>
                </a:highlight>
              </a:rPr>
              <a:t>:</a:t>
            </a:r>
            <a:endParaRPr sz="1800"/>
          </a:p>
          <a:p>
            <a:pPr indent="-279400" lvl="0" marL="342900" marR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SzPts val="1800"/>
              <a:buChar char="●"/>
            </a:pPr>
            <a:r>
              <a:rPr b="1" lang="en" sz="1800"/>
              <a:t>Notice of Adverse Benefit Determination</a:t>
            </a:r>
            <a:endParaRPr b="1" sz="1800"/>
          </a:p>
          <a:p>
            <a:pPr indent="0" lvl="0" marL="3429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" sz="1800">
                <a:highlight>
                  <a:schemeClr val="lt1"/>
                </a:highlight>
              </a:rPr>
              <a:t>The Notice of Adverse Benefit Determination informs members of the regional organization's decision for member service requests. This is a new letter that all regional organizations will use to issue these decisions.</a:t>
            </a:r>
            <a:endParaRPr sz="1800">
              <a:highlight>
                <a:schemeClr val="lt1"/>
              </a:highlight>
            </a:endParaRPr>
          </a:p>
          <a:p>
            <a:pPr indent="-279400" lvl="0" marL="34290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SzPts val="1800"/>
              <a:buChar char="●"/>
            </a:pPr>
            <a:r>
              <a:rPr b="1" lang="en" sz="1800">
                <a:highlight>
                  <a:schemeClr val="lt1"/>
                </a:highlight>
              </a:rPr>
              <a:t>Worksheet J: Work Requirements</a:t>
            </a:r>
            <a:endParaRPr b="1" sz="1800">
              <a:highlight>
                <a:schemeClr val="lt1"/>
              </a:highlight>
            </a:endParaRPr>
          </a:p>
          <a:p>
            <a:pPr indent="0" lvl="0" marL="342900" rtl="0" algn="l">
              <a:lnSpc>
                <a:spcPct val="115000"/>
              </a:lnSpc>
              <a:spcBef>
                <a:spcPts val="700"/>
              </a:spcBef>
              <a:spcAft>
                <a:spcPts val="100"/>
              </a:spcAft>
              <a:buNone/>
            </a:pPr>
            <a:r>
              <a:rPr lang="en" sz="1800">
                <a:highlight>
                  <a:schemeClr val="lt1"/>
                </a:highlight>
              </a:rPr>
              <a:t>Intended to allow new and existing members to report community engagement </a:t>
            </a:r>
            <a:r>
              <a:rPr lang="en" sz="1800">
                <a:highlight>
                  <a:schemeClr val="lt1"/>
                </a:highlight>
              </a:rPr>
              <a:t>activities</a:t>
            </a:r>
            <a:r>
              <a:rPr lang="en" sz="1800">
                <a:highlight>
                  <a:schemeClr val="lt1"/>
                </a:highlight>
              </a:rPr>
              <a:t> and/or </a:t>
            </a:r>
            <a:r>
              <a:rPr lang="en" sz="1800">
                <a:highlight>
                  <a:schemeClr val="lt1"/>
                </a:highlight>
              </a:rPr>
              <a:t>work activities</a:t>
            </a:r>
            <a:r>
              <a:rPr lang="en" sz="1800">
                <a:highlight>
                  <a:schemeClr val="lt1"/>
                </a:highlight>
              </a:rPr>
              <a:t> or request exemptions</a:t>
            </a:r>
            <a:endParaRPr b="1" sz="1800">
              <a:highlight>
                <a:schemeClr val="lt1"/>
              </a:highlight>
            </a:endParaRPr>
          </a:p>
        </p:txBody>
      </p:sp>
      <p:sp>
        <p:nvSpPr>
          <p:cNvPr id="70" name="Google Shape;70;p16"/>
          <p:cNvSpPr txBox="1"/>
          <p:nvPr>
            <p:ph idx="12" type="sldNum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