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7AB"/>
    <a:srgbClr val="78256E"/>
    <a:srgbClr val="FFD100"/>
    <a:srgbClr val="001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4"/>
    <p:restoredTop sz="94610"/>
  </p:normalViewPr>
  <p:slideViewPr>
    <p:cSldViewPr snapToGrid="0" snapToObjects="1">
      <p:cViewPr varScale="1">
        <p:scale>
          <a:sx n="170" d="100"/>
          <a:sy n="170" d="100"/>
        </p:scale>
        <p:origin x="8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0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57199" y="1130662"/>
            <a:ext cx="8468797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spc="-70" dirty="0">
                <a:solidFill>
                  <a:srgbClr val="78256E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Not everyone will be affected in the same way, but you need to stay informed.</a:t>
            </a:r>
            <a:endParaRPr lang="en-US" sz="1600" b="1" spc="-70" dirty="0">
              <a:solidFill>
                <a:srgbClr val="78256E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88552" y="1491010"/>
            <a:ext cx="7534335" cy="539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1A1A1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Make sure your contact information and communication preferences are up to date.</a:t>
            </a:r>
            <a:endParaRPr lang="en-US" sz="1200" b="1" dirty="0"/>
          </a:p>
        </p:txBody>
      </p:sp>
      <p:sp>
        <p:nvSpPr>
          <p:cNvPr id="10" name="Text 8"/>
          <p:cNvSpPr/>
          <p:nvPr/>
        </p:nvSpPr>
        <p:spPr>
          <a:xfrm>
            <a:off x="1226763" y="1952171"/>
            <a:ext cx="655370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50000"/>
              </a:lnSpc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Call or go in person to your county human services department</a:t>
            </a:r>
            <a:endParaRPr lang="en-US" sz="1200" dirty="0"/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Update online at Colorado PEAK: co.gov/PEAK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199" y="3084370"/>
            <a:ext cx="753433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The best way to avoid gaps in your coverage is to stay connected.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199" y="349076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For the latest updates and guidance visit: </a:t>
            </a:r>
            <a:r>
              <a:rPr lang="en-US" sz="1200" b="1" dirty="0">
                <a:solidFill>
                  <a:srgbClr val="0067AB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HealthFirstColorado.com/Changes</a:t>
            </a:r>
            <a:endParaRPr lang="en-US" sz="1200" dirty="0">
              <a:solidFill>
                <a:srgbClr val="0067AB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0" y="4617720"/>
            <a:ext cx="9144000" cy="525780"/>
          </a:xfrm>
          <a:prstGeom prst="rect">
            <a:avLst/>
          </a:prstGeom>
          <a:solidFill>
            <a:srgbClr val="78256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DC0D869F-B286-FA70-003F-1D5B958D5D8E}"/>
              </a:ext>
            </a:extLst>
          </p:cNvPr>
          <p:cNvSpPr/>
          <p:nvPr/>
        </p:nvSpPr>
        <p:spPr>
          <a:xfrm>
            <a:off x="457200" y="471170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IMPORTANT! Federal Changes to Health First Colorado</a:t>
            </a:r>
            <a:endParaRPr lang="en-US" sz="90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4D7A6C44-A15C-7FAF-1D7C-84EB9002CA63}"/>
              </a:ext>
            </a:extLst>
          </p:cNvPr>
          <p:cNvSpPr/>
          <p:nvPr/>
        </p:nvSpPr>
        <p:spPr>
          <a:xfrm>
            <a:off x="6618157" y="4711708"/>
            <a:ext cx="206864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PHASE ONE - MAY 2026</a:t>
            </a:r>
            <a:endParaRPr lang="en-US" sz="9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39DF353-E27D-356A-E63B-BF6639A01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435" y="140737"/>
            <a:ext cx="2452570" cy="84224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467FCFB2-AC2D-3589-E61A-50CC04046FC1}"/>
              </a:ext>
            </a:extLst>
          </p:cNvPr>
          <p:cNvGrpSpPr/>
          <p:nvPr/>
        </p:nvGrpSpPr>
        <p:grpSpPr>
          <a:xfrm>
            <a:off x="447512" y="1568431"/>
            <a:ext cx="354255" cy="354255"/>
            <a:chOff x="1777533" y="1544185"/>
            <a:chExt cx="512714" cy="5127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C3EDA1C-0D8C-0DEA-C159-1179A6AACE3B}"/>
                </a:ext>
              </a:extLst>
            </p:cNvPr>
            <p:cNvSpPr/>
            <p:nvPr/>
          </p:nvSpPr>
          <p:spPr>
            <a:xfrm>
              <a:off x="1777533" y="1544185"/>
              <a:ext cx="512714" cy="512714"/>
            </a:xfrm>
            <a:prstGeom prst="ellipse">
              <a:avLst/>
            </a:prstGeom>
            <a:solidFill>
              <a:srgbClr val="FFD1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 descr="Checkmark with solid fill">
              <a:extLst>
                <a:ext uri="{FF2B5EF4-FFF2-40B4-BE49-F238E27FC236}">
                  <a16:creationId xmlns:a16="http://schemas.microsoft.com/office/drawing/2014/main" id="{5F693F0B-1C7C-9E53-642A-6DB781A8FC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0698" y="1645920"/>
              <a:ext cx="326384" cy="326384"/>
            </a:xfrm>
            <a:prstGeom prst="rect">
              <a:avLst/>
            </a:prstGeom>
          </p:spPr>
        </p:pic>
      </p:grpSp>
      <p:sp>
        <p:nvSpPr>
          <p:cNvPr id="30" name="Text 6">
            <a:extLst>
              <a:ext uri="{FF2B5EF4-FFF2-40B4-BE49-F238E27FC236}">
                <a16:creationId xmlns:a16="http://schemas.microsoft.com/office/drawing/2014/main" id="{8113F80A-359F-BC37-A418-1FACB1BE35F8}"/>
              </a:ext>
            </a:extLst>
          </p:cNvPr>
          <p:cNvSpPr/>
          <p:nvPr/>
        </p:nvSpPr>
        <p:spPr>
          <a:xfrm>
            <a:off x="888552" y="2556937"/>
            <a:ext cx="7534335" cy="539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Act right away if you get an official letter about your health coverage.</a:t>
            </a:r>
            <a:endParaRPr lang="en-US" sz="1200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A9E168-DA58-F91F-7270-038DD3A9D23E}"/>
              </a:ext>
            </a:extLst>
          </p:cNvPr>
          <p:cNvGrpSpPr/>
          <p:nvPr/>
        </p:nvGrpSpPr>
        <p:grpSpPr>
          <a:xfrm>
            <a:off x="447512" y="2634358"/>
            <a:ext cx="354255" cy="354255"/>
            <a:chOff x="1777533" y="1544185"/>
            <a:chExt cx="512714" cy="51271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9AD42E1-A527-811B-26E2-3ED85579BE82}"/>
                </a:ext>
              </a:extLst>
            </p:cNvPr>
            <p:cNvSpPr/>
            <p:nvPr/>
          </p:nvSpPr>
          <p:spPr>
            <a:xfrm>
              <a:off x="1777533" y="1544185"/>
              <a:ext cx="512714" cy="512714"/>
            </a:xfrm>
            <a:prstGeom prst="ellipse">
              <a:avLst/>
            </a:prstGeom>
            <a:solidFill>
              <a:srgbClr val="FFD1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Graphic 32" descr="Checkmark with solid fill">
              <a:extLst>
                <a:ext uri="{FF2B5EF4-FFF2-40B4-BE49-F238E27FC236}">
                  <a16:creationId xmlns:a16="http://schemas.microsoft.com/office/drawing/2014/main" id="{BFDBDEAB-D6C5-A24A-531C-BF2AE18F4A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0698" y="1645920"/>
              <a:ext cx="326384" cy="326384"/>
            </a:xfrm>
            <a:prstGeom prst="rect">
              <a:avLst/>
            </a:prstGeom>
          </p:spPr>
        </p:pic>
      </p:grpSp>
      <p:sp>
        <p:nvSpPr>
          <p:cNvPr id="34" name="Text 15">
            <a:extLst>
              <a:ext uri="{FF2B5EF4-FFF2-40B4-BE49-F238E27FC236}">
                <a16:creationId xmlns:a16="http://schemas.microsoft.com/office/drawing/2014/main" id="{F2FCBDEE-9C0F-229E-2BDC-43B66D624903}"/>
              </a:ext>
            </a:extLst>
          </p:cNvPr>
          <p:cNvSpPr/>
          <p:nvPr/>
        </p:nvSpPr>
        <p:spPr>
          <a:xfrm>
            <a:off x="457198" y="3963353"/>
            <a:ext cx="8468797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 dirty="0">
                <a:latin typeface="Verdana" pitchFamily="34" charset="0"/>
                <a:ea typeface="Verdana" pitchFamily="34" charset="-122"/>
                <a:cs typeface="Verdana" pitchFamily="34" charset="-120"/>
              </a:rPr>
              <a:t>We know these changes may feel confusing or stressful. We will continue sharing updates and resources to help people prepare.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129</Words>
  <Application>Microsoft Macintosh PowerPoint</Application>
  <PresentationFormat>On-screen Show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IMPORTANT! Phase One — Simple Actions</dc:title>
  <dc:subject>PptxGenJS Presentation</dc:subject>
  <dc:creator>Carman Creative</dc:creator>
  <cp:lastModifiedBy>John Carman</cp:lastModifiedBy>
  <cp:revision>3</cp:revision>
  <dcterms:created xsi:type="dcterms:W3CDTF">2026-05-14T20:36:08Z</dcterms:created>
  <dcterms:modified xsi:type="dcterms:W3CDTF">2026-05-14T20:58:29Z</dcterms:modified>
</cp:coreProperties>
</file>