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6.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3.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9" r:id="rId2"/>
    <p:sldMasterId id="2147483678" r:id="rId3"/>
    <p:sldMasterId id="2147483692" r:id="rId4"/>
    <p:sldMasterId id="2147483728" r:id="rId5"/>
    <p:sldMasterId id="2147483749" r:id="rId6"/>
    <p:sldMasterId id="2147483775" r:id="rId7"/>
    <p:sldMasterId id="2147483795" r:id="rId8"/>
  </p:sldMasterIdLst>
  <p:notesMasterIdLst>
    <p:notesMasterId r:id="rId49"/>
  </p:notesMasterIdLst>
  <p:sldIdLst>
    <p:sldId id="257" r:id="rId9"/>
    <p:sldId id="258" r:id="rId10"/>
    <p:sldId id="259" r:id="rId11"/>
    <p:sldId id="260" r:id="rId12"/>
    <p:sldId id="261" r:id="rId13"/>
    <p:sldId id="262"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9" r:id="rId39"/>
    <p:sldId id="290" r:id="rId40"/>
    <p:sldId id="291" r:id="rId41"/>
    <p:sldId id="292" r:id="rId42"/>
    <p:sldId id="293" r:id="rId43"/>
    <p:sldId id="294" r:id="rId44"/>
    <p:sldId id="295" r:id="rId45"/>
    <p:sldId id="296" r:id="rId46"/>
    <p:sldId id="297" r:id="rId47"/>
    <p:sldId id="298" r:id="rId48"/>
  </p:sldIdLst>
  <p:sldSz cx="9144000" cy="5143500" type="screen16x9"/>
  <p:notesSz cx="6858000" cy="9144000"/>
  <p:embeddedFontLst>
    <p:embeddedFont>
      <p:font typeface="Noto Sans" panose="020B0502040504020204" pitchFamily="34" charset="0"/>
      <p:regular r:id="rId50"/>
      <p:bold r:id="rId51"/>
      <p:italic r:id="rId52"/>
      <p:boldItalic r:id="rId53"/>
    </p:embeddedFont>
    <p:embeddedFont>
      <p:font typeface="Trebuchet MS" panose="020B0603020202020204" pitchFamily="34"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40">
          <p15:clr>
            <a:srgbClr val="747775"/>
          </p15:clr>
        </p15:guide>
        <p15:guide id="2" orient="horz" pos="434">
          <p15:clr>
            <a:srgbClr val="747775"/>
          </p15:clr>
        </p15:guide>
        <p15:guide id="3" orient="horz" pos="792">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jiJDvO/FP/WDI/rGKuUvU8ETBXd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ien Meadows - HCPF He Him" initials="" lastIdx="1" clrIdx="0"/>
  <p:cmAuthor id="1" name="Sarah Davis - HCPF She Her" initials="" lastIdx="1" clrIdx="1"/>
  <p:cmAuthor id="2" name="Suman Mathur (CHI)" initials="" lastIdx="3" clrIdx="2"/>
  <p:cmAuthor id="3" name="Joe Hanel" initials="" lastIdx="1" clrIdx="3"/>
  <p:cmAuthor id="4" name="Emily Holcomb - HCPF They Theirs" initials="" lastIdx="1" clrIdx="4"/>
  <p:cmAuthor id="5" name="Jennifer Mavzer - HCPF"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8AB139-9EF9-402A-B4AA-30DF2F430E2A}">
  <a:tblStyle styleId="{918AB139-9EF9-402A-B4AA-30DF2F430E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5681CA9-F37F-49D2-BF7A-4BAB4CC23070}"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364" y="56"/>
      </p:cViewPr>
      <p:guideLst>
        <p:guide pos="540"/>
        <p:guide orient="horz" pos="434"/>
        <p:guide orient="horz" pos="7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font" Target="fonts/font1.fntdata"/><Relationship Id="rId55" Type="http://schemas.openxmlformats.org/officeDocument/2006/relationships/font" Target="fonts/font6.fntdata"/><Relationship Id="rId89" Type="http://customschemas.google.com/relationships/presentationmetadata" Target="metadata"/><Relationship Id="rId7" Type="http://schemas.openxmlformats.org/officeDocument/2006/relationships/slideMaster" Target="slideMasters/slideMaster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Master" Target="slideMasters/slideMaster5.xml"/><Relationship Id="rId61" Type="http://schemas.openxmlformats.org/officeDocument/2006/relationships/font" Target="fonts/font12.fntdata"/><Relationship Id="rId90" Type="http://schemas.openxmlformats.org/officeDocument/2006/relationships/commentAuthors" Target="commentAuthor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7.fntdata"/><Relationship Id="rId8" Type="http://schemas.openxmlformats.org/officeDocument/2006/relationships/slideMaster" Target="slideMasters/slideMaster8.xml"/><Relationship Id="rId51" Type="http://schemas.openxmlformats.org/officeDocument/2006/relationships/font" Target="fonts/font2.fntdata"/><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10.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5.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3.fntdata"/><Relationship Id="rId60" Type="http://schemas.openxmlformats.org/officeDocument/2006/relationships/font" Target="fonts/font11.fntdata"/><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6-22T22:25:34.888" idx="1">
    <p:pos x="165" y="649"/>
    <p:text>@mathurs@coloradohealthinstitute.org - What time length/limit would you like to use? Most teams I see use 2 or 3 minutes, with 2 more often if the webinar is larger and/or Q&amp;A period is shorter.
_Assigned to mathurs@coloradohealthinstitute.org_</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U"/>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6-22T22:25:35.945" idx="1">
    <p:pos x="6000" y="0"/>
    <p:text>Should we include this slide when it's the only one in Spanish? We'll have a separate Spanish deck.</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A"/>
      </p:ext>
    </p:extLst>
  </p:cm>
  <p:cm authorId="2" dt="2026-06-22T22:25:35.945" idx="1">
    <p:pos x="6000" y="0"/>
    <p:text>yes, sorry, this should just be in the Spanish deck, we just weren't sure where else to put it! :)</p:text>
    <p:extLst>
      <p:ext uri="{C676402C-5697-4E1C-873F-D02D1690AC5C}">
        <p15:threadingInfo xmlns:p15="http://schemas.microsoft.com/office/powerpoint/2012/main" timeZoneBias="0">
          <p15:parentCm authorId="1"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Y"/>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3" dt="2026-06-18T20:40:56.841" idx="1">
    <p:pos x="256" y="900"/>
    <p:text>this link doesn't go to anything for immigrants or refugees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8M61-Q0"/>
      </p:ext>
    </p:extLst>
  </p:cm>
  <p:cm authorId="4" dt="2026-06-18T18:51:38.981" idx="1">
    <p:pos x="256" y="900"/>
    <p:text>Once CACP provides the updated materials, Jeno plans to share the updated link I believe! @jennifer.mavzer@state.co.us</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tJW2Q"/>
      </p:ext>
    </p:extLst>
  </p:cm>
  <p:cm authorId="5" dt="2026-06-18T18:57:20.155" idx="1">
    <p:pos x="256" y="900"/>
    <p:text>@emily.holcomb@state.co.us is correct! This campaign is expected to publish soon.
Once up, I'll replace the hyperlink. Also, CHI highlighted this spot to remember to check (contained in a resolved comment).</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tLrLM"/>
      </p:ext>
    </p:extLst>
  </p:cm>
  <p:cm authorId="2" dt="2026-06-18T20:40:56.841" idx="2">
    <p:pos x="256" y="900"/>
    <p:text>Sorry I prematurely resolved. We will update!</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06S4s"/>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document/d/1pIxlY10bnOP_kE5b0Y3lkng1pifGcerGsOxNICx0qRs/edit?tab=t.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nnectforhealthco.com/" TargetMode="External"/><Relationship Id="rId7" Type="http://schemas.openxmlformats.org/officeDocument/2006/relationships/hyperlink" Target="https://www.healthfirstcolorado.com/will-immigrants-who-no-longer-qualify-for-health-first-colorado-colorados-medicaid-program-be-auto-enrolled-in-emergency-medicaid-services/"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healthfirstcolorado.com/benefits-services/emergency-medicaid/" TargetMode="External"/><Relationship Id="rId5" Type="http://schemas.openxmlformats.org/officeDocument/2006/relationships/hyperlink" Target="https://www.healthfirstcolorado.com/benefits-services/cover-all-coloradans-health-coverage-for-pregnant-people-and-children/" TargetMode="External"/><Relationship Id="rId4" Type="http://schemas.openxmlformats.org/officeDocument/2006/relationships/hyperlink" Target="https://connectforhealthco.com/get-started/omnisalud/"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1: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CHI</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For Speaker Notes, </a:t>
            </a:r>
            <a:r>
              <a:rPr lang="en" u="sng">
                <a:solidFill>
                  <a:schemeClr val="hlink"/>
                </a:solidFill>
                <a:hlinkClick r:id="rId3"/>
              </a:rPr>
              <a:t>please see our Google Doc</a:t>
            </a:r>
            <a:r>
              <a:rPr lang="en">
                <a:solidFill>
                  <a:schemeClr val="dk1"/>
                </a:solidFill>
              </a:rPr>
              <a:t>. </a:t>
            </a:r>
            <a:endParaRPr>
              <a:solidFill>
                <a:schemeClr val="dk1"/>
              </a:solidFill>
            </a:endParaRPr>
          </a:p>
        </p:txBody>
      </p:sp>
      <p:sp>
        <p:nvSpPr>
          <p:cNvPr id="708" name="Google Shape;708;p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ee5a464f31_9_29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3ee5a464f31_9_290:notes"/>
          <p:cNvSpPr txBox="1">
            <a:spLocks noGrp="1"/>
          </p:cNvSpPr>
          <p:nvPr>
            <p:ph type="body" idx="1"/>
          </p:nvPr>
        </p:nvSpPr>
        <p:spPr>
          <a:xfrm>
            <a:off x="410817" y="4904133"/>
            <a:ext cx="6042900" cy="290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6" name="Google Shape;786;g3ee5a464f31_9_290:notes"/>
          <p:cNvSpPr txBox="1">
            <a:spLocks noGrp="1"/>
          </p:cNvSpPr>
          <p:nvPr>
            <p:ph type="sldNum" idx="12"/>
          </p:nvPr>
        </p:nvSpPr>
        <p:spPr>
          <a:xfrm>
            <a:off x="3482009" y="8053180"/>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8: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200"/>
              <a:t>Adela</a:t>
            </a:r>
            <a:endParaRPr sz="1200"/>
          </a:p>
        </p:txBody>
      </p:sp>
      <p:sp>
        <p:nvSpPr>
          <p:cNvPr id="794" name="Google Shape;794;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a:solidFill>
                <a:schemeClr val="dk1"/>
              </a:solidFill>
            </a:endParaRPr>
          </a:p>
          <a:p>
            <a:pPr marL="0" lvl="0" indent="0" algn="l" rtl="0">
              <a:spcBef>
                <a:spcPts val="0"/>
              </a:spcBef>
              <a:spcAft>
                <a:spcPts val="0"/>
              </a:spcAft>
              <a:buNone/>
            </a:pPr>
            <a:endParaRPr/>
          </a:p>
        </p:txBody>
      </p:sp>
      <p:sp>
        <p:nvSpPr>
          <p:cNvPr id="800" name="Google Shape;8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p10: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a:solidFill>
                <a:schemeClr val="dk1"/>
              </a:solidFill>
            </a:endParaRPr>
          </a:p>
          <a:p>
            <a:pPr marL="0" lvl="0" indent="0" algn="l" rtl="0">
              <a:lnSpc>
                <a:spcPct val="100000"/>
              </a:lnSpc>
              <a:spcBef>
                <a:spcPts val="0"/>
              </a:spcBef>
              <a:spcAft>
                <a:spcPts val="0"/>
              </a:spcAft>
              <a:buSzPts val="1100"/>
              <a:buNone/>
            </a:pPr>
            <a:endParaRPr sz="1300"/>
          </a:p>
        </p:txBody>
      </p:sp>
      <p:sp>
        <p:nvSpPr>
          <p:cNvPr id="808" name="Google Shape;808;p1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1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300"/>
          </a:p>
          <a:p>
            <a:pPr marL="0" lvl="0" indent="0" algn="l" rtl="0">
              <a:lnSpc>
                <a:spcPct val="100000"/>
              </a:lnSpc>
              <a:spcBef>
                <a:spcPts val="0"/>
              </a:spcBef>
              <a:spcAft>
                <a:spcPts val="0"/>
              </a:spcAft>
              <a:buClr>
                <a:schemeClr val="dk1"/>
              </a:buClr>
              <a:buSzPts val="1100"/>
              <a:buFont typeface="Arial"/>
              <a:buNone/>
            </a:pPr>
            <a:r>
              <a:rPr lang="en" sz="1300"/>
              <a:t>Policy guidance continues to develop and we are waiting on the analysis of the interim final rules received from CMS on June 1, which will be finalized later this summer.</a:t>
            </a:r>
            <a:endParaRPr sz="1300"/>
          </a:p>
          <a:p>
            <a:pPr marL="0" lvl="0" indent="0" algn="l" rtl="0">
              <a:lnSpc>
                <a:spcPct val="100000"/>
              </a:lnSpc>
              <a:spcBef>
                <a:spcPts val="0"/>
              </a:spcBef>
              <a:spcAft>
                <a:spcPts val="0"/>
              </a:spcAft>
              <a:buClr>
                <a:schemeClr val="dk1"/>
              </a:buClr>
              <a:buSzPts val="1100"/>
              <a:buFont typeface="Arial"/>
              <a:buNone/>
            </a:pPr>
            <a:endParaRPr sz="1300"/>
          </a:p>
        </p:txBody>
      </p:sp>
      <p:sp>
        <p:nvSpPr>
          <p:cNvPr id="841" name="Google Shape;841;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200"/>
              <a:buFont typeface="Trebuchet MS"/>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12: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i="1">
              <a:solidFill>
                <a:schemeClr val="dk1"/>
              </a:solidFill>
            </a:endParaRPr>
          </a:p>
        </p:txBody>
      </p:sp>
      <p:sp>
        <p:nvSpPr>
          <p:cNvPr id="854" name="Google Shape;854;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0" name="Google Shape;8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sz="1200">
                <a:solidFill>
                  <a:schemeClr val="dk1"/>
                </a:solidFill>
              </a:rPr>
              <a:t>Adela </a:t>
            </a:r>
            <a:endParaRPr sz="1200">
              <a:solidFill>
                <a:schemeClr val="dk1"/>
              </a:solidFill>
            </a:endParaRPr>
          </a:p>
          <a:p>
            <a:pPr marL="0" lvl="0" indent="0" algn="l" rtl="0">
              <a:spcBef>
                <a:spcPts val="0"/>
              </a:spcBef>
              <a:spcAft>
                <a:spcPts val="0"/>
              </a:spcAft>
              <a:buSzPts val="1100"/>
              <a:buNone/>
            </a:pPr>
            <a:endParaRPr sz="1200">
              <a:solidFill>
                <a:schemeClr val="dk1"/>
              </a:solidFill>
            </a:endParaRPr>
          </a:p>
          <a:p>
            <a:pPr marL="342900" lvl="0" indent="-342900" algn="l" rtl="0">
              <a:spcBef>
                <a:spcPts val="0"/>
              </a:spcBef>
              <a:spcAft>
                <a:spcPts val="0"/>
              </a:spcAft>
              <a:buClr>
                <a:schemeClr val="dk1"/>
              </a:buClr>
              <a:buSzPts val="2000"/>
              <a:buChar char="•"/>
            </a:pPr>
            <a:r>
              <a:rPr lang="en" sz="2000">
                <a:solidFill>
                  <a:schemeClr val="dk1"/>
                </a:solidFill>
                <a:latin typeface="Trebuchet MS"/>
                <a:ea typeface="Trebuchet MS"/>
                <a:cs typeface="Trebuchet MS"/>
                <a:sym typeface="Trebuchet MS"/>
              </a:rPr>
              <a:t>Medicaid coverage will end for </a:t>
            </a:r>
            <a:r>
              <a:rPr lang="en" sz="2000" b="1">
                <a:solidFill>
                  <a:schemeClr val="dk1"/>
                </a:solidFill>
                <a:latin typeface="Trebuchet MS"/>
                <a:ea typeface="Trebuchet MS"/>
                <a:cs typeface="Trebuchet MS"/>
                <a:sym typeface="Trebuchet MS"/>
              </a:rPr>
              <a:t>some lawfully present immigrants, </a:t>
            </a:r>
            <a:r>
              <a:rPr lang="en" sz="2000">
                <a:solidFill>
                  <a:schemeClr val="dk1"/>
                </a:solidFill>
                <a:latin typeface="Trebuchet MS"/>
                <a:ea typeface="Trebuchet MS"/>
                <a:cs typeface="Trebuchet MS"/>
                <a:sym typeface="Trebuchet MS"/>
              </a:rPr>
              <a:t>including </a:t>
            </a:r>
            <a:r>
              <a:rPr lang="en" sz="2000" b="1">
                <a:solidFill>
                  <a:schemeClr val="dk1"/>
                </a:solidFill>
                <a:latin typeface="Trebuchet MS"/>
                <a:ea typeface="Trebuchet MS"/>
                <a:cs typeface="Trebuchet MS"/>
                <a:sym typeface="Trebuchet MS"/>
              </a:rPr>
              <a:t>refugees, asylees, humanitarian parolees,</a:t>
            </a:r>
            <a:r>
              <a:rPr lang="en" sz="2000">
                <a:solidFill>
                  <a:schemeClr val="dk1"/>
                </a:solidFill>
                <a:latin typeface="Trebuchet MS"/>
                <a:ea typeface="Trebuchet MS"/>
                <a:cs typeface="Trebuchet MS"/>
                <a:sym typeface="Trebuchet MS"/>
              </a:rPr>
              <a:t> and others.  We will walk through this in the next few slides.</a:t>
            </a:r>
            <a:endParaRPr sz="2000">
              <a:solidFill>
                <a:schemeClr val="dk1"/>
              </a:solidFill>
              <a:latin typeface="Trebuchet MS"/>
              <a:ea typeface="Trebuchet MS"/>
              <a:cs typeface="Trebuchet MS"/>
              <a:sym typeface="Trebuchet MS"/>
            </a:endParaRPr>
          </a:p>
          <a:p>
            <a:pPr marL="171450" lvl="0" indent="-104775" algn="l" rtl="0">
              <a:spcBef>
                <a:spcPts val="0"/>
              </a:spcBef>
              <a:spcAft>
                <a:spcPts val="0"/>
              </a:spcAft>
              <a:buClr>
                <a:schemeClr val="dk1"/>
              </a:buClr>
              <a:buSzPts val="1050"/>
              <a:buFont typeface="Arial"/>
              <a:buNone/>
            </a:pPr>
            <a:endParaRPr sz="1050">
              <a:solidFill>
                <a:schemeClr val="dk1"/>
              </a:solidFill>
              <a:latin typeface="Trebuchet MS"/>
              <a:ea typeface="Trebuchet MS"/>
              <a:cs typeface="Trebuchet MS"/>
              <a:sym typeface="Trebuchet MS"/>
            </a:endParaRPr>
          </a:p>
          <a:p>
            <a:pPr marL="342900" lvl="0" indent="-342900" algn="l" rtl="0">
              <a:spcBef>
                <a:spcPts val="0"/>
              </a:spcBef>
              <a:spcAft>
                <a:spcPts val="0"/>
              </a:spcAft>
              <a:buClr>
                <a:schemeClr val="dk1"/>
              </a:buClr>
              <a:buSzPts val="2000"/>
              <a:buChar char="•"/>
            </a:pPr>
            <a:r>
              <a:rPr lang="en" sz="2000">
                <a:solidFill>
                  <a:schemeClr val="dk1"/>
                </a:solidFill>
                <a:latin typeface="Trebuchet MS"/>
                <a:ea typeface="Trebuchet MS"/>
                <a:cs typeface="Trebuchet MS"/>
                <a:sym typeface="Trebuchet MS"/>
              </a:rPr>
              <a:t>We will let affected members know what other coverage options they have, including potential emergency Medicaid coverage. Impacted individuals received a letter in the mail in May, and those who will be disenrolled will receive another notice in September 2026 prior to disenrollment in October.</a:t>
            </a:r>
            <a:endParaRPr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a:p>
        </p:txBody>
      </p:sp>
      <p:sp>
        <p:nvSpPr>
          <p:cNvPr id="867" name="Google Shape;8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People who continue to qualify may be subject to work requirements.</a:t>
            </a:r>
            <a:endParaRPr sz="1200">
              <a:solidFill>
                <a:schemeClr val="dk1"/>
              </a:solidFill>
            </a:endParaRPr>
          </a:p>
        </p:txBody>
      </p:sp>
      <p:sp>
        <p:nvSpPr>
          <p:cNvPr id="874" name="Google Shape;87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Unless an exemption related to age, pregnancy or postpartum status apply, the following will no longer qualify for Health First Colorado on October 1st. They could be eligible for CAC or Emergency Medicaid and Reproductive health care services if eligible.</a:t>
            </a:r>
            <a:endParaRPr sz="1200">
              <a:solidFill>
                <a:schemeClr val="dk1"/>
              </a:solidFill>
            </a:endParaRPr>
          </a:p>
        </p:txBody>
      </p:sp>
      <p:sp>
        <p:nvSpPr>
          <p:cNvPr id="881" name="Google Shape;88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6" name="Google Shape;716;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CHI</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Adela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A Canadian-born member of a U.S. tribe or American Indian is a Native person born in Canada whose Indigenous heritage or tribal membership gives them a special  status and connection to tribes in the United States.</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
        <p:nvSpPr>
          <p:cNvPr id="888" name="Google Shape;88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3f1638b10e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Adela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A Canadian-born member of a U.S. tribe or American Indian is a Native person born in Canada whose Indigenous heritage or tribal membership gives them a special  status and connection to tribes in the United States.</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
        <p:nvSpPr>
          <p:cNvPr id="895" name="Google Shape;895;g3f1638b10ed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2" name="Google Shape;90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When updating your information online or checking your status, you will have to share certain personal information. HCPF only shares Medicaid information with CMS and does not share information with federal immigration officials. However, we cannot directly control what CMS shares. If you are already signed up for Health First Colorado, SNAP, or other benefits, your information is already shared with relevant systems.</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
        <p:nvSpPr>
          <p:cNvPr id="910" name="Google Shape;91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 or CHI - </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914400" lvl="1" indent="-304800" algn="l" rtl="0">
              <a:lnSpc>
                <a:spcPct val="90000"/>
              </a:lnSpc>
              <a:spcBef>
                <a:spcPts val="1600"/>
              </a:spcBef>
              <a:spcAft>
                <a:spcPts val="0"/>
              </a:spcAft>
              <a:buClr>
                <a:schemeClr val="dk1"/>
              </a:buClr>
              <a:buSzPts val="1200"/>
              <a:buFont typeface="Courier New"/>
              <a:buChar char="o"/>
            </a:pPr>
            <a:r>
              <a:rPr lang="en" sz="1200">
                <a:solidFill>
                  <a:schemeClr val="dk1"/>
                </a:solidFill>
                <a:latin typeface="Trebuchet MS"/>
                <a:ea typeface="Trebuchet MS"/>
                <a:cs typeface="Trebuchet MS"/>
                <a:sym typeface="Trebuchet MS"/>
              </a:rPr>
              <a:t>Use the </a:t>
            </a:r>
            <a:r>
              <a:rPr lang="en" sz="1200" b="1" u="sng">
                <a:solidFill>
                  <a:srgbClr val="001970"/>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Connect for Health Colorado Marketplace</a:t>
            </a:r>
            <a:r>
              <a:rPr lang="en" sz="1200">
                <a:solidFill>
                  <a:schemeClr val="dk1"/>
                </a:solidFill>
                <a:latin typeface="Trebuchet MS"/>
                <a:ea typeface="Trebuchet MS"/>
                <a:cs typeface="Trebuchet MS"/>
                <a:sym typeface="Trebuchet MS"/>
              </a:rPr>
              <a:t> to find out if you qualify for private health insurance and for financial assistance to lower the cost of insurance </a:t>
            </a:r>
            <a:endParaRPr sz="1200">
              <a:solidFill>
                <a:schemeClr val="dk1"/>
              </a:solidFill>
              <a:latin typeface="Trebuchet MS"/>
              <a:ea typeface="Trebuchet MS"/>
              <a:cs typeface="Trebuchet MS"/>
              <a:sym typeface="Trebuchet MS"/>
            </a:endParaRPr>
          </a:p>
          <a:p>
            <a:pPr marL="914400" lvl="1" indent="-304800" algn="l" rtl="0">
              <a:lnSpc>
                <a:spcPct val="90000"/>
              </a:lnSpc>
              <a:spcBef>
                <a:spcPts val="1600"/>
              </a:spcBef>
              <a:spcAft>
                <a:spcPts val="0"/>
              </a:spcAft>
              <a:buClr>
                <a:schemeClr val="dk1"/>
              </a:buClr>
              <a:buSzPts val="1200"/>
              <a:buFont typeface="Courier New"/>
              <a:buChar char="o"/>
            </a:pPr>
            <a:r>
              <a:rPr lang="en" sz="1200" u="sng">
                <a:solidFill>
                  <a:srgbClr val="0000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Omnisalud</a:t>
            </a:r>
            <a:r>
              <a:rPr lang="en" sz="1200">
                <a:solidFill>
                  <a:schemeClr val="dk1"/>
                </a:solidFill>
                <a:latin typeface="Trebuchet MS"/>
                <a:ea typeface="Trebuchet MS"/>
                <a:cs typeface="Trebuchet MS"/>
                <a:sym typeface="Trebuchet MS"/>
              </a:rPr>
              <a:t> through Connect for Health Colorado. OmniSalud is a program that provides undocumented Coloradans with a safe way to compare affordable health insurance plans and enroll on a secure online platform. This service is for people who do not qualify for Health First Colorado (Colorado’s Medicaid Program), Child Health Plan Plus (CHP+), or Connect for Health Colorado due to immigration status</a:t>
            </a:r>
            <a:endParaRPr sz="1200">
              <a:solidFill>
                <a:schemeClr val="dk1"/>
              </a:solidFill>
              <a:latin typeface="Trebuchet MS"/>
              <a:ea typeface="Trebuchet MS"/>
              <a:cs typeface="Trebuchet MS"/>
              <a:sym typeface="Trebuchet MS"/>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u="sng">
                <a:solidFill>
                  <a:srgbClr val="0000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Cover All Coloradans</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 if eligible. </a:t>
            </a:r>
            <a:endParaRPr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u="sng">
                <a:solidFill>
                  <a:srgbClr val="0000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Emergency Medicaid</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 if eligible. </a:t>
            </a:r>
            <a:r>
              <a:rPr lang="en" sz="1200" u="sng">
                <a:solidFill>
                  <a:srgbClr val="0000FF"/>
                </a:solidFill>
                <a:latin typeface="Trebuchet MS"/>
                <a:ea typeface="Trebuchet MS"/>
                <a:cs typeface="Trebuchet MS"/>
                <a:sym typeface="Trebuchet MS"/>
                <a:hlinkClick r:id="rId7">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Apply as soon as able</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a:t>
            </a:r>
            <a:endParaRPr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CHP+, if eligible</a:t>
            </a:r>
            <a:r>
              <a:rPr lang="en" sz="1200">
                <a:solidFill>
                  <a:schemeClr val="dk1"/>
                </a:solidFill>
                <a:latin typeface="Trebuchet MS"/>
                <a:ea typeface="Trebuchet MS"/>
                <a:cs typeface="Trebuchet MS"/>
                <a:sym typeface="Trebuchet MS"/>
              </a:rPr>
              <a:t>.</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
        <p:nvSpPr>
          <p:cNvPr id="917" name="Google Shape;91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 </a:t>
            </a:r>
            <a:endParaRPr/>
          </a:p>
        </p:txBody>
      </p:sp>
      <p:sp>
        <p:nvSpPr>
          <p:cNvPr id="924" name="Google Shape;92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23: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a:p>
        </p:txBody>
      </p:sp>
      <p:sp>
        <p:nvSpPr>
          <p:cNvPr id="931" name="Google Shape;931;p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3eb04110ff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CHI</a:t>
            </a:r>
            <a:r>
              <a:rPr lang="en" sz="1200">
                <a:latin typeface="Trebuchet MS"/>
                <a:ea typeface="Trebuchet MS"/>
                <a:cs typeface="Trebuchet MS"/>
                <a:sym typeface="Trebuchet MS"/>
              </a:rPr>
              <a:t> — The H.R. 1 toolkit was created </a:t>
            </a:r>
            <a:r>
              <a:rPr lang="en" sz="120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20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a:solidFill>
                <a:schemeClr val="dk1"/>
              </a:solidFill>
              <a:latin typeface="Trebuchet MS"/>
              <a:ea typeface="Trebuchet MS"/>
              <a:cs typeface="Trebuchet MS"/>
              <a:sym typeface="Trebuchet MS"/>
            </a:endParaRPr>
          </a:p>
        </p:txBody>
      </p:sp>
      <p:sp>
        <p:nvSpPr>
          <p:cNvPr id="937" name="Google Shape;937;g3eb04110ff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3eee5ce325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a:p>
        </p:txBody>
      </p:sp>
      <p:sp>
        <p:nvSpPr>
          <p:cNvPr id="946" name="Google Shape;946;g3eee5ce325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3eee5ce325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a:p>
        </p:txBody>
      </p:sp>
      <p:sp>
        <p:nvSpPr>
          <p:cNvPr id="955" name="Google Shape;955;g3eee5ce325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ee5a464f31_9_9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3ee5a464f31_9_9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6" name="Google Shape;726;g3ee5a464f31_9_93: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eee5ce325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a:p>
        </p:txBody>
      </p:sp>
      <p:sp>
        <p:nvSpPr>
          <p:cNvPr id="981" name="Google Shape;981;g3eee5ce325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eb04110ffc_0_8: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Lisa/Brittany</a:t>
            </a:r>
            <a:endParaRPr/>
          </a:p>
        </p:txBody>
      </p:sp>
      <p:sp>
        <p:nvSpPr>
          <p:cNvPr id="1002" name="Google Shape;1002;g3eb04110ffc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3edcf012a9b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8" name="Google Shape;1008;g3edcf012a9b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edcf012a9b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5" name="Google Shape;1015;g3edcf012a9b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edcf012a9b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2" name="Google Shape;1022;g3edcf012a9b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3ee5a464f31_13_1: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 and HCPF</a:t>
            </a:r>
            <a:endParaRPr/>
          </a:p>
        </p:txBody>
      </p:sp>
      <p:sp>
        <p:nvSpPr>
          <p:cNvPr id="1029" name="Google Shape;1029;g3ee5a464f31_13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24: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a:p>
        </p:txBody>
      </p:sp>
      <p:sp>
        <p:nvSpPr>
          <p:cNvPr id="1035" name="Google Shape;1035;p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a:solidFill>
                <a:schemeClr val="dk1"/>
              </a:solidFill>
            </a:endParaRPr>
          </a:p>
          <a:p>
            <a:pPr marL="0" lvl="0" indent="0" algn="l" rtl="0">
              <a:spcBef>
                <a:spcPts val="0"/>
              </a:spcBef>
              <a:spcAft>
                <a:spcPts val="0"/>
              </a:spcAft>
              <a:buNone/>
            </a:pPr>
            <a:endParaRPr/>
          </a:p>
        </p:txBody>
      </p:sp>
      <p:sp>
        <p:nvSpPr>
          <p:cNvPr id="1041" name="Google Shape;104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a:solidFill>
                <a:schemeClr val="dk1"/>
              </a:solidFill>
            </a:endParaRPr>
          </a:p>
          <a:p>
            <a:pPr marL="0" lvl="0" indent="0" algn="l" rtl="0">
              <a:spcBef>
                <a:spcPts val="0"/>
              </a:spcBef>
              <a:spcAft>
                <a:spcPts val="0"/>
              </a:spcAft>
              <a:buNone/>
            </a:pPr>
            <a:endParaRPr/>
          </a:p>
        </p:txBody>
      </p:sp>
      <p:sp>
        <p:nvSpPr>
          <p:cNvPr id="1048" name="Google Shape;104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3ebbc0e0bd1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CHI</a:t>
            </a:r>
            <a:endParaRPr>
              <a:solidFill>
                <a:schemeClr val="dk1"/>
              </a:solidFill>
            </a:endParaRPr>
          </a:p>
          <a:p>
            <a:pPr marL="0" lvl="0" indent="0" algn="l" rtl="0">
              <a:spcBef>
                <a:spcPts val="0"/>
              </a:spcBef>
              <a:spcAft>
                <a:spcPts val="0"/>
              </a:spcAft>
              <a:buNone/>
            </a:pPr>
            <a:endParaRPr/>
          </a:p>
        </p:txBody>
      </p:sp>
      <p:sp>
        <p:nvSpPr>
          <p:cNvPr id="1055" name="Google Shape;1055;g3ebbc0e0bd1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ee5a464f31_9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4" name="Google Shape;734;g3ee5a464f31_9_1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
                <a:solidFill>
                  <a:srgbClr val="444444"/>
                </a:solidFill>
              </a:rPr>
              <a:t>[Presenter]: </a:t>
            </a:r>
            <a:r>
              <a:rPr lang="en" b="0">
                <a:solidFill>
                  <a:srgbClr val="444444"/>
                </a:solidFill>
              </a:rPr>
              <a:t>for those calling in you may mute and unmute using *6 and raise your hand using *9</a:t>
            </a:r>
            <a:endParaRPr b="0">
              <a:solidFill>
                <a:srgbClr val="444444"/>
              </a:solidFill>
            </a:endParaRPr>
          </a:p>
          <a:p>
            <a:pPr marL="0" lvl="0" indent="0" algn="l" rtl="0">
              <a:lnSpc>
                <a:spcPct val="115000"/>
              </a:lnSpc>
              <a:spcBef>
                <a:spcPts val="0"/>
              </a:spcBef>
              <a:spcAft>
                <a:spcPts val="0"/>
              </a:spcAft>
              <a:buNone/>
            </a:pPr>
            <a:endParaRPr>
              <a:solidFill>
                <a:srgbClr val="444444"/>
              </a:solidFill>
            </a:endParaRPr>
          </a:p>
          <a:p>
            <a:pPr marL="0" lvl="0" indent="0" algn="l" rtl="0">
              <a:lnSpc>
                <a:spcPct val="115000"/>
              </a:lnSpc>
              <a:spcBef>
                <a:spcPts val="0"/>
              </a:spcBef>
              <a:spcAft>
                <a:spcPts val="0"/>
              </a:spcAft>
              <a:buNone/>
            </a:pPr>
            <a:r>
              <a:rPr lang="en">
                <a:solidFill>
                  <a:srgbClr val="444444"/>
                </a:solidFill>
              </a:rPr>
              <a:t>[Webinar Tech] </a:t>
            </a:r>
            <a:r>
              <a:rPr lang="en"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298450" algn="l" rtl="0">
              <a:lnSpc>
                <a:spcPct val="115000"/>
              </a:lnSpc>
              <a:spcBef>
                <a:spcPts val="0"/>
              </a:spcBef>
              <a:spcAft>
                <a:spcPts val="0"/>
              </a:spcAft>
              <a:buClr>
                <a:srgbClr val="444444"/>
              </a:buClr>
              <a:buSzPts val="1100"/>
              <a:buAutoNum type="arabicPeriod"/>
            </a:pPr>
            <a:r>
              <a:rPr lang="en"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p2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a:solidFill>
                <a:schemeClr val="dk1"/>
              </a:solidFill>
            </a:endParaRPr>
          </a:p>
          <a:p>
            <a:pPr marL="0" lvl="0" indent="0" algn="l" rtl="0">
              <a:lnSpc>
                <a:spcPct val="100000"/>
              </a:lnSpc>
              <a:spcBef>
                <a:spcPts val="0"/>
              </a:spcBef>
              <a:spcAft>
                <a:spcPts val="0"/>
              </a:spcAft>
              <a:buSzPts val="1100"/>
              <a:buNone/>
            </a:pPr>
            <a:endParaRPr/>
          </a:p>
        </p:txBody>
      </p:sp>
      <p:sp>
        <p:nvSpPr>
          <p:cNvPr id="1063" name="Google Shape;1063;p2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2" name="Google Shape;742;p4: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a:p>
        </p:txBody>
      </p:sp>
      <p:sp>
        <p:nvSpPr>
          <p:cNvPr id="743" name="Google Shape;743;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0" name="Google Shape;75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ee5a464f31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3ee5a464f3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Adela</a:t>
            </a:r>
            <a:endParaRPr/>
          </a:p>
        </p:txBody>
      </p:sp>
      <p:sp>
        <p:nvSpPr>
          <p:cNvPr id="771" name="Google Shape;771;p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Adela</a:t>
            </a:r>
            <a:endParaRPr/>
          </a:p>
        </p:txBody>
      </p:sp>
      <p:sp>
        <p:nvSpPr>
          <p:cNvPr id="778" name="Google Shape;778;p6: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pic>
        <p:nvPicPr>
          <p:cNvPr id="11" name="Google Shape;11;p52"/>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12" name="Google Shape;12;p52"/>
          <p:cNvSpPr/>
          <p:nvPr/>
        </p:nvSpPr>
        <p:spPr>
          <a:xfrm>
            <a:off x="0" y="678374"/>
            <a:ext cx="9144000" cy="32919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a:solidFill>
                <a:srgbClr val="FFFFFF"/>
              </a:solidFill>
              <a:latin typeface="Verdana"/>
              <a:ea typeface="Verdana"/>
              <a:cs typeface="Verdana"/>
              <a:sym typeface="Verdana"/>
            </a:endParaRPr>
          </a:p>
        </p:txBody>
      </p:sp>
      <p:sp>
        <p:nvSpPr>
          <p:cNvPr id="13" name="Google Shape;13;p52"/>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p52"/>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9pPr>
          </a:lstStyle>
          <a:p>
            <a:endParaRPr/>
          </a:p>
        </p:txBody>
      </p:sp>
      <p:sp>
        <p:nvSpPr>
          <p:cNvPr id="15" name="Google Shape;15;p52"/>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55"/>
        <p:cNvGrpSpPr/>
        <p:nvPr/>
      </p:nvGrpSpPr>
      <p:grpSpPr>
        <a:xfrm>
          <a:off x="0" y="0"/>
          <a:ext cx="0" cy="0"/>
          <a:chOff x="0" y="0"/>
          <a:chExt cx="0" cy="0"/>
        </a:xfrm>
      </p:grpSpPr>
      <p:pic>
        <p:nvPicPr>
          <p:cNvPr id="56" name="Google Shape;56;p197"/>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57" name="Google Shape;57;p197"/>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462"/>
        <p:cNvGrpSpPr/>
        <p:nvPr/>
      </p:nvGrpSpPr>
      <p:grpSpPr>
        <a:xfrm>
          <a:off x="0" y="0"/>
          <a:ext cx="0" cy="0"/>
          <a:chOff x="0" y="0"/>
          <a:chExt cx="0" cy="0"/>
        </a:xfrm>
      </p:grpSpPr>
      <p:sp>
        <p:nvSpPr>
          <p:cNvPr id="463" name="Google Shape;463;p141"/>
          <p:cNvSpPr txBox="1">
            <a:spLocks noGrp="1"/>
          </p:cNvSpPr>
          <p:nvPr>
            <p:ph type="ctrTitle"/>
          </p:nvPr>
        </p:nvSpPr>
        <p:spPr>
          <a:xfrm>
            <a:off x="780394" y="751122"/>
            <a:ext cx="7583100" cy="742500"/>
          </a:xfrm>
          <a:prstGeom prst="rect">
            <a:avLst/>
          </a:prstGeom>
          <a:noFill/>
          <a:ln>
            <a:noFill/>
          </a:ln>
        </p:spPr>
        <p:txBody>
          <a:bodyPr spcFirstLastPara="1" wrap="square" lIns="48200" tIns="24100" rIns="48200" bIns="24100" anchor="ctr" anchorCtr="0">
            <a:noAutofit/>
          </a:bodyPr>
          <a:lstStyle>
            <a:lvl1pPr lvl="0" algn="ctr">
              <a:lnSpc>
                <a:spcPct val="90000"/>
              </a:lnSpc>
              <a:spcBef>
                <a:spcPts val="0"/>
              </a:spcBef>
              <a:spcAft>
                <a:spcPts val="0"/>
              </a:spcAft>
              <a:buClr>
                <a:schemeClr val="lt1"/>
              </a:buClr>
              <a:buSzPts val="3800"/>
              <a:buFont typeface="Trebuchet MS"/>
              <a:buNone/>
              <a:defRPr sz="54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64" name="Google Shape;464;p141"/>
          <p:cNvSpPr txBox="1">
            <a:spLocks noGrp="1"/>
          </p:cNvSpPr>
          <p:nvPr>
            <p:ph type="subTitle" idx="1"/>
          </p:nvPr>
        </p:nvSpPr>
        <p:spPr>
          <a:xfrm>
            <a:off x="1143001" y="1661004"/>
            <a:ext cx="6858000" cy="554100"/>
          </a:xfrm>
          <a:prstGeom prst="rect">
            <a:avLst/>
          </a:prstGeom>
          <a:noFill/>
          <a:ln>
            <a:noFill/>
          </a:ln>
        </p:spPr>
        <p:txBody>
          <a:bodyPr spcFirstLastPara="1" wrap="square" lIns="48200" tIns="24100" rIns="48200" bIns="24100" anchor="ctr" anchorCtr="0">
            <a:noAutofit/>
          </a:bodyPr>
          <a:lstStyle>
            <a:lvl1pPr marR="0" lvl="0" algn="ctr" rtl="0">
              <a:lnSpc>
                <a:spcPct val="90000"/>
              </a:lnSpc>
              <a:spcBef>
                <a:spcPts val="800"/>
              </a:spcBef>
              <a:spcAft>
                <a:spcPts val="0"/>
              </a:spcAft>
              <a:buClr>
                <a:schemeClr val="lt1"/>
              </a:buClr>
              <a:buSzPts val="26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0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465" name="Google Shape;465;p141"/>
          <p:cNvSpPr txBox="1">
            <a:spLocks noGrp="1"/>
          </p:cNvSpPr>
          <p:nvPr>
            <p:ph type="dt" idx="10"/>
          </p:nvPr>
        </p:nvSpPr>
        <p:spPr>
          <a:xfrm>
            <a:off x="3543303" y="3688167"/>
            <a:ext cx="2057400" cy="273900"/>
          </a:xfrm>
          <a:prstGeom prst="rect">
            <a:avLst/>
          </a:prstGeom>
          <a:noFill/>
          <a:ln>
            <a:noFill/>
          </a:ln>
        </p:spPr>
        <p:txBody>
          <a:bodyPr spcFirstLastPara="1" wrap="square" lIns="48200" tIns="24100" rIns="48200" bIns="24100" anchor="ctr" anchorCtr="0">
            <a:noAutofit/>
          </a:bodyPr>
          <a:lstStyle>
            <a:lvl1pPr lvl="0" algn="ct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66" name="Google Shape;466;p141"/>
          <p:cNvSpPr txBox="1">
            <a:spLocks noGrp="1"/>
          </p:cNvSpPr>
          <p:nvPr>
            <p:ph type="sldNum" idx="12"/>
          </p:nvPr>
        </p:nvSpPr>
        <p:spPr>
          <a:xfrm>
            <a:off x="6880600" y="4778066"/>
            <a:ext cx="2057400" cy="2739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67" name="Google Shape;467;p141"/>
          <p:cNvSpPr txBox="1">
            <a:spLocks noGrp="1"/>
          </p:cNvSpPr>
          <p:nvPr>
            <p:ph type="body" idx="2"/>
          </p:nvPr>
        </p:nvSpPr>
        <p:spPr>
          <a:xfrm>
            <a:off x="1435397" y="2382275"/>
            <a:ext cx="6273300" cy="685800"/>
          </a:xfrm>
          <a:prstGeom prst="rect">
            <a:avLst/>
          </a:prstGeom>
          <a:noFill/>
          <a:ln>
            <a:noFill/>
          </a:ln>
        </p:spPr>
        <p:txBody>
          <a:bodyPr spcFirstLastPara="1" wrap="square" lIns="48200" tIns="24100" rIns="48200" bIns="24100" anchor="ctr" anchorCtr="0">
            <a:noAutofit/>
          </a:bodyPr>
          <a:lstStyle>
            <a:lvl1pPr marL="457200" marR="0" lvl="0" indent="-228600" algn="ctr" rtl="0">
              <a:lnSpc>
                <a:spcPct val="90000"/>
              </a:lnSpc>
              <a:spcBef>
                <a:spcPts val="800"/>
              </a:spcBef>
              <a:spcAft>
                <a:spcPts val="0"/>
              </a:spcAft>
              <a:buClr>
                <a:schemeClr val="lt1"/>
              </a:buClr>
              <a:buSzPts val="17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6pPr>
            <a:lvl7pPr marL="3200400" marR="0" lvl="6"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7pPr>
            <a:lvl8pPr marL="3657600" marR="0" lvl="7"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8pPr>
            <a:lvl9pPr marL="4114800" marR="0" lvl="8"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468"/>
        <p:cNvGrpSpPr/>
        <p:nvPr/>
      </p:nvGrpSpPr>
      <p:grpSpPr>
        <a:xfrm>
          <a:off x="0" y="0"/>
          <a:ext cx="0" cy="0"/>
          <a:chOff x="0" y="0"/>
          <a:chExt cx="0" cy="0"/>
        </a:xfrm>
      </p:grpSpPr>
      <p:sp>
        <p:nvSpPr>
          <p:cNvPr id="469" name="Google Shape;469;p142"/>
          <p:cNvSpPr txBox="1"/>
          <p:nvPr/>
        </p:nvSpPr>
        <p:spPr>
          <a:xfrm>
            <a:off x="165099" y="491236"/>
            <a:ext cx="7661700" cy="773700"/>
          </a:xfrm>
          <a:prstGeom prst="rect">
            <a:avLst/>
          </a:prstGeom>
          <a:noFill/>
          <a:ln>
            <a:noFill/>
          </a:ln>
        </p:spPr>
        <p:txBody>
          <a:bodyPr spcFirstLastPara="1" wrap="square" lIns="68575" tIns="34275" rIns="68575" bIns="34275" anchor="ctr" anchorCtr="0">
            <a:spAutoFit/>
          </a:bodyPr>
          <a:lstStyle/>
          <a:p>
            <a:pPr marL="0" marR="0" lvl="0" indent="0" algn="l" rtl="0">
              <a:lnSpc>
                <a:spcPct val="100000"/>
              </a:lnSpc>
              <a:spcBef>
                <a:spcPts val="0"/>
              </a:spcBef>
              <a:spcAft>
                <a:spcPts val="0"/>
              </a:spcAft>
              <a:buClr>
                <a:srgbClr val="000000"/>
              </a:buClr>
              <a:buSzPts val="4600"/>
              <a:buFont typeface="Arial"/>
              <a:buNone/>
            </a:pPr>
            <a:r>
              <a:rPr lang="en" sz="4600" b="1" i="0" u="none" strike="noStrike" cap="none">
                <a:solidFill>
                  <a:schemeClr val="lt1"/>
                </a:solidFill>
                <a:latin typeface="Trebuchet MS"/>
                <a:ea typeface="Trebuchet MS"/>
                <a:cs typeface="Trebuchet MS"/>
                <a:sym typeface="Trebuchet MS"/>
              </a:rPr>
              <a:t>Our Mission</a:t>
            </a:r>
            <a:endParaRPr sz="1100" b="0" i="0" u="none" strike="noStrike" cap="none">
              <a:solidFill>
                <a:srgbClr val="000000"/>
              </a:solidFill>
              <a:latin typeface="Arial"/>
              <a:ea typeface="Arial"/>
              <a:cs typeface="Arial"/>
              <a:sym typeface="Arial"/>
            </a:endParaRPr>
          </a:p>
        </p:txBody>
      </p:sp>
      <p:sp>
        <p:nvSpPr>
          <p:cNvPr id="470" name="Google Shape;470;p142"/>
          <p:cNvSpPr txBox="1"/>
          <p:nvPr/>
        </p:nvSpPr>
        <p:spPr>
          <a:xfrm>
            <a:off x="633415" y="1255897"/>
            <a:ext cx="7877400" cy="3186300"/>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4200"/>
              <a:buFont typeface="Trebuchet MS"/>
              <a:buNone/>
            </a:pPr>
            <a:r>
              <a:rPr lang="en" sz="4200" b="1" i="0" u="none" strike="noStrike" cap="none">
                <a:solidFill>
                  <a:schemeClr val="lt1"/>
                </a:solidFill>
                <a:latin typeface="Trebuchet MS"/>
                <a:ea typeface="Trebuchet MS"/>
                <a:cs typeface="Trebuchet MS"/>
                <a:sym typeface="Trebuchet MS"/>
              </a:rPr>
              <a:t>Improving</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health care access and outcomes for the </a:t>
            </a:r>
            <a:r>
              <a:rPr lang="en" sz="4200" b="1" i="0" u="none" strike="noStrike" cap="none">
                <a:solidFill>
                  <a:schemeClr val="lt1"/>
                </a:solidFill>
                <a:latin typeface="Trebuchet MS"/>
                <a:ea typeface="Trebuchet MS"/>
                <a:cs typeface="Trebuchet MS"/>
                <a:sym typeface="Trebuchet MS"/>
              </a:rPr>
              <a:t>people</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we serve </a:t>
            </a:r>
            <a:br>
              <a:rPr lang="en" sz="3800" b="0" i="0" u="none" strike="noStrike" cap="none">
                <a:solidFill>
                  <a:schemeClr val="lt1"/>
                </a:solidFill>
                <a:latin typeface="Trebuchet MS"/>
                <a:ea typeface="Trebuchet MS"/>
                <a:cs typeface="Trebuchet MS"/>
                <a:sym typeface="Trebuchet MS"/>
              </a:rPr>
            </a:br>
            <a:r>
              <a:rPr lang="en" sz="3800" b="0" i="0" u="none" strike="noStrike" cap="none">
                <a:solidFill>
                  <a:schemeClr val="lt1"/>
                </a:solidFill>
                <a:latin typeface="Trebuchet MS"/>
                <a:ea typeface="Trebuchet MS"/>
                <a:cs typeface="Trebuchet MS"/>
                <a:sym typeface="Trebuchet MS"/>
              </a:rPr>
              <a:t>while demonstrating sound stewardship of financial </a:t>
            </a:r>
            <a:r>
              <a:rPr lang="en" sz="4200" b="1" i="0" u="none" strike="noStrike" cap="none">
                <a:solidFill>
                  <a:schemeClr val="lt1"/>
                </a:solidFill>
                <a:latin typeface="Trebuchet MS"/>
                <a:ea typeface="Trebuchet MS"/>
                <a:cs typeface="Trebuchet MS"/>
                <a:sym typeface="Trebuchet MS"/>
              </a:rPr>
              <a:t>resources</a:t>
            </a:r>
            <a:endParaRPr sz="3800" b="1" i="0" u="none" strike="noStrike" cap="none">
              <a:solidFill>
                <a:schemeClr val="lt1"/>
              </a:solidFill>
              <a:latin typeface="Trebuchet MS"/>
              <a:ea typeface="Trebuchet MS"/>
              <a:cs typeface="Trebuchet MS"/>
              <a:sym typeface="Trebuchet MS"/>
            </a:endParaRPr>
          </a:p>
        </p:txBody>
      </p:sp>
      <p:sp>
        <p:nvSpPr>
          <p:cNvPr id="471" name="Google Shape;471;p14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472"/>
        <p:cNvGrpSpPr/>
        <p:nvPr/>
      </p:nvGrpSpPr>
      <p:grpSpPr>
        <a:xfrm>
          <a:off x="0" y="0"/>
          <a:ext cx="0" cy="0"/>
          <a:chOff x="0" y="0"/>
          <a:chExt cx="0" cy="0"/>
        </a:xfrm>
      </p:grpSpPr>
      <p:sp>
        <p:nvSpPr>
          <p:cNvPr id="473" name="Google Shape;473;p143"/>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lt1"/>
              </a:buClr>
              <a:buSzPts val="1700"/>
              <a:buFont typeface="Noto Sans"/>
              <a:buChar char="❖"/>
              <a:defRPr sz="17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74" name="Google Shape;474;p14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75" name="Google Shape;475;p143"/>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4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476"/>
        <p:cNvGrpSpPr/>
        <p:nvPr/>
      </p:nvGrpSpPr>
      <p:grpSpPr>
        <a:xfrm>
          <a:off x="0" y="0"/>
          <a:ext cx="0" cy="0"/>
          <a:chOff x="0" y="0"/>
          <a:chExt cx="0" cy="0"/>
        </a:xfrm>
      </p:grpSpPr>
      <p:sp>
        <p:nvSpPr>
          <p:cNvPr id="477" name="Google Shape;477;p14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78" name="Google Shape;478;p144"/>
          <p:cNvSpPr txBox="1">
            <a:spLocks noGrp="1"/>
          </p:cNvSpPr>
          <p:nvPr>
            <p:ph type="body" idx="1"/>
          </p:nvPr>
        </p:nvSpPr>
        <p:spPr>
          <a:xfrm>
            <a:off x="232304" y="1145233"/>
            <a:ext cx="28797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79" name="Google Shape;479;p144"/>
          <p:cNvSpPr txBox="1">
            <a:spLocks noGrp="1"/>
          </p:cNvSpPr>
          <p:nvPr>
            <p:ph type="body" idx="2"/>
          </p:nvPr>
        </p:nvSpPr>
        <p:spPr>
          <a:xfrm>
            <a:off x="5972889" y="1145233"/>
            <a:ext cx="29388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0" name="Google Shape;480;p144"/>
          <p:cNvSpPr txBox="1">
            <a:spLocks noGrp="1"/>
          </p:cNvSpPr>
          <p:nvPr>
            <p:ph type="body" idx="3"/>
          </p:nvPr>
        </p:nvSpPr>
        <p:spPr>
          <a:xfrm>
            <a:off x="3276481" y="1145233"/>
            <a:ext cx="2591100" cy="1515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1" name="Google Shape;481;p144"/>
          <p:cNvSpPr txBox="1">
            <a:spLocks noGrp="1"/>
          </p:cNvSpPr>
          <p:nvPr>
            <p:ph type="body" idx="4"/>
          </p:nvPr>
        </p:nvSpPr>
        <p:spPr>
          <a:xfrm>
            <a:off x="3276481" y="2851429"/>
            <a:ext cx="2591100" cy="1728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2" name="Google Shape;482;p144"/>
          <p:cNvSpPr txBox="1">
            <a:spLocks noGrp="1"/>
          </p:cNvSpPr>
          <p:nvPr>
            <p:ph type="title"/>
          </p:nvPr>
        </p:nvSpPr>
        <p:spPr>
          <a:xfrm>
            <a:off x="232304" y="331114"/>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483"/>
        <p:cNvGrpSpPr/>
        <p:nvPr/>
      </p:nvGrpSpPr>
      <p:grpSpPr>
        <a:xfrm>
          <a:off x="0" y="0"/>
          <a:ext cx="0" cy="0"/>
          <a:chOff x="0" y="0"/>
          <a:chExt cx="0" cy="0"/>
        </a:xfrm>
      </p:grpSpPr>
      <p:pic>
        <p:nvPicPr>
          <p:cNvPr id="484" name="Google Shape;484;p145" descr="&quot;&quot;"/>
          <p:cNvPicPr preferRelativeResize="0"/>
          <p:nvPr/>
        </p:nvPicPr>
        <p:blipFill rotWithShape="1">
          <a:blip r:embed="rId2">
            <a:alphaModFix/>
          </a:blip>
          <a:srcRect l="38791" t="25384" r="38793" b="29553"/>
          <a:stretch/>
        </p:blipFill>
        <p:spPr>
          <a:xfrm>
            <a:off x="3888900" y="1568000"/>
            <a:ext cx="662988" cy="2007502"/>
          </a:xfrm>
          <a:prstGeom prst="rect">
            <a:avLst/>
          </a:prstGeom>
          <a:noFill/>
          <a:ln>
            <a:noFill/>
          </a:ln>
        </p:spPr>
      </p:pic>
      <p:sp>
        <p:nvSpPr>
          <p:cNvPr id="485" name="Google Shape;485;p145"/>
          <p:cNvSpPr txBox="1">
            <a:spLocks noGrp="1"/>
          </p:cNvSpPr>
          <p:nvPr>
            <p:ph type="body" idx="1"/>
          </p:nvPr>
        </p:nvSpPr>
        <p:spPr>
          <a:xfrm>
            <a:off x="232304" y="1888985"/>
            <a:ext cx="3669300" cy="1365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chemeClr val="lt1"/>
              </a:buClr>
              <a:buSzPts val="4600"/>
              <a:buFont typeface="Trebuchet MS"/>
              <a:buNone/>
              <a:defRPr sz="46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6" name="Google Shape;486;p145"/>
          <p:cNvSpPr txBox="1">
            <a:spLocks noGrp="1"/>
          </p:cNvSpPr>
          <p:nvPr>
            <p:ph type="body" idx="2"/>
          </p:nvPr>
        </p:nvSpPr>
        <p:spPr>
          <a:xfrm>
            <a:off x="4612182" y="1125141"/>
            <a:ext cx="4299600" cy="28932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7" name="Google Shape;487;p14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488"/>
        <p:cNvGrpSpPr/>
        <p:nvPr/>
      </p:nvGrpSpPr>
      <p:grpSpPr>
        <a:xfrm>
          <a:off x="0" y="0"/>
          <a:ext cx="0" cy="0"/>
          <a:chOff x="0" y="0"/>
          <a:chExt cx="0" cy="0"/>
        </a:xfrm>
      </p:grpSpPr>
      <p:sp>
        <p:nvSpPr>
          <p:cNvPr id="489" name="Google Shape;489;p146" descr="&quot;&quot;"/>
          <p:cNvSpPr/>
          <p:nvPr/>
        </p:nvSpPr>
        <p:spPr>
          <a:xfrm>
            <a:off x="-1" y="1520174"/>
            <a:ext cx="9144000" cy="21030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Trebuchet MS"/>
              <a:ea typeface="Trebuchet MS"/>
              <a:cs typeface="Trebuchet MS"/>
              <a:sym typeface="Trebuchet MS"/>
            </a:endParaRPr>
          </a:p>
        </p:txBody>
      </p:sp>
      <p:sp>
        <p:nvSpPr>
          <p:cNvPr id="490" name="Google Shape;490;p146"/>
          <p:cNvSpPr txBox="1">
            <a:spLocks noGrp="1"/>
          </p:cNvSpPr>
          <p:nvPr>
            <p:ph type="body" idx="1"/>
          </p:nvPr>
        </p:nvSpPr>
        <p:spPr>
          <a:xfrm>
            <a:off x="4290723" y="401836"/>
            <a:ext cx="4380000" cy="4095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355600" algn="l" rtl="0">
              <a:lnSpc>
                <a:spcPct val="100000"/>
              </a:lnSpc>
              <a:spcBef>
                <a:spcPts val="3000"/>
              </a:spcBef>
              <a:spcAft>
                <a:spcPts val="0"/>
              </a:spcAft>
              <a:buClr>
                <a:srgbClr val="7F7F7F"/>
              </a:buClr>
              <a:buSzPts val="2000"/>
              <a:buFont typeface="Arial"/>
              <a:buChar char="•"/>
              <a:defRPr sz="20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1" name="Google Shape;491;p14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92" name="Google Shape;492;p146"/>
          <p:cNvSpPr txBox="1">
            <a:spLocks noGrp="1"/>
          </p:cNvSpPr>
          <p:nvPr>
            <p:ph type="body" idx="2"/>
          </p:nvPr>
        </p:nvSpPr>
        <p:spPr>
          <a:xfrm>
            <a:off x="232306" y="1808262"/>
            <a:ext cx="3857400" cy="15270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493"/>
        <p:cNvGrpSpPr/>
        <p:nvPr/>
      </p:nvGrpSpPr>
      <p:grpSpPr>
        <a:xfrm>
          <a:off x="0" y="0"/>
          <a:ext cx="0" cy="0"/>
          <a:chOff x="0" y="0"/>
          <a:chExt cx="0" cy="0"/>
        </a:xfrm>
      </p:grpSpPr>
      <p:sp>
        <p:nvSpPr>
          <p:cNvPr id="494" name="Google Shape;494;p147" descr="&quot;&quot;"/>
          <p:cNvSpPr/>
          <p:nvPr/>
        </p:nvSpPr>
        <p:spPr>
          <a:xfrm>
            <a:off x="630079" y="1263941"/>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Trebuchet MS"/>
              <a:ea typeface="Trebuchet MS"/>
              <a:cs typeface="Trebuchet MS"/>
              <a:sym typeface="Trebuchet MS"/>
            </a:endParaRPr>
          </a:p>
        </p:txBody>
      </p:sp>
      <p:sp>
        <p:nvSpPr>
          <p:cNvPr id="495" name="Google Shape;495;p147" descr="&quot;&quot;"/>
          <p:cNvSpPr/>
          <p:nvPr/>
        </p:nvSpPr>
        <p:spPr>
          <a:xfrm>
            <a:off x="630079" y="2529724"/>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Trebuchet MS"/>
              <a:ea typeface="Trebuchet MS"/>
              <a:cs typeface="Trebuchet MS"/>
              <a:sym typeface="Trebuchet MS"/>
            </a:endParaRPr>
          </a:p>
        </p:txBody>
      </p:sp>
      <p:sp>
        <p:nvSpPr>
          <p:cNvPr id="496" name="Google Shape;496;p147" descr="&quot;&quot;"/>
          <p:cNvSpPr/>
          <p:nvPr/>
        </p:nvSpPr>
        <p:spPr>
          <a:xfrm>
            <a:off x="630079" y="3795507"/>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Trebuchet MS"/>
              <a:ea typeface="Trebuchet MS"/>
              <a:cs typeface="Trebuchet MS"/>
              <a:sym typeface="Trebuchet MS"/>
            </a:endParaRPr>
          </a:p>
        </p:txBody>
      </p:sp>
      <p:sp>
        <p:nvSpPr>
          <p:cNvPr id="497" name="Google Shape;497;p147"/>
          <p:cNvSpPr txBox="1">
            <a:spLocks noGrp="1"/>
          </p:cNvSpPr>
          <p:nvPr>
            <p:ph type="body" idx="1"/>
          </p:nvPr>
        </p:nvSpPr>
        <p:spPr>
          <a:xfrm>
            <a:off x="630079" y="321469"/>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8" name="Google Shape;498;p147"/>
          <p:cNvSpPr>
            <a:spLocks noGrp="1"/>
          </p:cNvSpPr>
          <p:nvPr>
            <p:ph type="body" idx="2"/>
          </p:nvPr>
        </p:nvSpPr>
        <p:spPr>
          <a:xfrm>
            <a:off x="232783" y="1002151"/>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9" name="Google Shape;499;p147"/>
          <p:cNvSpPr txBox="1">
            <a:spLocks noGrp="1"/>
          </p:cNvSpPr>
          <p:nvPr>
            <p:ph type="body" idx="3"/>
          </p:nvPr>
        </p:nvSpPr>
        <p:spPr>
          <a:xfrm>
            <a:off x="1609533" y="1250098"/>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0" name="Google Shape;500;p147"/>
          <p:cNvSpPr>
            <a:spLocks noGrp="1"/>
          </p:cNvSpPr>
          <p:nvPr>
            <p:ph type="body" idx="4"/>
          </p:nvPr>
        </p:nvSpPr>
        <p:spPr>
          <a:xfrm>
            <a:off x="229210" y="2267933"/>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1" name="Google Shape;501;p147"/>
          <p:cNvSpPr txBox="1">
            <a:spLocks noGrp="1"/>
          </p:cNvSpPr>
          <p:nvPr>
            <p:ph type="body" idx="5"/>
          </p:nvPr>
        </p:nvSpPr>
        <p:spPr>
          <a:xfrm>
            <a:off x="1598505" y="2515880"/>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2" name="Google Shape;502;p147"/>
          <p:cNvSpPr>
            <a:spLocks noGrp="1"/>
          </p:cNvSpPr>
          <p:nvPr>
            <p:ph type="body" idx="6"/>
          </p:nvPr>
        </p:nvSpPr>
        <p:spPr>
          <a:xfrm>
            <a:off x="229210" y="3533717"/>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3" name="Google Shape;503;p147"/>
          <p:cNvSpPr txBox="1">
            <a:spLocks noGrp="1"/>
          </p:cNvSpPr>
          <p:nvPr>
            <p:ph type="body" idx="7"/>
          </p:nvPr>
        </p:nvSpPr>
        <p:spPr>
          <a:xfrm>
            <a:off x="1598505" y="3781664"/>
            <a:ext cx="7302300" cy="631500"/>
          </a:xfrm>
          <a:prstGeom prst="rect">
            <a:avLst/>
          </a:prstGeom>
          <a:noFill/>
          <a:ln>
            <a:noFill/>
          </a:ln>
        </p:spPr>
        <p:txBody>
          <a:bodyPr spcFirstLastPara="1" wrap="square" lIns="68575" tIns="34275" rIns="68575" bIns="34275" anchor="ctr" anchorCtr="0">
            <a:noAutofit/>
          </a:bodyPr>
          <a:lstStyle>
            <a:lvl1pPr marL="457200" marR="0" lvl="0" indent="-425450" algn="l" rtl="0">
              <a:lnSpc>
                <a:spcPct val="100000"/>
              </a:lnSpc>
              <a:spcBef>
                <a:spcPts val="3000"/>
              </a:spcBef>
              <a:spcAft>
                <a:spcPts val="0"/>
              </a:spcAft>
              <a:buClr>
                <a:schemeClr val="dk1"/>
              </a:buClr>
              <a:buSzPts val="3100"/>
              <a:buFont typeface="Calibri"/>
              <a:buChar char="→"/>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4" name="Google Shape;504;p14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505"/>
        <p:cNvGrpSpPr/>
        <p:nvPr/>
      </p:nvGrpSpPr>
      <p:grpSpPr>
        <a:xfrm>
          <a:off x="0" y="0"/>
          <a:ext cx="0" cy="0"/>
          <a:chOff x="0" y="0"/>
          <a:chExt cx="0" cy="0"/>
        </a:xfrm>
      </p:grpSpPr>
      <p:sp>
        <p:nvSpPr>
          <p:cNvPr id="506" name="Google Shape;506;p148"/>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7" name="Google Shape;507;p148"/>
          <p:cNvSpPr txBox="1">
            <a:spLocks noGrp="1"/>
          </p:cNvSpPr>
          <p:nvPr>
            <p:ph type="body" idx="2"/>
          </p:nvPr>
        </p:nvSpPr>
        <p:spPr>
          <a:xfrm>
            <a:off x="232304" y="1100912"/>
            <a:ext cx="4359900" cy="3399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100000"/>
              </a:lnSpc>
              <a:spcBef>
                <a:spcPts val="3000"/>
              </a:spcBef>
              <a:spcAft>
                <a:spcPts val="0"/>
              </a:spcAft>
              <a:buClr>
                <a:srgbClr val="7F7F7F"/>
              </a:buClr>
              <a:buSzPts val="17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8" name="Google Shape;508;p148"/>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9" name="Google Shape;509;p14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510"/>
        <p:cNvGrpSpPr/>
        <p:nvPr/>
      </p:nvGrpSpPr>
      <p:grpSpPr>
        <a:xfrm>
          <a:off x="0" y="0"/>
          <a:ext cx="0" cy="0"/>
          <a:chOff x="0" y="0"/>
          <a:chExt cx="0" cy="0"/>
        </a:xfrm>
      </p:grpSpPr>
      <p:sp>
        <p:nvSpPr>
          <p:cNvPr id="511" name="Google Shape;511;p14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512" name="Google Shape;512;p149" descr="Help"/>
          <p:cNvPicPr preferRelativeResize="0"/>
          <p:nvPr/>
        </p:nvPicPr>
        <p:blipFill rotWithShape="1">
          <a:blip r:embed="rId2">
            <a:alphaModFix/>
          </a:blip>
          <a:srcRect/>
          <a:stretch/>
        </p:blipFill>
        <p:spPr>
          <a:xfrm>
            <a:off x="312669" y="723304"/>
            <a:ext cx="3696779" cy="3696891"/>
          </a:xfrm>
          <a:prstGeom prst="rect">
            <a:avLst/>
          </a:prstGeom>
          <a:noFill/>
          <a:ln>
            <a:noFill/>
          </a:ln>
        </p:spPr>
      </p:pic>
      <p:sp>
        <p:nvSpPr>
          <p:cNvPr id="513" name="Google Shape;513;p149"/>
          <p:cNvSpPr txBox="1">
            <a:spLocks noGrp="1"/>
          </p:cNvSpPr>
          <p:nvPr>
            <p:ph type="body" idx="1"/>
          </p:nvPr>
        </p:nvSpPr>
        <p:spPr>
          <a:xfrm>
            <a:off x="4291477" y="2039720"/>
            <a:ext cx="4380300" cy="10269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63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14"/>
        <p:cNvGrpSpPr/>
        <p:nvPr/>
      </p:nvGrpSpPr>
      <p:grpSpPr>
        <a:xfrm>
          <a:off x="0" y="0"/>
          <a:ext cx="0" cy="0"/>
          <a:chOff x="0" y="0"/>
          <a:chExt cx="0" cy="0"/>
        </a:xfrm>
      </p:grpSpPr>
      <p:sp>
        <p:nvSpPr>
          <p:cNvPr id="515" name="Google Shape;515;p150"/>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16" name="Google Shape;516;p15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517" name="Google Shape;517;p150"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54"/>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4"/>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67" name="Google Shape;67;p54"/>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18"/>
        <p:cNvGrpSpPr/>
        <p:nvPr/>
      </p:nvGrpSpPr>
      <p:grpSpPr>
        <a:xfrm>
          <a:off x="0" y="0"/>
          <a:ext cx="0" cy="0"/>
          <a:chOff x="0" y="0"/>
          <a:chExt cx="0" cy="0"/>
        </a:xfrm>
      </p:grpSpPr>
      <p:sp>
        <p:nvSpPr>
          <p:cNvPr id="519" name="Google Shape;519;p151"/>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20" name="Google Shape;520;p15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151"/>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22"/>
        <p:cNvGrpSpPr/>
        <p:nvPr/>
      </p:nvGrpSpPr>
      <p:grpSpPr>
        <a:xfrm>
          <a:off x="0" y="0"/>
          <a:ext cx="0" cy="0"/>
          <a:chOff x="0" y="0"/>
          <a:chExt cx="0" cy="0"/>
        </a:xfrm>
      </p:grpSpPr>
      <p:sp>
        <p:nvSpPr>
          <p:cNvPr id="523" name="Google Shape;523;p152"/>
          <p:cNvSpPr txBox="1">
            <a:spLocks noGrp="1"/>
          </p:cNvSpPr>
          <p:nvPr>
            <p:ph type="title"/>
          </p:nvPr>
        </p:nvSpPr>
        <p:spPr>
          <a:xfrm>
            <a:off x="446484" y="1961881"/>
            <a:ext cx="8250900" cy="12198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5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24" name="Google Shape;524;p15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525"/>
        <p:cNvGrpSpPr/>
        <p:nvPr/>
      </p:nvGrpSpPr>
      <p:grpSpPr>
        <a:xfrm>
          <a:off x="0" y="0"/>
          <a:ext cx="0" cy="0"/>
          <a:chOff x="0" y="0"/>
          <a:chExt cx="0" cy="0"/>
        </a:xfrm>
      </p:grpSpPr>
      <p:sp>
        <p:nvSpPr>
          <p:cNvPr id="526" name="Google Shape;526;p153"/>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a:solidFill>
                <a:srgbClr val="5C6670"/>
              </a:solidFill>
              <a:latin typeface="Trebuchet MS"/>
              <a:ea typeface="Trebuchet MS"/>
              <a:cs typeface="Trebuchet MS"/>
              <a:sym typeface="Trebuchet MS"/>
            </a:endParaRPr>
          </a:p>
        </p:txBody>
      </p:sp>
      <p:pic>
        <p:nvPicPr>
          <p:cNvPr id="527" name="Google Shape;527;p153"/>
          <p:cNvPicPr preferRelativeResize="0"/>
          <p:nvPr/>
        </p:nvPicPr>
        <p:blipFill rotWithShape="1">
          <a:blip r:embed="rId2">
            <a:alphaModFix/>
          </a:blip>
          <a:srcRect/>
          <a:stretch/>
        </p:blipFill>
        <p:spPr>
          <a:xfrm>
            <a:off x="231451" y="4849949"/>
            <a:ext cx="1332362" cy="223843"/>
          </a:xfrm>
          <a:prstGeom prst="rect">
            <a:avLst/>
          </a:prstGeom>
          <a:noFill/>
          <a:ln>
            <a:noFill/>
          </a:ln>
        </p:spPr>
      </p:pic>
      <p:sp>
        <p:nvSpPr>
          <p:cNvPr id="528" name="Google Shape;528;p15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529"/>
        <p:cNvGrpSpPr/>
        <p:nvPr/>
      </p:nvGrpSpPr>
      <p:grpSpPr>
        <a:xfrm>
          <a:off x="0" y="0"/>
          <a:ext cx="0" cy="0"/>
          <a:chOff x="0" y="0"/>
          <a:chExt cx="0" cy="0"/>
        </a:xfrm>
      </p:grpSpPr>
      <p:sp>
        <p:nvSpPr>
          <p:cNvPr id="530" name="Google Shape;530;p154"/>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a:solidFill>
                <a:srgbClr val="5C6670"/>
              </a:solidFill>
              <a:latin typeface="Trebuchet MS"/>
              <a:ea typeface="Trebuchet MS"/>
              <a:cs typeface="Trebuchet MS"/>
              <a:sym typeface="Trebuchet MS"/>
            </a:endParaRPr>
          </a:p>
        </p:txBody>
      </p:sp>
      <p:sp>
        <p:nvSpPr>
          <p:cNvPr id="531" name="Google Shape;531;p154"/>
          <p:cNvSpPr txBox="1">
            <a:spLocks noGrp="1"/>
          </p:cNvSpPr>
          <p:nvPr>
            <p:ph type="body" idx="1"/>
          </p:nvPr>
        </p:nvSpPr>
        <p:spPr>
          <a:xfrm>
            <a:off x="215210" y="214313"/>
            <a:ext cx="8662800" cy="4266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3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32" name="Google Shape;532;p154"/>
          <p:cNvSpPr txBox="1">
            <a:spLocks noGrp="1"/>
          </p:cNvSpPr>
          <p:nvPr>
            <p:ph type="body" idx="2"/>
          </p:nvPr>
        </p:nvSpPr>
        <p:spPr>
          <a:xfrm>
            <a:off x="6575473" y="681146"/>
            <a:ext cx="2302500" cy="3980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33" name="Google Shape;533;p15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534" name="Google Shape;534;p154"/>
          <p:cNvPicPr preferRelativeResize="0"/>
          <p:nvPr/>
        </p:nvPicPr>
        <p:blipFill rotWithShape="1">
          <a:blip r:embed="rId2">
            <a:alphaModFix/>
          </a:blip>
          <a:srcRect/>
          <a:stretch/>
        </p:blipFill>
        <p:spPr>
          <a:xfrm>
            <a:off x="231451" y="4849949"/>
            <a:ext cx="1332362" cy="223843"/>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5"/>
        <p:cNvGrpSpPr/>
        <p:nvPr/>
      </p:nvGrpSpPr>
      <p:grpSpPr>
        <a:xfrm>
          <a:off x="0" y="0"/>
          <a:ext cx="0" cy="0"/>
          <a:chOff x="0" y="0"/>
          <a:chExt cx="0" cy="0"/>
        </a:xfrm>
      </p:grpSpPr>
      <p:sp>
        <p:nvSpPr>
          <p:cNvPr id="536" name="Google Shape;536;p155"/>
          <p:cNvSpPr txBox="1">
            <a:spLocks noGrp="1"/>
          </p:cNvSpPr>
          <p:nvPr>
            <p:ph type="ctrTitle"/>
          </p:nvPr>
        </p:nvSpPr>
        <p:spPr>
          <a:xfrm>
            <a:off x="311708" y="744575"/>
            <a:ext cx="8520600" cy="2052600"/>
          </a:xfrm>
          <a:prstGeom prst="rect">
            <a:avLst/>
          </a:prstGeom>
          <a:noFill/>
          <a:ln>
            <a:noFill/>
          </a:ln>
        </p:spPr>
        <p:txBody>
          <a:bodyPr spcFirstLastPara="1" wrap="square" lIns="68575" tIns="34275" rIns="68575" bIns="34275" anchor="b" anchorCtr="0">
            <a:no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537" name="Google Shape;537;p155"/>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9pPr>
          </a:lstStyle>
          <a:p>
            <a:endParaRPr/>
          </a:p>
        </p:txBody>
      </p:sp>
      <p:sp>
        <p:nvSpPr>
          <p:cNvPr id="538" name="Google Shape;538;p155"/>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539"/>
        <p:cNvGrpSpPr/>
        <p:nvPr/>
      </p:nvGrpSpPr>
      <p:grpSpPr>
        <a:xfrm>
          <a:off x="0" y="0"/>
          <a:ext cx="0" cy="0"/>
          <a:chOff x="0" y="0"/>
          <a:chExt cx="0" cy="0"/>
        </a:xfrm>
      </p:grpSpPr>
      <p:sp>
        <p:nvSpPr>
          <p:cNvPr id="540" name="Google Shape;540;p156"/>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rtl="0">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rtl="0">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541" name="Google Shape;541;p156"/>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42" name="Google Shape;542;p156"/>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543"/>
        <p:cNvGrpSpPr/>
        <p:nvPr/>
      </p:nvGrpSpPr>
      <p:grpSpPr>
        <a:xfrm>
          <a:off x="0" y="0"/>
          <a:ext cx="0" cy="0"/>
          <a:chOff x="0" y="0"/>
          <a:chExt cx="0" cy="0"/>
        </a:xfrm>
      </p:grpSpPr>
      <p:sp>
        <p:nvSpPr>
          <p:cNvPr id="544" name="Google Shape;544;p157"/>
          <p:cNvSpPr txBox="1">
            <a:spLocks noGrp="1"/>
          </p:cNvSpPr>
          <p:nvPr>
            <p:ph type="ctrTitle"/>
          </p:nvPr>
        </p:nvSpPr>
        <p:spPr>
          <a:xfrm>
            <a:off x="780393" y="1129274"/>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45" name="Google Shape;545;p157"/>
          <p:cNvSpPr txBox="1">
            <a:spLocks noGrp="1"/>
          </p:cNvSpPr>
          <p:nvPr>
            <p:ph type="subTitle" idx="1"/>
          </p:nvPr>
        </p:nvSpPr>
        <p:spPr>
          <a:xfrm>
            <a:off x="1143000" y="1945370"/>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lt1"/>
              </a:buClr>
              <a:buSzPts val="37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546" name="Google Shape;546;p157"/>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7" name="Google Shape;547;p157"/>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48" name="Google Shape;548;p157"/>
          <p:cNvSpPr txBox="1">
            <a:spLocks noGrp="1"/>
          </p:cNvSpPr>
          <p:nvPr>
            <p:ph type="body" idx="2"/>
          </p:nvPr>
        </p:nvSpPr>
        <p:spPr>
          <a:xfrm>
            <a:off x="1435396" y="2760426"/>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9"/>
        <p:cNvGrpSpPr/>
        <p:nvPr/>
      </p:nvGrpSpPr>
      <p:grpSpPr>
        <a:xfrm>
          <a:off x="0" y="0"/>
          <a:ext cx="0" cy="0"/>
          <a:chOff x="0" y="0"/>
          <a:chExt cx="0" cy="0"/>
        </a:xfrm>
      </p:grpSpPr>
      <p:sp>
        <p:nvSpPr>
          <p:cNvPr id="550" name="Google Shape;550;p15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551"/>
        <p:cNvGrpSpPr/>
        <p:nvPr/>
      </p:nvGrpSpPr>
      <p:grpSpPr>
        <a:xfrm>
          <a:off x="0" y="0"/>
          <a:ext cx="0" cy="0"/>
          <a:chOff x="0" y="0"/>
          <a:chExt cx="0" cy="0"/>
        </a:xfrm>
      </p:grpSpPr>
      <p:sp>
        <p:nvSpPr>
          <p:cNvPr id="552" name="Google Shape;552;p159"/>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553" name="Google Shape;553;p159"/>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54" name="Google Shape;554;p159"/>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555"/>
        <p:cNvGrpSpPr/>
        <p:nvPr/>
      </p:nvGrpSpPr>
      <p:grpSpPr>
        <a:xfrm>
          <a:off x="0" y="0"/>
          <a:ext cx="0" cy="0"/>
          <a:chOff x="0" y="0"/>
          <a:chExt cx="0" cy="0"/>
        </a:xfrm>
      </p:grpSpPr>
      <p:sp>
        <p:nvSpPr>
          <p:cNvPr id="556" name="Google Shape;556;p160"/>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557" name="Google Shape;557;p160"/>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558" name="Google Shape;558;p16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8"/>
        <p:cNvGrpSpPr/>
        <p:nvPr/>
      </p:nvGrpSpPr>
      <p:grpSpPr>
        <a:xfrm>
          <a:off x="0" y="0"/>
          <a:ext cx="0" cy="0"/>
          <a:chOff x="0" y="0"/>
          <a:chExt cx="0" cy="0"/>
        </a:xfrm>
      </p:grpSpPr>
      <p:sp>
        <p:nvSpPr>
          <p:cNvPr id="69" name="Google Shape;69;p161"/>
          <p:cNvSpPr txBox="1">
            <a:spLocks noGrp="1"/>
          </p:cNvSpPr>
          <p:nvPr>
            <p:ph type="ctrTitle"/>
          </p:nvPr>
        </p:nvSpPr>
        <p:spPr>
          <a:xfrm>
            <a:off x="780393" y="1128868"/>
            <a:ext cx="7583100" cy="7428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61"/>
          <p:cNvSpPr txBox="1">
            <a:spLocks noGrp="1"/>
          </p:cNvSpPr>
          <p:nvPr>
            <p:ph type="subTitle" idx="1"/>
          </p:nvPr>
        </p:nvSpPr>
        <p:spPr>
          <a:xfrm>
            <a:off x="1143000" y="1937572"/>
            <a:ext cx="6858000" cy="554100"/>
          </a:xfrm>
          <a:prstGeom prst="rect">
            <a:avLst/>
          </a:prstGeom>
          <a:noFill/>
          <a:ln>
            <a:noFill/>
          </a:ln>
        </p:spPr>
        <p:txBody>
          <a:bodyPr spcFirstLastPara="1" wrap="square" lIns="88375" tIns="44175" rIns="88375" bIns="44175" anchor="ctr" anchorCtr="0">
            <a:noAutofit/>
          </a:bodyPr>
          <a:lstStyle>
            <a:lvl1pPr marR="0" lvl="0" algn="ctr" rtl="0">
              <a:lnSpc>
                <a:spcPct val="90000"/>
              </a:lnSpc>
              <a:spcBef>
                <a:spcPts val="1000"/>
              </a:spcBef>
              <a:spcAft>
                <a:spcPts val="0"/>
              </a:spcAft>
              <a:buClr>
                <a:schemeClr val="dk1"/>
              </a:buClr>
              <a:buSzPts val="4800"/>
              <a:buFont typeface="Arial"/>
              <a:buNone/>
              <a:defRPr sz="48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700"/>
              <a:buFont typeface="Arial"/>
              <a:buNone/>
              <a:defRPr sz="17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1" name="Google Shape;71;p161"/>
          <p:cNvSpPr txBox="1">
            <a:spLocks noGrp="1"/>
          </p:cNvSpPr>
          <p:nvPr>
            <p:ph type="dt" idx="10"/>
          </p:nvPr>
        </p:nvSpPr>
        <p:spPr>
          <a:xfrm>
            <a:off x="3543300" y="3688167"/>
            <a:ext cx="2057400" cy="273900"/>
          </a:xfrm>
          <a:prstGeom prst="rect">
            <a:avLst/>
          </a:prstGeom>
          <a:noFill/>
          <a:ln>
            <a:noFill/>
          </a:ln>
        </p:spPr>
        <p:txBody>
          <a:bodyPr spcFirstLastPara="1" wrap="square" lIns="88375" tIns="44175" rIns="88375" bIns="44175"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6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73" name="Google Shape;73;p161"/>
          <p:cNvSpPr txBox="1">
            <a:spLocks noGrp="1"/>
          </p:cNvSpPr>
          <p:nvPr>
            <p:ph type="body" idx="2"/>
          </p:nvPr>
        </p:nvSpPr>
        <p:spPr>
          <a:xfrm>
            <a:off x="1435396" y="2760021"/>
            <a:ext cx="6273300" cy="685800"/>
          </a:xfrm>
          <a:prstGeom prst="rect">
            <a:avLst/>
          </a:prstGeom>
          <a:noFill/>
          <a:ln>
            <a:noFill/>
          </a:ln>
        </p:spPr>
        <p:txBody>
          <a:bodyPr spcFirstLastPara="1" wrap="square" lIns="88375" tIns="44175" rIns="88375" bIns="44175" anchor="ctr" anchorCtr="0">
            <a:noAutofit/>
          </a:bodyPr>
          <a:lstStyle>
            <a:lvl1pPr marL="457200" marR="0" lvl="0" indent="-228600"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65"/>
        <p:cNvGrpSpPr/>
        <p:nvPr/>
      </p:nvGrpSpPr>
      <p:grpSpPr>
        <a:xfrm>
          <a:off x="0" y="0"/>
          <a:ext cx="0" cy="0"/>
          <a:chOff x="0" y="0"/>
          <a:chExt cx="0" cy="0"/>
        </a:xfrm>
      </p:grpSpPr>
      <p:sp>
        <p:nvSpPr>
          <p:cNvPr id="566" name="Google Shape;566;p65"/>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7" name="Google Shape;567;p6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2"/>
        <p:cNvGrpSpPr/>
        <p:nvPr/>
      </p:nvGrpSpPr>
      <p:grpSpPr>
        <a:xfrm>
          <a:off x="0" y="0"/>
          <a:ext cx="0" cy="0"/>
          <a:chOff x="0" y="0"/>
          <a:chExt cx="0" cy="0"/>
        </a:xfrm>
      </p:grpSpPr>
      <p:sp>
        <p:nvSpPr>
          <p:cNvPr id="573" name="Google Shape;573;p12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74"/>
        <p:cNvGrpSpPr/>
        <p:nvPr/>
      </p:nvGrpSpPr>
      <p:grpSpPr>
        <a:xfrm>
          <a:off x="0" y="0"/>
          <a:ext cx="0" cy="0"/>
          <a:chOff x="0" y="0"/>
          <a:chExt cx="0" cy="0"/>
        </a:xfrm>
      </p:grpSpPr>
      <p:sp>
        <p:nvSpPr>
          <p:cNvPr id="575" name="Google Shape;575;p123"/>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6" name="Google Shape;576;p123"/>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77" name="Google Shape;577;p123"/>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8" name="Google Shape;578;p12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79" name="Google Shape;579;p123"/>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580"/>
        <p:cNvGrpSpPr/>
        <p:nvPr/>
      </p:nvGrpSpPr>
      <p:grpSpPr>
        <a:xfrm>
          <a:off x="0" y="0"/>
          <a:ext cx="0" cy="0"/>
          <a:chOff x="0" y="0"/>
          <a:chExt cx="0" cy="0"/>
        </a:xfrm>
      </p:grpSpPr>
      <p:sp>
        <p:nvSpPr>
          <p:cNvPr id="581" name="Google Shape;581;p12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82" name="Google Shape;582;p124"/>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583" name="Google Shape;583;p124"/>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584"/>
        <p:cNvGrpSpPr/>
        <p:nvPr/>
      </p:nvGrpSpPr>
      <p:grpSpPr>
        <a:xfrm>
          <a:off x="0" y="0"/>
          <a:ext cx="0" cy="0"/>
          <a:chOff x="0" y="0"/>
          <a:chExt cx="0" cy="0"/>
        </a:xfrm>
      </p:grpSpPr>
      <p:sp>
        <p:nvSpPr>
          <p:cNvPr id="585" name="Google Shape;585;p12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86" name="Google Shape;586;p125"/>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587" name="Google Shape;587;p125"/>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588" name="Google Shape;588;p125"/>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589"/>
        <p:cNvGrpSpPr/>
        <p:nvPr/>
      </p:nvGrpSpPr>
      <p:grpSpPr>
        <a:xfrm>
          <a:off x="0" y="0"/>
          <a:ext cx="0" cy="0"/>
          <a:chOff x="0" y="0"/>
          <a:chExt cx="0" cy="0"/>
        </a:xfrm>
      </p:grpSpPr>
      <p:sp>
        <p:nvSpPr>
          <p:cNvPr id="590" name="Google Shape;590;p12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591" name="Google Shape;591;p126"/>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a:solidFill>
                <a:schemeClr val="dk1"/>
              </a:solidFill>
              <a:latin typeface="Trebuchet MS"/>
              <a:ea typeface="Trebuchet MS"/>
              <a:cs typeface="Trebuchet MS"/>
              <a:sym typeface="Trebuchet MS"/>
            </a:endParaRPr>
          </a:p>
        </p:txBody>
      </p:sp>
      <p:sp>
        <p:nvSpPr>
          <p:cNvPr id="592" name="Google Shape;592;p126"/>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3"/>
        <p:cNvGrpSpPr/>
        <p:nvPr/>
      </p:nvGrpSpPr>
      <p:grpSpPr>
        <a:xfrm>
          <a:off x="0" y="0"/>
          <a:ext cx="0" cy="0"/>
          <a:chOff x="0" y="0"/>
          <a:chExt cx="0" cy="0"/>
        </a:xfrm>
      </p:grpSpPr>
      <p:sp>
        <p:nvSpPr>
          <p:cNvPr id="594" name="Google Shape;594;p127"/>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5" name="Google Shape;595;p127"/>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6" name="Google Shape;596;p12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597" name="Google Shape;597;p127"/>
          <p:cNvCxnSpPr/>
          <p:nvPr/>
        </p:nvCxnSpPr>
        <p:spPr>
          <a:xfrm>
            <a:off x="4572000" y="995363"/>
            <a:ext cx="0" cy="3152700"/>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8"/>
        <p:cNvGrpSpPr/>
        <p:nvPr/>
      </p:nvGrpSpPr>
      <p:grpSpPr>
        <a:xfrm>
          <a:off x="0" y="0"/>
          <a:ext cx="0" cy="0"/>
          <a:chOff x="0" y="0"/>
          <a:chExt cx="0" cy="0"/>
        </a:xfrm>
      </p:grpSpPr>
      <p:sp>
        <p:nvSpPr>
          <p:cNvPr id="599" name="Google Shape;599;p128"/>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0" name="Google Shape;600;p12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01"/>
        <p:cNvGrpSpPr/>
        <p:nvPr/>
      </p:nvGrpSpPr>
      <p:grpSpPr>
        <a:xfrm>
          <a:off x="0" y="0"/>
          <a:ext cx="0" cy="0"/>
          <a:chOff x="0" y="0"/>
          <a:chExt cx="0" cy="0"/>
        </a:xfrm>
      </p:grpSpPr>
      <p:sp>
        <p:nvSpPr>
          <p:cNvPr id="602" name="Google Shape;602;p129"/>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3" name="Google Shape;603;p12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604" name="Google Shape;604;p129"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05"/>
        <p:cNvGrpSpPr/>
        <p:nvPr/>
      </p:nvGrpSpPr>
      <p:grpSpPr>
        <a:xfrm>
          <a:off x="0" y="0"/>
          <a:ext cx="0" cy="0"/>
          <a:chOff x="0" y="0"/>
          <a:chExt cx="0" cy="0"/>
        </a:xfrm>
      </p:grpSpPr>
      <p:sp>
        <p:nvSpPr>
          <p:cNvPr id="606" name="Google Shape;606;p130"/>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7" name="Google Shape;607;p13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608" name="Google Shape;608;p130"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4"/>
        <p:cNvGrpSpPr/>
        <p:nvPr/>
      </p:nvGrpSpPr>
      <p:grpSpPr>
        <a:xfrm>
          <a:off x="0" y="0"/>
          <a:ext cx="0" cy="0"/>
          <a:chOff x="0" y="0"/>
          <a:chExt cx="0" cy="0"/>
        </a:xfrm>
      </p:grpSpPr>
      <p:sp>
        <p:nvSpPr>
          <p:cNvPr id="75" name="Google Shape;75;p162"/>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2"/>
          <p:cNvSpPr txBox="1">
            <a:spLocks noGrp="1"/>
          </p:cNvSpPr>
          <p:nvPr>
            <p:ph type="body" idx="1"/>
          </p:nvPr>
        </p:nvSpPr>
        <p:spPr>
          <a:xfrm>
            <a:off x="628650" y="974993"/>
            <a:ext cx="3943200" cy="3557700"/>
          </a:xfrm>
          <a:prstGeom prst="rect">
            <a:avLst/>
          </a:prstGeom>
          <a:noFill/>
          <a:ln>
            <a:noFill/>
          </a:ln>
        </p:spPr>
        <p:txBody>
          <a:bodyPr spcFirstLastPara="1" wrap="square" lIns="88375" tIns="44175" rIns="88375" bIns="44175" anchor="t" anchorCtr="0">
            <a:noAutofit/>
          </a:bodyPr>
          <a:lstStyle>
            <a:lvl1pPr marL="457200" marR="0" lvl="0" indent="-450850" algn="l" rtl="0">
              <a:lnSpc>
                <a:spcPct val="150000"/>
              </a:lnSpc>
              <a:spcBef>
                <a:spcPts val="1000"/>
              </a:spcBef>
              <a:spcAft>
                <a:spcPts val="0"/>
              </a:spcAft>
              <a:buClr>
                <a:schemeClr val="dk1"/>
              </a:buClr>
              <a:buSzPts val="3500"/>
              <a:buFont typeface="Trebuchet MS"/>
              <a:buChar char="•"/>
              <a:defRPr sz="1700" b="0" i="0" u="none" strike="noStrike" cap="none">
                <a:solidFill>
                  <a:schemeClr val="dk1"/>
                </a:solidFill>
                <a:latin typeface="Trebuchet MS"/>
                <a:ea typeface="Trebuchet MS"/>
                <a:cs typeface="Trebuchet MS"/>
                <a:sym typeface="Trebuchet MS"/>
              </a:defRPr>
            </a:lvl1pPr>
            <a:lvl2pPr marL="914400" marR="0" lvl="1" indent="-374650" algn="l" rtl="0">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393700" algn="l" rtl="0">
              <a:lnSpc>
                <a:spcPct val="90000"/>
              </a:lnSpc>
              <a:spcBef>
                <a:spcPts val="500"/>
              </a:spcBef>
              <a:spcAft>
                <a:spcPts val="0"/>
              </a:spcAft>
              <a:buClr>
                <a:schemeClr val="dk1"/>
              </a:buClr>
              <a:buSzPts val="2600"/>
              <a:buFont typeface="Noto Sans Symbols"/>
              <a:buChar char="▪"/>
              <a:defRPr sz="2600" b="0" i="0" u="none" strike="noStrike" cap="none">
                <a:solidFill>
                  <a:schemeClr val="dk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77" name="Google Shape;77;p162"/>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09"/>
        <p:cNvGrpSpPr/>
        <p:nvPr/>
      </p:nvGrpSpPr>
      <p:grpSpPr>
        <a:xfrm>
          <a:off x="0" y="0"/>
          <a:ext cx="0" cy="0"/>
          <a:chOff x="0" y="0"/>
          <a:chExt cx="0" cy="0"/>
        </a:xfrm>
      </p:grpSpPr>
      <p:sp>
        <p:nvSpPr>
          <p:cNvPr id="610" name="Google Shape;610;p13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611" name="Google Shape;611;p131"/>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2" name="Google Shape;612;p131"/>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3"/>
        <p:cNvGrpSpPr/>
        <p:nvPr/>
      </p:nvGrpSpPr>
      <p:grpSpPr>
        <a:xfrm>
          <a:off x="0" y="0"/>
          <a:ext cx="0" cy="0"/>
          <a:chOff x="0" y="0"/>
          <a:chExt cx="0" cy="0"/>
        </a:xfrm>
      </p:grpSpPr>
      <p:sp>
        <p:nvSpPr>
          <p:cNvPr id="614" name="Google Shape;614;p1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615" name="Google Shape;615;p13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16" name="Google Shape;616;p1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617"/>
        <p:cNvGrpSpPr/>
        <p:nvPr/>
      </p:nvGrpSpPr>
      <p:grpSpPr>
        <a:xfrm>
          <a:off x="0" y="0"/>
          <a:ext cx="0" cy="0"/>
          <a:chOff x="0" y="0"/>
          <a:chExt cx="0" cy="0"/>
        </a:xfrm>
      </p:grpSpPr>
      <p:sp>
        <p:nvSpPr>
          <p:cNvPr id="618" name="Google Shape;618;p133"/>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619"/>
        <p:cNvGrpSpPr/>
        <p:nvPr/>
      </p:nvGrpSpPr>
      <p:grpSpPr>
        <a:xfrm>
          <a:off x="0" y="0"/>
          <a:ext cx="0" cy="0"/>
          <a:chOff x="0" y="0"/>
          <a:chExt cx="0" cy="0"/>
        </a:xfrm>
      </p:grpSpPr>
      <p:sp>
        <p:nvSpPr>
          <p:cNvPr id="620" name="Google Shape;620;p134"/>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621" name="Google Shape;621;p134"/>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622" name="Google Shape;622;p134"/>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623"/>
        <p:cNvGrpSpPr/>
        <p:nvPr/>
      </p:nvGrpSpPr>
      <p:grpSpPr>
        <a:xfrm>
          <a:off x="0" y="0"/>
          <a:ext cx="0" cy="0"/>
          <a:chOff x="0" y="0"/>
          <a:chExt cx="0" cy="0"/>
        </a:xfrm>
      </p:grpSpPr>
      <p:sp>
        <p:nvSpPr>
          <p:cNvPr id="624" name="Google Shape;624;p135"/>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625" name="Google Shape;625;p135"/>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626" name="Google Shape;626;p13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7"/>
        <p:cNvGrpSpPr/>
        <p:nvPr/>
      </p:nvGrpSpPr>
      <p:grpSpPr>
        <a:xfrm>
          <a:off x="0" y="0"/>
          <a:ext cx="0" cy="0"/>
          <a:chOff x="0" y="0"/>
          <a:chExt cx="0" cy="0"/>
        </a:xfrm>
      </p:grpSpPr>
      <p:sp>
        <p:nvSpPr>
          <p:cNvPr id="628" name="Google Shape;628;p136"/>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29" name="Google Shape;629;p13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630" name="Google Shape;630;p136"/>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31"/>
        <p:cNvGrpSpPr/>
        <p:nvPr/>
      </p:nvGrpSpPr>
      <p:grpSpPr>
        <a:xfrm>
          <a:off x="0" y="0"/>
          <a:ext cx="0" cy="0"/>
          <a:chOff x="0" y="0"/>
          <a:chExt cx="0" cy="0"/>
        </a:xfrm>
      </p:grpSpPr>
      <p:sp>
        <p:nvSpPr>
          <p:cNvPr id="632" name="Google Shape;632;p137"/>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3" name="Google Shape;633;p13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634" name="Google Shape;634;p13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635" name="Google Shape;635;p137"/>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36"/>
        <p:cNvGrpSpPr/>
        <p:nvPr/>
      </p:nvGrpSpPr>
      <p:grpSpPr>
        <a:xfrm>
          <a:off x="0" y="0"/>
          <a:ext cx="0" cy="0"/>
          <a:chOff x="0" y="0"/>
          <a:chExt cx="0" cy="0"/>
        </a:xfrm>
      </p:grpSpPr>
      <p:sp>
        <p:nvSpPr>
          <p:cNvPr id="637" name="Google Shape;637;p138"/>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638" name="Google Shape;638;p138"/>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639" name="Google Shape;639;p138"/>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6"/>
        <p:cNvGrpSpPr/>
        <p:nvPr/>
      </p:nvGrpSpPr>
      <p:grpSpPr>
        <a:xfrm>
          <a:off x="0" y="0"/>
          <a:ext cx="0" cy="0"/>
          <a:chOff x="0" y="0"/>
          <a:chExt cx="0" cy="0"/>
        </a:xfrm>
      </p:grpSpPr>
      <p:sp>
        <p:nvSpPr>
          <p:cNvPr id="647" name="Google Shape;647;g3ee5a464f31_9_30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648"/>
        <p:cNvGrpSpPr/>
        <p:nvPr/>
      </p:nvGrpSpPr>
      <p:grpSpPr>
        <a:xfrm>
          <a:off x="0" y="0"/>
          <a:ext cx="0" cy="0"/>
          <a:chOff x="0" y="0"/>
          <a:chExt cx="0" cy="0"/>
        </a:xfrm>
      </p:grpSpPr>
      <p:sp>
        <p:nvSpPr>
          <p:cNvPr id="649" name="Google Shape;649;g3ee5a464f31_9_30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0" name="Google Shape;650;g3ee5a464f31_9_30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651" name="Google Shape;651;g3ee5a464f31_9_30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78"/>
        <p:cNvGrpSpPr/>
        <p:nvPr/>
      </p:nvGrpSpPr>
      <p:grpSpPr>
        <a:xfrm>
          <a:off x="0" y="0"/>
          <a:ext cx="0" cy="0"/>
          <a:chOff x="0" y="0"/>
          <a:chExt cx="0" cy="0"/>
        </a:xfrm>
      </p:grpSpPr>
      <p:sp>
        <p:nvSpPr>
          <p:cNvPr id="79" name="Google Shape;79;p163"/>
          <p:cNvSpPr/>
          <p:nvPr/>
        </p:nvSpPr>
        <p:spPr>
          <a:xfrm>
            <a:off x="0" y="4692459"/>
            <a:ext cx="9144000" cy="4572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80" name="Google Shape;80;p163" descr="Google Shape;76;p17"/>
          <p:cNvPicPr preferRelativeResize="0"/>
          <p:nvPr/>
        </p:nvPicPr>
        <p:blipFill rotWithShape="1">
          <a:blip r:embed="rId2">
            <a:alphaModFix/>
          </a:blip>
          <a:srcRect/>
          <a:stretch/>
        </p:blipFill>
        <p:spPr>
          <a:xfrm>
            <a:off x="206005" y="4760068"/>
            <a:ext cx="1314425" cy="220823"/>
          </a:xfrm>
          <a:prstGeom prst="rect">
            <a:avLst/>
          </a:prstGeom>
          <a:noFill/>
          <a:ln>
            <a:noFill/>
          </a:ln>
        </p:spPr>
      </p:pic>
      <p:sp>
        <p:nvSpPr>
          <p:cNvPr id="81" name="Google Shape;81;p163"/>
          <p:cNvSpPr txBox="1">
            <a:spLocks noGrp="1"/>
          </p:cNvSpPr>
          <p:nvPr>
            <p:ph type="title"/>
          </p:nvPr>
        </p:nvSpPr>
        <p:spPr>
          <a:xfrm>
            <a:off x="628650" y="328488"/>
            <a:ext cx="7886700" cy="7200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rgbClr val="FFFFFF"/>
              </a:buClr>
              <a:buSzPts val="4400"/>
              <a:buFont typeface="Trebuchet MS"/>
              <a:buNone/>
              <a:defRPr sz="4400">
                <a:solidFill>
                  <a:srgbClr val="FFFFFF"/>
                </a:solidFill>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82" name="Google Shape;82;p163"/>
          <p:cNvSpPr txBox="1">
            <a:spLocks noGrp="1"/>
          </p:cNvSpPr>
          <p:nvPr>
            <p:ph type="body" idx="1"/>
          </p:nvPr>
        </p:nvSpPr>
        <p:spPr>
          <a:xfrm>
            <a:off x="628650" y="1389227"/>
            <a:ext cx="7886700" cy="3154200"/>
          </a:xfrm>
          <a:prstGeom prst="rect">
            <a:avLst/>
          </a:prstGeom>
          <a:noFill/>
          <a:ln>
            <a:noFill/>
          </a:ln>
        </p:spPr>
        <p:txBody>
          <a:bodyPr spcFirstLastPara="1" wrap="square" lIns="44150" tIns="44150" rIns="44150" bIns="44150" anchor="t" anchorCtr="0">
            <a:normAutofit/>
          </a:bodyPr>
          <a:lstStyle>
            <a:lvl1pPr marL="457200" marR="0" lvl="0"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1pPr>
            <a:lvl2pPr marL="914400" marR="0" lvl="1"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2pPr>
            <a:lvl3pPr marL="1371600" marR="0" lvl="2"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3pPr>
            <a:lvl4pPr marL="1828800" marR="0" lvl="3"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4pPr>
            <a:lvl5pPr marL="2286000" marR="0" lvl="4"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83" name="Google Shape;83;p163"/>
          <p:cNvSpPr txBox="1">
            <a:spLocks noGrp="1"/>
          </p:cNvSpPr>
          <p:nvPr>
            <p:ph type="sldNum" idx="12"/>
          </p:nvPr>
        </p:nvSpPr>
        <p:spPr>
          <a:xfrm>
            <a:off x="8770009" y="4833078"/>
            <a:ext cx="168000" cy="2277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sz="1100">
              <a:solidFill>
                <a:schemeClr val="lt1"/>
              </a:solidFill>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52"/>
        <p:cNvGrpSpPr/>
        <p:nvPr/>
      </p:nvGrpSpPr>
      <p:grpSpPr>
        <a:xfrm>
          <a:off x="0" y="0"/>
          <a:ext cx="0" cy="0"/>
          <a:chOff x="0" y="0"/>
          <a:chExt cx="0" cy="0"/>
        </a:xfrm>
      </p:grpSpPr>
      <p:sp>
        <p:nvSpPr>
          <p:cNvPr id="653" name="Google Shape;653;g3ee5a464f31_9_31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4" name="Google Shape;654;g3ee5a464f31_9_31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55" name="Google Shape;655;g3ee5a464f31_9_31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56" name="Google Shape;656;g3ee5a464f31_9_31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57" name="Google Shape;657;g3ee5a464f31_9_31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58"/>
        <p:cNvGrpSpPr/>
        <p:nvPr/>
      </p:nvGrpSpPr>
      <p:grpSpPr>
        <a:xfrm>
          <a:off x="0" y="0"/>
          <a:ext cx="0" cy="0"/>
          <a:chOff x="0" y="0"/>
          <a:chExt cx="0" cy="0"/>
        </a:xfrm>
      </p:grpSpPr>
      <p:sp>
        <p:nvSpPr>
          <p:cNvPr id="659" name="Google Shape;659;g3ee5a464f31_9_3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0" name="Google Shape;660;g3ee5a464f31_9_316"/>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661" name="Google Shape;661;g3ee5a464f31_9_316"/>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662"/>
        <p:cNvGrpSpPr/>
        <p:nvPr/>
      </p:nvGrpSpPr>
      <p:grpSpPr>
        <a:xfrm>
          <a:off x="0" y="0"/>
          <a:ext cx="0" cy="0"/>
          <a:chOff x="0" y="0"/>
          <a:chExt cx="0" cy="0"/>
        </a:xfrm>
      </p:grpSpPr>
      <p:sp>
        <p:nvSpPr>
          <p:cNvPr id="663" name="Google Shape;663;g3ee5a464f31_9_32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4" name="Google Shape;664;g3ee5a464f31_9_320"/>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a:solidFill>
                <a:srgbClr val="000000"/>
              </a:solidFill>
              <a:latin typeface="Trebuchet MS"/>
              <a:ea typeface="Trebuchet MS"/>
              <a:cs typeface="Trebuchet MS"/>
              <a:sym typeface="Trebuchet MS"/>
            </a:endParaRPr>
          </a:p>
        </p:txBody>
      </p:sp>
      <p:pic>
        <p:nvPicPr>
          <p:cNvPr id="665" name="Google Shape;665;g3ee5a464f31_9_320"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666" name="Google Shape;666;g3ee5a464f31_9_320"/>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667"/>
        <p:cNvGrpSpPr/>
        <p:nvPr/>
      </p:nvGrpSpPr>
      <p:grpSpPr>
        <a:xfrm>
          <a:off x="0" y="0"/>
          <a:ext cx="0" cy="0"/>
          <a:chOff x="0" y="0"/>
          <a:chExt cx="0" cy="0"/>
        </a:xfrm>
      </p:grpSpPr>
      <p:sp>
        <p:nvSpPr>
          <p:cNvPr id="668" name="Google Shape;668;g3ee5a464f31_9_32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69" name="Google Shape;669;g3ee5a464f31_9_325"/>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a:solidFill>
                <a:schemeClr val="dk1"/>
              </a:solidFill>
              <a:latin typeface="Trebuchet MS"/>
              <a:ea typeface="Trebuchet MS"/>
              <a:cs typeface="Trebuchet MS"/>
              <a:sym typeface="Trebuchet MS"/>
            </a:endParaRPr>
          </a:p>
        </p:txBody>
      </p:sp>
      <p:sp>
        <p:nvSpPr>
          <p:cNvPr id="670" name="Google Shape;670;g3ee5a464f31_9_325"/>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71"/>
        <p:cNvGrpSpPr/>
        <p:nvPr/>
      </p:nvGrpSpPr>
      <p:grpSpPr>
        <a:xfrm>
          <a:off x="0" y="0"/>
          <a:ext cx="0" cy="0"/>
          <a:chOff x="0" y="0"/>
          <a:chExt cx="0" cy="0"/>
        </a:xfrm>
      </p:grpSpPr>
      <p:sp>
        <p:nvSpPr>
          <p:cNvPr id="672" name="Google Shape;672;g3ee5a464f31_9_329"/>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3" name="Google Shape;673;g3ee5a464f31_9_329"/>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4" name="Google Shape;674;g3ee5a464f31_9_32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675" name="Google Shape;675;g3ee5a464f31_9_329"/>
          <p:cNvCxnSpPr/>
          <p:nvPr/>
        </p:nvCxnSpPr>
        <p:spPr>
          <a:xfrm>
            <a:off x="4572000" y="995363"/>
            <a:ext cx="0" cy="3152700"/>
          </a:xfrm>
          <a:prstGeom prst="straightConnector1">
            <a:avLst/>
          </a:prstGeom>
          <a:noFill/>
          <a:ln w="28575" cap="flat" cmpd="sng">
            <a:solidFill>
              <a:schemeClr val="dk1"/>
            </a:solidFill>
            <a:prstDash val="solid"/>
            <a:miter lim="800000"/>
            <a:headEnd type="none" w="sm" len="sm"/>
            <a:tailEnd type="none" w="sm" len="sm"/>
          </a:ln>
        </p:spPr>
      </p:cxn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6"/>
        <p:cNvGrpSpPr/>
        <p:nvPr/>
      </p:nvGrpSpPr>
      <p:grpSpPr>
        <a:xfrm>
          <a:off x="0" y="0"/>
          <a:ext cx="0" cy="0"/>
          <a:chOff x="0" y="0"/>
          <a:chExt cx="0" cy="0"/>
        </a:xfrm>
      </p:grpSpPr>
      <p:sp>
        <p:nvSpPr>
          <p:cNvPr id="677" name="Google Shape;677;g3ee5a464f31_9_33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8" name="Google Shape;678;g3ee5a464f31_9_33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79"/>
        <p:cNvGrpSpPr/>
        <p:nvPr/>
      </p:nvGrpSpPr>
      <p:grpSpPr>
        <a:xfrm>
          <a:off x="0" y="0"/>
          <a:ext cx="0" cy="0"/>
          <a:chOff x="0" y="0"/>
          <a:chExt cx="0" cy="0"/>
        </a:xfrm>
      </p:grpSpPr>
      <p:sp>
        <p:nvSpPr>
          <p:cNvPr id="680" name="Google Shape;680;g3ee5a464f31_9_337"/>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1" name="Google Shape;681;g3ee5a464f31_9_33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82" name="Google Shape;682;g3ee5a464f31_9_337"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83"/>
        <p:cNvGrpSpPr/>
        <p:nvPr/>
      </p:nvGrpSpPr>
      <p:grpSpPr>
        <a:xfrm>
          <a:off x="0" y="0"/>
          <a:ext cx="0" cy="0"/>
          <a:chOff x="0" y="0"/>
          <a:chExt cx="0" cy="0"/>
        </a:xfrm>
      </p:grpSpPr>
      <p:sp>
        <p:nvSpPr>
          <p:cNvPr id="684" name="Google Shape;684;g3ee5a464f31_9_34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5" name="Google Shape;685;g3ee5a464f31_9_34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86" name="Google Shape;686;g3ee5a464f31_9_341"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87"/>
        <p:cNvGrpSpPr/>
        <p:nvPr/>
      </p:nvGrpSpPr>
      <p:grpSpPr>
        <a:xfrm>
          <a:off x="0" y="0"/>
          <a:ext cx="0" cy="0"/>
          <a:chOff x="0" y="0"/>
          <a:chExt cx="0" cy="0"/>
        </a:xfrm>
      </p:grpSpPr>
      <p:sp>
        <p:nvSpPr>
          <p:cNvPr id="688" name="Google Shape;688;g3ee5a464f31_9_34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89" name="Google Shape;689;g3ee5a464f31_9_34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0" name="Google Shape;690;g3ee5a464f31_9_345"/>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91"/>
        <p:cNvGrpSpPr/>
        <p:nvPr/>
      </p:nvGrpSpPr>
      <p:grpSpPr>
        <a:xfrm>
          <a:off x="0" y="0"/>
          <a:ext cx="0" cy="0"/>
          <a:chOff x="0" y="0"/>
          <a:chExt cx="0" cy="0"/>
        </a:xfrm>
      </p:grpSpPr>
      <p:sp>
        <p:nvSpPr>
          <p:cNvPr id="692" name="Google Shape;692;g3ee5a464f31_9_34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3" name="Google Shape;693;g3ee5a464f31_9_3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sp>
        <p:nvSpPr>
          <p:cNvPr id="85" name="Google Shape;85;p164"/>
          <p:cNvSpPr txBox="1">
            <a:spLocks noGrp="1"/>
          </p:cNvSpPr>
          <p:nvPr>
            <p:ph type="title"/>
          </p:nvPr>
        </p:nvSpPr>
        <p:spPr>
          <a:xfrm>
            <a:off x="4592091" y="1968996"/>
            <a:ext cx="4036200" cy="1735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64"/>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87" name="Google Shape;87;p164" descr="Icon of two people with a word bubble between them containing a question mark."/>
          <p:cNvPicPr preferRelativeResize="0"/>
          <p:nvPr/>
        </p:nvPicPr>
        <p:blipFill rotWithShape="1">
          <a:blip r:embed="rId2">
            <a:alphaModFix/>
          </a:blip>
          <a:srcRect/>
          <a:stretch/>
        </p:blipFill>
        <p:spPr>
          <a:xfrm>
            <a:off x="-714374" y="-223837"/>
            <a:ext cx="3761185" cy="376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4"/>
        <p:cNvGrpSpPr/>
        <p:nvPr/>
      </p:nvGrpSpPr>
      <p:grpSpPr>
        <a:xfrm>
          <a:off x="0" y="0"/>
          <a:ext cx="0" cy="0"/>
          <a:chOff x="0" y="0"/>
          <a:chExt cx="0" cy="0"/>
        </a:xfrm>
      </p:grpSpPr>
      <p:sp>
        <p:nvSpPr>
          <p:cNvPr id="695" name="Google Shape;695;g3ee5a464f31_9_352"/>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6" name="Google Shape;696;g3ee5a464f31_9_352"/>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697" name="Google Shape;697;g3ee5a464f31_9_352"/>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165"/>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90" name="Google Shape;90;p165"/>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5"/>
          <p:cNvSpPr txBox="1">
            <a:spLocks noGrp="1"/>
          </p:cNvSpPr>
          <p:nvPr>
            <p:ph type="body" idx="1"/>
          </p:nvPr>
        </p:nvSpPr>
        <p:spPr>
          <a:xfrm>
            <a:off x="1665111" y="1621510"/>
            <a:ext cx="5813700" cy="2865000"/>
          </a:xfrm>
          <a:prstGeom prst="rect">
            <a:avLst/>
          </a:prstGeom>
          <a:noFill/>
          <a:ln>
            <a:noFill/>
          </a:ln>
        </p:spPr>
        <p:txBody>
          <a:bodyPr spcFirstLastPara="1" wrap="square" lIns="88375" tIns="44175" rIns="88375" bIns="44175" anchor="t" anchorCtr="0">
            <a:noAutofit/>
          </a:bodyPr>
          <a:lstStyle>
            <a:lvl1pPr marL="457200" marR="0" lvl="0" indent="-228600" algn="l" rtl="0">
              <a:lnSpc>
                <a:spcPct val="90000"/>
              </a:lnSpc>
              <a:spcBef>
                <a:spcPts val="1000"/>
              </a:spcBef>
              <a:spcAft>
                <a:spcPts val="0"/>
              </a:spcAft>
              <a:buClr>
                <a:schemeClr val="dk1"/>
              </a:buClr>
              <a:buSzPts val="2700"/>
              <a:buFont typeface="Arial"/>
              <a:buNone/>
              <a:defRPr sz="2700" b="0" i="0" u="none" strike="noStrike" cap="none">
                <a:solidFill>
                  <a:schemeClr val="dk1"/>
                </a:solidFill>
                <a:latin typeface="Trebuchet MS"/>
                <a:ea typeface="Trebuchet MS"/>
                <a:cs typeface="Trebuchet MS"/>
                <a:sym typeface="Trebuchet MS"/>
              </a:defRPr>
            </a:lvl1pPr>
            <a:lvl2pPr marL="914400" marR="0" lvl="1"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166"/>
          <p:cNvSpPr txBox="1">
            <a:spLocks noGrp="1"/>
          </p:cNvSpPr>
          <p:nvPr>
            <p:ph type="title"/>
          </p:nvPr>
        </p:nvSpPr>
        <p:spPr>
          <a:xfrm>
            <a:off x="446484" y="1635005"/>
            <a:ext cx="8250900" cy="12201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500"/>
              <a:buFont typeface="Trebuchet MS"/>
              <a:buNone/>
              <a:defRPr sz="6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66"/>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167"/>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97" name="Google Shape;97;p167"/>
          <p:cNvSpPr/>
          <p:nvPr/>
        </p:nvSpPr>
        <p:spPr>
          <a:xfrm>
            <a:off x="628649" y="1405105"/>
            <a:ext cx="7825200" cy="17310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98" name="Google Shape;98;p167"/>
          <p:cNvSpPr/>
          <p:nvPr/>
        </p:nvSpPr>
        <p:spPr>
          <a:xfrm>
            <a:off x="658793" y="31341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chemeClr val="dk2"/>
                </a:solidFill>
                <a:latin typeface="Trebuchet MS"/>
                <a:ea typeface="Trebuchet MS"/>
                <a:cs typeface="Trebuchet MS"/>
                <a:sym typeface="Trebuchet MS"/>
              </a:rPr>
              <a:t>Our Mission</a:t>
            </a:r>
            <a:endParaRPr sz="17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168"/>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168"/>
          <p:cNvSpPr txBox="1"/>
          <p:nvPr/>
        </p:nvSpPr>
        <p:spPr>
          <a:xfrm>
            <a:off x="10221314" y="6553014"/>
            <a:ext cx="1629000" cy="295800"/>
          </a:xfrm>
          <a:prstGeom prst="rect">
            <a:avLst/>
          </a:prstGeom>
          <a:noFill/>
          <a:ln>
            <a:noFill/>
          </a:ln>
        </p:spPr>
        <p:txBody>
          <a:bodyPr spcFirstLastPara="1" wrap="square" lIns="88375" tIns="44175" rIns="88375" bIns="44175" anchor="t" anchorCtr="0">
            <a:noAutofit/>
          </a:bodyPr>
          <a:lstStyle/>
          <a:p>
            <a:pPr marL="0" marR="0" lvl="0" indent="0" algn="r" rtl="0">
              <a:lnSpc>
                <a:spcPct val="100000"/>
              </a:lnSpc>
              <a:spcBef>
                <a:spcPts val="0"/>
              </a:spcBef>
              <a:spcAft>
                <a:spcPts val="0"/>
              </a:spcAft>
              <a:buClr>
                <a:srgbClr val="000000"/>
              </a:buClr>
              <a:buSzPts val="1700"/>
              <a:buFont typeface="Arial"/>
              <a:buNone/>
            </a:pPr>
            <a:fld id="{00000000-1234-1234-1234-123412341234}" type="slidenum">
              <a:rPr lang="en" sz="1700" b="1" i="0" u="none" strike="noStrike" cap="none">
                <a:solidFill>
                  <a:srgbClr val="000000"/>
                </a:solidFill>
                <a:latin typeface="Trebuchet MS"/>
                <a:ea typeface="Trebuchet MS"/>
                <a:cs typeface="Trebuchet MS"/>
                <a:sym typeface="Trebuchet MS"/>
              </a:rPr>
              <a:t>‹#›</a:t>
            </a:fld>
            <a:endParaRPr sz="1700" b="1" i="0" u="none" strike="noStrike" cap="none">
              <a:solidFill>
                <a:srgbClr val="000000"/>
              </a:solidFill>
              <a:latin typeface="Trebuchet MS"/>
              <a:ea typeface="Trebuchet MS"/>
              <a:cs typeface="Trebuchet MS"/>
              <a:sym typeface="Trebuchet MS"/>
            </a:endParaRPr>
          </a:p>
        </p:txBody>
      </p:sp>
      <p:pic>
        <p:nvPicPr>
          <p:cNvPr id="102" name="Google Shape;102;p168"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4" cy="4695093"/>
          </a:xfrm>
          <a:prstGeom prst="rect">
            <a:avLst/>
          </a:prstGeom>
          <a:noFill/>
          <a:ln>
            <a:noFill/>
          </a:ln>
        </p:spPr>
      </p:pic>
      <p:sp>
        <p:nvSpPr>
          <p:cNvPr id="103" name="Google Shape;103;p168"/>
          <p:cNvSpPr/>
          <p:nvPr/>
        </p:nvSpPr>
        <p:spPr>
          <a:xfrm>
            <a:off x="0" y="2584310"/>
            <a:ext cx="9162300" cy="1919400"/>
          </a:xfrm>
          <a:prstGeom prst="rect">
            <a:avLst/>
          </a:prstGeom>
          <a:solidFill>
            <a:srgbClr val="001970">
              <a:alpha val="80000"/>
            </a:srgbClr>
          </a:solidFill>
          <a:ln>
            <a:noFill/>
          </a:ln>
        </p:spPr>
        <p:txBody>
          <a:bodyPr spcFirstLastPara="1" wrap="square" lIns="125700" tIns="62825" rIns="125700" bIns="176775" anchor="ctr" anchorCtr="0">
            <a:noAutofit/>
          </a:bodyPr>
          <a:lstStyle/>
          <a:p>
            <a:pPr marL="152400" marR="0" lvl="0" indent="0" algn="l" rtl="0">
              <a:lnSpc>
                <a:spcPct val="100000"/>
              </a:lnSpc>
              <a:spcBef>
                <a:spcPts val="0"/>
              </a:spcBef>
              <a:spcAft>
                <a:spcPts val="0"/>
              </a:spcAft>
              <a:buClr>
                <a:srgbClr val="FFFFFF"/>
              </a:buClr>
              <a:buSzPts val="5300"/>
              <a:buFont typeface="Trebuchet MS"/>
              <a:buNone/>
            </a:pPr>
            <a:r>
              <a:rPr lang="en" sz="5300" b="1" i="0" u="none" strike="noStrike" cap="none">
                <a:solidFill>
                  <a:srgbClr val="FFFFFF"/>
                </a:solidFill>
                <a:latin typeface="Trebuchet MS"/>
                <a:ea typeface="Trebuchet MS"/>
                <a:cs typeface="Trebuchet MS"/>
                <a:sym typeface="Trebuchet MS"/>
              </a:rPr>
              <a:t>Our Mission: </a:t>
            </a:r>
            <a:endParaRPr sz="5300" b="0" i="0" u="none" strike="noStrike" cap="none">
              <a:solidFill>
                <a:srgbClr val="5C6670"/>
              </a:solidFill>
              <a:latin typeface="Trebuchet MS"/>
              <a:ea typeface="Trebuchet MS"/>
              <a:cs typeface="Trebuchet MS"/>
              <a:sym typeface="Trebuchet MS"/>
            </a:endParaRPr>
          </a:p>
          <a:p>
            <a:pPr marL="152400" marR="0" lvl="0" indent="0" algn="l" rtl="0">
              <a:lnSpc>
                <a:spcPct val="100000"/>
              </a:lnSpc>
              <a:spcBef>
                <a:spcPts val="0"/>
              </a:spcBef>
              <a:spcAft>
                <a:spcPts val="0"/>
              </a:spcAft>
              <a:buClr>
                <a:srgbClr val="FFFFFF"/>
              </a:buClr>
              <a:buSzPts val="3100"/>
              <a:buFont typeface="Trebuchet MS"/>
              <a:buNone/>
            </a:pPr>
            <a:r>
              <a:rPr lang="en" sz="3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16"/>
        <p:cNvGrpSpPr/>
        <p:nvPr/>
      </p:nvGrpSpPr>
      <p:grpSpPr>
        <a:xfrm>
          <a:off x="0" y="0"/>
          <a:ext cx="0" cy="0"/>
          <a:chOff x="0" y="0"/>
          <a:chExt cx="0" cy="0"/>
        </a:xfrm>
      </p:grpSpPr>
      <p:pic>
        <p:nvPicPr>
          <p:cNvPr id="17" name="Google Shape;17;p61"/>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18" name="Google Shape;18;p61"/>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Verdana"/>
              <a:ea typeface="Verdana"/>
              <a:cs typeface="Verdana"/>
              <a:sym typeface="Verdana"/>
            </a:endParaRPr>
          </a:p>
        </p:txBody>
      </p:sp>
      <p:sp>
        <p:nvSpPr>
          <p:cNvPr id="19" name="Google Shape;19;p61"/>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0" name="Google Shape;20;p61"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169"/>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06" name="Google Shape;106;p169"/>
          <p:cNvSpPr/>
          <p:nvPr/>
        </p:nvSpPr>
        <p:spPr>
          <a:xfrm>
            <a:off x="628649" y="1405105"/>
            <a:ext cx="7825200" cy="21468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3500" b="0" i="1" u="none" strike="noStrike" cap="none">
                <a:solidFill>
                  <a:schemeClr val="dk1"/>
                </a:solidFill>
                <a:latin typeface="Trebuchet MS"/>
                <a:ea typeface="Trebuchet MS"/>
                <a:cs typeface="Trebuchet MS"/>
                <a:sym typeface="Trebuchet MS"/>
              </a:rPr>
              <a:t>Plus </a:t>
            </a:r>
            <a:r>
              <a:rPr lang="en" sz="3500" b="0" i="0" u="none" strike="noStrike" cap="none">
                <a:solidFill>
                  <a:schemeClr val="dk1"/>
                </a:solidFill>
                <a:latin typeface="Trebuchet MS"/>
                <a:ea typeface="Trebuchet MS"/>
                <a:cs typeface="Trebuchet MS"/>
                <a:sym typeface="Trebuchet MS"/>
              </a:rPr>
              <a:t>(CHP+) and other health care programs for Coloradans who qualify. </a:t>
            </a:r>
            <a:endParaRPr sz="3500" b="1" i="0" u="none" strike="noStrike" cap="none">
              <a:solidFill>
                <a:schemeClr val="dk1"/>
              </a:solidFill>
              <a:latin typeface="Trebuchet MS"/>
              <a:ea typeface="Trebuchet MS"/>
              <a:cs typeface="Trebuchet MS"/>
              <a:sym typeface="Trebuchet MS"/>
            </a:endParaRPr>
          </a:p>
        </p:txBody>
      </p:sp>
      <p:sp>
        <p:nvSpPr>
          <p:cNvPr id="107" name="Google Shape;107;p169"/>
          <p:cNvSpPr/>
          <p:nvPr/>
        </p:nvSpPr>
        <p:spPr>
          <a:xfrm>
            <a:off x="628650" y="28665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rgbClr val="232C68"/>
                </a:solidFill>
                <a:latin typeface="Trebuchet MS"/>
                <a:ea typeface="Trebuchet MS"/>
                <a:cs typeface="Trebuchet MS"/>
                <a:sym typeface="Trebuchet MS"/>
              </a:rPr>
              <a:t>What We Do</a:t>
            </a:r>
            <a:endParaRPr sz="17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170"/>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1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70"/>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1"/>
        <p:cNvGrpSpPr/>
        <p:nvPr/>
      </p:nvGrpSpPr>
      <p:grpSpPr>
        <a:xfrm>
          <a:off x="0" y="0"/>
          <a:ext cx="0" cy="0"/>
          <a:chOff x="0" y="0"/>
          <a:chExt cx="0" cy="0"/>
        </a:xfrm>
      </p:grpSpPr>
      <p:sp>
        <p:nvSpPr>
          <p:cNvPr id="112" name="Google Shape;112;p171"/>
          <p:cNvSpPr txBox="1">
            <a:spLocks noGrp="1"/>
          </p:cNvSpPr>
          <p:nvPr>
            <p:ph type="title"/>
          </p:nvPr>
        </p:nvSpPr>
        <p:spPr>
          <a:xfrm>
            <a:off x="605660" y="1354603"/>
            <a:ext cx="3602400" cy="2228100"/>
          </a:xfrm>
          <a:prstGeom prst="rect">
            <a:avLst/>
          </a:prstGeom>
          <a:noFill/>
          <a:ln>
            <a:noFill/>
          </a:ln>
        </p:spPr>
        <p:txBody>
          <a:bodyPr spcFirstLastPara="1" wrap="square" lIns="88375" tIns="44175" rIns="88375" bIns="44175" anchor="ctr" anchorCtr="0">
            <a:noAutofit/>
          </a:bodyPr>
          <a:lstStyle>
            <a:lvl1pPr lvl="0" algn="l">
              <a:lnSpc>
                <a:spcPct val="90000"/>
              </a:lnSpc>
              <a:spcBef>
                <a:spcPts val="0"/>
              </a:spcBef>
              <a:spcAft>
                <a:spcPts val="0"/>
              </a:spcAft>
              <a:buClr>
                <a:schemeClr val="dk2"/>
              </a:buClr>
              <a:buSzPts val="7000"/>
              <a:buFont typeface="Trebuchet MS"/>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71"/>
          <p:cNvSpPr txBox="1">
            <a:spLocks noGrp="1"/>
          </p:cNvSpPr>
          <p:nvPr>
            <p:ph type="body" idx="1"/>
          </p:nvPr>
        </p:nvSpPr>
        <p:spPr>
          <a:xfrm>
            <a:off x="4857422" y="1354602"/>
            <a:ext cx="3642000" cy="2228100"/>
          </a:xfrm>
          <a:prstGeom prst="rect">
            <a:avLst/>
          </a:prstGeom>
          <a:noFill/>
          <a:ln>
            <a:noFill/>
          </a:ln>
        </p:spPr>
        <p:txBody>
          <a:bodyPr spcFirstLastPara="1" wrap="square" lIns="88375" tIns="44175" rIns="88375" bIns="44175" anchor="t" anchorCtr="0">
            <a:noAutofit/>
          </a:bodyPr>
          <a:lstStyle>
            <a:lvl1pPr marL="457200" marR="0" lvl="0" indent="-450850" algn="l" rtl="0">
              <a:lnSpc>
                <a:spcPct val="90000"/>
              </a:lnSpc>
              <a:spcBef>
                <a:spcPts val="1000"/>
              </a:spcBef>
              <a:spcAft>
                <a:spcPts val="0"/>
              </a:spcAft>
              <a:buClr>
                <a:schemeClr val="dk1"/>
              </a:buClr>
              <a:buSzPts val="3500"/>
              <a:buFont typeface="Arial"/>
              <a:buChar char="•"/>
              <a:defRPr sz="3500" b="0" i="0" u="none" strike="noStrike" cap="none">
                <a:solidFill>
                  <a:schemeClr val="dk1"/>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dk1"/>
              </a:buClr>
              <a:buSzPts val="2200"/>
              <a:buFont typeface="Noto Sans Symbols"/>
              <a:buChar char="⮚"/>
              <a:defRPr sz="31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114" name="Google Shape;114;p17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115" name="Google Shape;115;p171"/>
          <p:cNvCxnSpPr/>
          <p:nvPr/>
        </p:nvCxnSpPr>
        <p:spPr>
          <a:xfrm>
            <a:off x="4572000" y="995362"/>
            <a:ext cx="0" cy="3152700"/>
          </a:xfrm>
          <a:prstGeom prst="straightConnector1">
            <a:avLst/>
          </a:prstGeom>
          <a:noFill/>
          <a:ln w="36825" cap="flat" cmpd="sng">
            <a:solidFill>
              <a:schemeClr val="dk1"/>
            </a:solidFill>
            <a:prstDash val="solid"/>
            <a:miter lim="8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172"/>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173"/>
          <p:cNvSpPr txBox="1">
            <a:spLocks noGrp="1"/>
          </p:cNvSpPr>
          <p:nvPr>
            <p:ph type="title"/>
          </p:nvPr>
        </p:nvSpPr>
        <p:spPr>
          <a:xfrm>
            <a:off x="4592091" y="1690391"/>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7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21" name="Google Shape;121;p173" descr="Chat icon"/>
          <p:cNvPicPr preferRelativeResize="0"/>
          <p:nvPr/>
        </p:nvPicPr>
        <p:blipFill rotWithShape="1">
          <a:blip r:embed="rId2">
            <a:alphaModFix/>
          </a:blip>
          <a:srcRect/>
          <a:stretch/>
        </p:blipFill>
        <p:spPr>
          <a:xfrm>
            <a:off x="-169519" y="80367"/>
            <a:ext cx="3336142" cy="333624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2"/>
        <p:cNvGrpSpPr/>
        <p:nvPr/>
      </p:nvGrpSpPr>
      <p:grpSpPr>
        <a:xfrm>
          <a:off x="0" y="0"/>
          <a:ext cx="0" cy="0"/>
          <a:chOff x="0" y="0"/>
          <a:chExt cx="0" cy="0"/>
        </a:xfrm>
      </p:grpSpPr>
      <p:sp>
        <p:nvSpPr>
          <p:cNvPr id="123" name="Google Shape;123;p174"/>
          <p:cNvSpPr txBox="1">
            <a:spLocks noGrp="1"/>
          </p:cNvSpPr>
          <p:nvPr>
            <p:ph type="title"/>
          </p:nvPr>
        </p:nvSpPr>
        <p:spPr>
          <a:xfrm>
            <a:off x="417328" y="273844"/>
            <a:ext cx="8309400" cy="994200"/>
          </a:xfrm>
          <a:prstGeom prst="rect">
            <a:avLst/>
          </a:prstGeom>
          <a:noFill/>
          <a:ln>
            <a:noFill/>
          </a:ln>
        </p:spPr>
        <p:txBody>
          <a:bodyPr spcFirstLastPara="1" wrap="square" lIns="88375" tIns="44175" rIns="88375" bIns="44175" anchor="ctr" anchorCtr="0">
            <a:noAutofit/>
          </a:bodyPr>
          <a:lstStyle>
            <a:lvl1pPr marR="0" lvl="0" algn="ctr">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124" name="Google Shape;124;p174"/>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5"/>
        <p:cNvGrpSpPr/>
        <p:nvPr/>
      </p:nvGrpSpPr>
      <p:grpSpPr>
        <a:xfrm>
          <a:off x="0" y="0"/>
          <a:ext cx="0" cy="0"/>
          <a:chOff x="0" y="0"/>
          <a:chExt cx="0" cy="0"/>
        </a:xfrm>
      </p:grpSpPr>
      <p:sp>
        <p:nvSpPr>
          <p:cNvPr id="126" name="Google Shape;126;p175"/>
          <p:cNvSpPr txBox="1">
            <a:spLocks noGrp="1"/>
          </p:cNvSpPr>
          <p:nvPr>
            <p:ph type="body" idx="1"/>
          </p:nvPr>
        </p:nvSpPr>
        <p:spPr>
          <a:xfrm>
            <a:off x="232304" y="1285875"/>
            <a:ext cx="8679300" cy="3255000"/>
          </a:xfrm>
          <a:prstGeom prst="rect">
            <a:avLst/>
          </a:prstGeom>
          <a:noFill/>
          <a:ln>
            <a:noFill/>
          </a:ln>
        </p:spPr>
        <p:txBody>
          <a:bodyPr spcFirstLastPara="1" wrap="square" lIns="62150" tIns="31050" rIns="62150" bIns="31050" anchor="t" anchorCtr="0">
            <a:noAutofit/>
          </a:bodyPr>
          <a:lstStyle>
            <a:lvl1pPr marL="457200" marR="0" lvl="0" indent="-228600" algn="l" rtl="0">
              <a:lnSpc>
                <a:spcPct val="100000"/>
              </a:lnSpc>
              <a:spcBef>
                <a:spcPts val="3800"/>
              </a:spcBef>
              <a:spcAft>
                <a:spcPts val="0"/>
              </a:spcAft>
              <a:buClr>
                <a:srgbClr val="000000"/>
              </a:buClr>
              <a:buSzPts val="10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800"/>
              </a:spcBef>
              <a:spcAft>
                <a:spcPts val="0"/>
              </a:spcAft>
              <a:buClr>
                <a:srgbClr val="000000"/>
              </a:buClr>
              <a:buSzPts val="1000"/>
              <a:buFont typeface="Arial"/>
              <a:buNone/>
              <a:defRPr sz="30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800"/>
              </a:spcBef>
              <a:spcAft>
                <a:spcPts val="0"/>
              </a:spcAft>
              <a:buClr>
                <a:srgbClr val="000000"/>
              </a:buClr>
              <a:buSzPts val="1000"/>
              <a:buFont typeface="Arial"/>
              <a:buNone/>
              <a:defRPr sz="2400" b="0" i="0" u="none" strike="noStrike" cap="none">
                <a:solidFill>
                  <a:schemeClr val="dk1"/>
                </a:solidFill>
                <a:latin typeface="Trebuchet MS"/>
                <a:ea typeface="Trebuchet MS"/>
                <a:cs typeface="Trebuchet MS"/>
                <a:sym typeface="Trebuchet MS"/>
              </a:defRPr>
            </a:lvl3pPr>
            <a:lvl4pPr marL="1828800" marR="0" lvl="3" indent="-361950" algn="l" rtl="0">
              <a:lnSpc>
                <a:spcPct val="100000"/>
              </a:lnSpc>
              <a:spcBef>
                <a:spcPts val="38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127" name="Google Shape;127;p175"/>
          <p:cNvSpPr txBox="1">
            <a:spLocks noGrp="1"/>
          </p:cNvSpPr>
          <p:nvPr>
            <p:ph type="sldNum" idx="12"/>
          </p:nvPr>
        </p:nvSpPr>
        <p:spPr>
          <a:xfrm>
            <a:off x="7384771" y="4818852"/>
            <a:ext cx="1509000" cy="273900"/>
          </a:xfrm>
          <a:prstGeom prst="rect">
            <a:avLst/>
          </a:prstGeom>
          <a:noFill/>
          <a:ln>
            <a:noFill/>
          </a:ln>
        </p:spPr>
        <p:txBody>
          <a:bodyPr spcFirstLastPara="1" wrap="square" lIns="62150" tIns="31050" rIns="62150" bIns="3105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175"/>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29"/>
        <p:cNvGrpSpPr/>
        <p:nvPr/>
      </p:nvGrpSpPr>
      <p:grpSpPr>
        <a:xfrm>
          <a:off x="0" y="0"/>
          <a:ext cx="0" cy="0"/>
          <a:chOff x="0" y="0"/>
          <a:chExt cx="0" cy="0"/>
        </a:xfrm>
      </p:grpSpPr>
      <p:sp>
        <p:nvSpPr>
          <p:cNvPr id="130" name="Google Shape;130;p176"/>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31" name="Google Shape;131;p176"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132" name="Google Shape;132;p176"/>
          <p:cNvSpPr txBox="1">
            <a:spLocks noGrp="1"/>
          </p:cNvSpPr>
          <p:nvPr>
            <p:ph type="title"/>
          </p:nvPr>
        </p:nvSpPr>
        <p:spPr>
          <a:xfrm>
            <a:off x="780392" y="1128868"/>
            <a:ext cx="7583100" cy="7428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133" name="Google Shape;133;p176"/>
          <p:cNvSpPr txBox="1">
            <a:spLocks noGrp="1"/>
          </p:cNvSpPr>
          <p:nvPr>
            <p:ph type="body" idx="1"/>
          </p:nvPr>
        </p:nvSpPr>
        <p:spPr>
          <a:xfrm>
            <a:off x="1143000" y="1937572"/>
            <a:ext cx="6858000" cy="554100"/>
          </a:xfrm>
          <a:prstGeom prst="rect">
            <a:avLst/>
          </a:prstGeom>
          <a:noFill/>
          <a:ln>
            <a:noFill/>
          </a:ln>
        </p:spPr>
        <p:txBody>
          <a:bodyPr spcFirstLastPara="1" wrap="square" lIns="44150" tIns="44150" rIns="44150" bIns="44150" anchor="ctr" anchorCtr="0">
            <a:normAutofit/>
          </a:bodyPr>
          <a:lstStyle>
            <a:lvl1pPr marL="457200" marR="0" lvl="0"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1pPr>
            <a:lvl2pPr marL="914400" marR="0" lvl="1"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2pPr>
            <a:lvl3pPr marL="1371600" marR="0" lvl="2"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3pPr>
            <a:lvl4pPr marL="1828800" marR="0" lvl="3"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4pPr>
            <a:lvl5pPr marL="2286000" marR="0" lvl="4"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34" name="Google Shape;134;p176"/>
          <p:cNvSpPr txBox="1">
            <a:spLocks noGrp="1"/>
          </p:cNvSpPr>
          <p:nvPr>
            <p:ph type="sldNum" idx="12"/>
          </p:nvPr>
        </p:nvSpPr>
        <p:spPr>
          <a:xfrm>
            <a:off x="8740038" y="4816236"/>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solidFill>
                <a:schemeClr val="lt1"/>
              </a:solidFill>
            </a:endParaRPr>
          </a:p>
        </p:txBody>
      </p:sp>
      <p:sp>
        <p:nvSpPr>
          <p:cNvPr id="135" name="Google Shape;135;p176"/>
          <p:cNvSpPr txBox="1">
            <a:spLocks noGrp="1"/>
          </p:cNvSpPr>
          <p:nvPr>
            <p:ph type="body" idx="2"/>
          </p:nvPr>
        </p:nvSpPr>
        <p:spPr>
          <a:xfrm>
            <a:off x="1435395" y="2760021"/>
            <a:ext cx="6273300" cy="685800"/>
          </a:xfrm>
          <a:prstGeom prst="rect">
            <a:avLst/>
          </a:prstGeom>
          <a:noFill/>
          <a:ln>
            <a:noFill/>
          </a:ln>
        </p:spPr>
        <p:txBody>
          <a:bodyPr spcFirstLastPara="1" wrap="square" lIns="44150" tIns="44150" rIns="44150" bIns="44150" anchor="ctr" anchorCtr="0">
            <a:normAutofit/>
          </a:bodyPr>
          <a:lstStyle>
            <a:lvl1pPr marL="457200" marR="0" lvl="0"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1pPr>
            <a:lvl2pPr marL="914400" marR="0" lvl="1"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2pPr>
            <a:lvl3pPr marL="1371600" marR="0" lvl="2"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3pPr>
            <a:lvl4pPr marL="1828800" marR="0" lvl="3"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4pPr>
            <a:lvl5pPr marL="2286000" marR="0" lvl="4"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36"/>
        <p:cNvGrpSpPr/>
        <p:nvPr/>
      </p:nvGrpSpPr>
      <p:grpSpPr>
        <a:xfrm>
          <a:off x="0" y="0"/>
          <a:ext cx="0" cy="0"/>
          <a:chOff x="0" y="0"/>
          <a:chExt cx="0" cy="0"/>
        </a:xfrm>
      </p:grpSpPr>
      <p:sp>
        <p:nvSpPr>
          <p:cNvPr id="137" name="Google Shape;137;p177"/>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38" name="Google Shape;138;p177"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139" name="Google Shape;139;p177"/>
          <p:cNvSpPr txBox="1">
            <a:spLocks noGrp="1"/>
          </p:cNvSpPr>
          <p:nvPr>
            <p:ph type="title"/>
          </p:nvPr>
        </p:nvSpPr>
        <p:spPr>
          <a:xfrm>
            <a:off x="311700" y="445025"/>
            <a:ext cx="8520600" cy="5727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140" name="Google Shape;140;p177"/>
          <p:cNvSpPr txBox="1">
            <a:spLocks noGrp="1"/>
          </p:cNvSpPr>
          <p:nvPr>
            <p:ph type="body" idx="1"/>
          </p:nvPr>
        </p:nvSpPr>
        <p:spPr>
          <a:xfrm>
            <a:off x="311700" y="1152475"/>
            <a:ext cx="8520600" cy="3416400"/>
          </a:xfrm>
          <a:prstGeom prst="rect">
            <a:avLst/>
          </a:prstGeom>
          <a:noFill/>
          <a:ln>
            <a:noFill/>
          </a:ln>
        </p:spPr>
        <p:txBody>
          <a:bodyPr spcFirstLastPara="1" wrap="square" lIns="117800" tIns="117800" rIns="117800" bIns="117800" anchor="ctr" anchorCtr="0">
            <a:norm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41" name="Google Shape;141;p177"/>
          <p:cNvSpPr txBox="1">
            <a:spLocks noGrp="1"/>
          </p:cNvSpPr>
          <p:nvPr>
            <p:ph type="sldNum" idx="12"/>
          </p:nvPr>
        </p:nvSpPr>
        <p:spPr>
          <a:xfrm>
            <a:off x="8823276" y="4759028"/>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solidFill>
                <a:schemeClr val="lt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8"/>
        <p:cNvGrpSpPr/>
        <p:nvPr/>
      </p:nvGrpSpPr>
      <p:grpSpPr>
        <a:xfrm>
          <a:off x="0" y="0"/>
          <a:ext cx="0" cy="0"/>
          <a:chOff x="0" y="0"/>
          <a:chExt cx="0" cy="0"/>
        </a:xfrm>
      </p:grpSpPr>
      <p:sp>
        <p:nvSpPr>
          <p:cNvPr id="149" name="Google Shape;149;p5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p5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51" name="Google Shape;151;p5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21"/>
        <p:cNvGrpSpPr/>
        <p:nvPr/>
      </p:nvGrpSpPr>
      <p:grpSpPr>
        <a:xfrm>
          <a:off x="0" y="0"/>
          <a:ext cx="0" cy="0"/>
          <a:chOff x="0" y="0"/>
          <a:chExt cx="0" cy="0"/>
        </a:xfrm>
      </p:grpSpPr>
      <p:pic>
        <p:nvPicPr>
          <p:cNvPr id="22" name="Google Shape;22;p190"/>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23" name="Google Shape;23;p190"/>
          <p:cNvSpPr/>
          <p:nvPr/>
        </p:nvSpPr>
        <p:spPr>
          <a:xfrm>
            <a:off x="0" y="678374"/>
            <a:ext cx="9144000" cy="32919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a:solidFill>
                <a:srgbClr val="FFFFFF"/>
              </a:solidFill>
              <a:latin typeface="Verdana"/>
              <a:ea typeface="Verdana"/>
              <a:cs typeface="Verdana"/>
              <a:sym typeface="Verdana"/>
            </a:endParaRPr>
          </a:p>
        </p:txBody>
      </p:sp>
      <p:sp>
        <p:nvSpPr>
          <p:cNvPr id="24" name="Google Shape;24;p190"/>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190"/>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9pPr>
          </a:lstStyle>
          <a:p>
            <a:endParaRPr/>
          </a:p>
        </p:txBody>
      </p:sp>
      <p:sp>
        <p:nvSpPr>
          <p:cNvPr id="26" name="Google Shape;26;p190"/>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
        <p:nvSpPr>
          <p:cNvPr id="27" name="Google Shape;27;p190"/>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 name="Google Shape;28;p190" title="Impt-Chg-CO-Medicaid-Spanish Logo.png"/>
          <p:cNvPicPr preferRelativeResize="0"/>
          <p:nvPr/>
        </p:nvPicPr>
        <p:blipFill rotWithShape="1">
          <a:blip r:embed="rId3">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2"/>
        <p:cNvGrpSpPr/>
        <p:nvPr/>
      </p:nvGrpSpPr>
      <p:grpSpPr>
        <a:xfrm>
          <a:off x="0" y="0"/>
          <a:ext cx="0" cy="0"/>
          <a:chOff x="0" y="0"/>
          <a:chExt cx="0" cy="0"/>
        </a:xfrm>
      </p:grpSpPr>
      <p:sp>
        <p:nvSpPr>
          <p:cNvPr id="153" name="Google Shape;153;p17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4"/>
        <p:cNvGrpSpPr/>
        <p:nvPr/>
      </p:nvGrpSpPr>
      <p:grpSpPr>
        <a:xfrm>
          <a:off x="0" y="0"/>
          <a:ext cx="0" cy="0"/>
          <a:chOff x="0" y="0"/>
          <a:chExt cx="0" cy="0"/>
        </a:xfrm>
      </p:grpSpPr>
      <p:sp>
        <p:nvSpPr>
          <p:cNvPr id="155" name="Google Shape;155;p179"/>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179"/>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7" name="Google Shape;157;p179"/>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8" name="Google Shape;158;p17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59" name="Google Shape;159;p179"/>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60"/>
        <p:cNvGrpSpPr/>
        <p:nvPr/>
      </p:nvGrpSpPr>
      <p:grpSpPr>
        <a:xfrm>
          <a:off x="0" y="0"/>
          <a:ext cx="0" cy="0"/>
          <a:chOff x="0" y="0"/>
          <a:chExt cx="0" cy="0"/>
        </a:xfrm>
      </p:grpSpPr>
      <p:sp>
        <p:nvSpPr>
          <p:cNvPr id="161" name="Google Shape;161;p18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62" name="Google Shape;162;p180"/>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163" name="Google Shape;163;p180"/>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64"/>
        <p:cNvGrpSpPr/>
        <p:nvPr/>
      </p:nvGrpSpPr>
      <p:grpSpPr>
        <a:xfrm>
          <a:off x="0" y="0"/>
          <a:ext cx="0" cy="0"/>
          <a:chOff x="0" y="0"/>
          <a:chExt cx="0" cy="0"/>
        </a:xfrm>
      </p:grpSpPr>
      <p:sp>
        <p:nvSpPr>
          <p:cNvPr id="165" name="Google Shape;165;p18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181"/>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167" name="Google Shape;167;p181"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168" name="Google Shape;168;p181"/>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9"/>
        <p:cNvGrpSpPr/>
        <p:nvPr/>
      </p:nvGrpSpPr>
      <p:grpSpPr>
        <a:xfrm>
          <a:off x="0" y="0"/>
          <a:ext cx="0" cy="0"/>
          <a:chOff x="0" y="0"/>
          <a:chExt cx="0" cy="0"/>
        </a:xfrm>
      </p:grpSpPr>
      <p:sp>
        <p:nvSpPr>
          <p:cNvPr id="170" name="Google Shape;170;p18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71" name="Google Shape;171;p182"/>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a:solidFill>
                <a:schemeClr val="dk1"/>
              </a:solidFill>
              <a:latin typeface="Trebuchet MS"/>
              <a:ea typeface="Trebuchet MS"/>
              <a:cs typeface="Trebuchet MS"/>
              <a:sym typeface="Trebuchet MS"/>
            </a:endParaRPr>
          </a:p>
        </p:txBody>
      </p:sp>
      <p:sp>
        <p:nvSpPr>
          <p:cNvPr id="172" name="Google Shape;172;p182"/>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3"/>
        <p:cNvGrpSpPr/>
        <p:nvPr/>
      </p:nvGrpSpPr>
      <p:grpSpPr>
        <a:xfrm>
          <a:off x="0" y="0"/>
          <a:ext cx="0" cy="0"/>
          <a:chOff x="0" y="0"/>
          <a:chExt cx="0" cy="0"/>
        </a:xfrm>
      </p:grpSpPr>
      <p:sp>
        <p:nvSpPr>
          <p:cNvPr id="174" name="Google Shape;174;p183"/>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183"/>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76" name="Google Shape;176;p18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177" name="Google Shape;177;p183"/>
          <p:cNvCxnSpPr/>
          <p:nvPr/>
        </p:nvCxnSpPr>
        <p:spPr>
          <a:xfrm>
            <a:off x="4572000" y="995363"/>
            <a:ext cx="0" cy="3152700"/>
          </a:xfrm>
          <a:prstGeom prst="straightConnector1">
            <a:avLst/>
          </a:prstGeom>
          <a:noFill/>
          <a:ln w="28575" cap="flat" cmpd="sng">
            <a:solidFill>
              <a:schemeClr val="dk1"/>
            </a:solidFill>
            <a:prstDash val="solid"/>
            <a:miter lim="8000"/>
            <a:headEnd type="none" w="sm" len="sm"/>
            <a:tailEnd type="none" w="sm" len="sm"/>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8"/>
        <p:cNvGrpSpPr/>
        <p:nvPr/>
      </p:nvGrpSpPr>
      <p:grpSpPr>
        <a:xfrm>
          <a:off x="0" y="0"/>
          <a:ext cx="0" cy="0"/>
          <a:chOff x="0" y="0"/>
          <a:chExt cx="0" cy="0"/>
        </a:xfrm>
      </p:grpSpPr>
      <p:sp>
        <p:nvSpPr>
          <p:cNvPr id="179" name="Google Shape;179;p18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18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81"/>
        <p:cNvGrpSpPr/>
        <p:nvPr/>
      </p:nvGrpSpPr>
      <p:grpSpPr>
        <a:xfrm>
          <a:off x="0" y="0"/>
          <a:ext cx="0" cy="0"/>
          <a:chOff x="0" y="0"/>
          <a:chExt cx="0" cy="0"/>
        </a:xfrm>
      </p:grpSpPr>
      <p:sp>
        <p:nvSpPr>
          <p:cNvPr id="182" name="Google Shape;182;p185"/>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3" name="Google Shape;183;p18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84" name="Google Shape;184;p185"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85"/>
        <p:cNvGrpSpPr/>
        <p:nvPr/>
      </p:nvGrpSpPr>
      <p:grpSpPr>
        <a:xfrm>
          <a:off x="0" y="0"/>
          <a:ext cx="0" cy="0"/>
          <a:chOff x="0" y="0"/>
          <a:chExt cx="0" cy="0"/>
        </a:xfrm>
      </p:grpSpPr>
      <p:sp>
        <p:nvSpPr>
          <p:cNvPr id="186" name="Google Shape;186;p186"/>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7" name="Google Shape;187;p18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88" name="Google Shape;188;p186"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89"/>
        <p:cNvGrpSpPr/>
        <p:nvPr/>
      </p:nvGrpSpPr>
      <p:grpSpPr>
        <a:xfrm>
          <a:off x="0" y="0"/>
          <a:ext cx="0" cy="0"/>
          <a:chOff x="0" y="0"/>
          <a:chExt cx="0" cy="0"/>
        </a:xfrm>
      </p:grpSpPr>
      <p:sp>
        <p:nvSpPr>
          <p:cNvPr id="190" name="Google Shape;190;p18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191" name="Google Shape;191;p187"/>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2" name="Google Shape;192;p187"/>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29"/>
        <p:cNvGrpSpPr/>
        <p:nvPr/>
      </p:nvGrpSpPr>
      <p:grpSpPr>
        <a:xfrm>
          <a:off x="0" y="0"/>
          <a:ext cx="0" cy="0"/>
          <a:chOff x="0" y="0"/>
          <a:chExt cx="0" cy="0"/>
        </a:xfrm>
      </p:grpSpPr>
      <p:sp>
        <p:nvSpPr>
          <p:cNvPr id="30" name="Google Shape;30;p191"/>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191"/>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rtl="0">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rtl="0">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93"/>
        <p:cNvGrpSpPr/>
        <p:nvPr/>
      </p:nvGrpSpPr>
      <p:grpSpPr>
        <a:xfrm>
          <a:off x="0" y="0"/>
          <a:ext cx="0" cy="0"/>
          <a:chOff x="0" y="0"/>
          <a:chExt cx="0" cy="0"/>
        </a:xfrm>
      </p:grpSpPr>
      <p:sp>
        <p:nvSpPr>
          <p:cNvPr id="194" name="Google Shape;194;p188"/>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5" name="Google Shape;195;p18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6"/>
        <p:cNvGrpSpPr/>
        <p:nvPr/>
      </p:nvGrpSpPr>
      <p:grpSpPr>
        <a:xfrm>
          <a:off x="0" y="0"/>
          <a:ext cx="0" cy="0"/>
          <a:chOff x="0" y="0"/>
          <a:chExt cx="0" cy="0"/>
        </a:xfrm>
      </p:grpSpPr>
      <p:sp>
        <p:nvSpPr>
          <p:cNvPr id="197" name="Google Shape;197;p189"/>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189"/>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9" name="Google Shape;199;p189"/>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06"/>
        <p:cNvGrpSpPr/>
        <p:nvPr/>
      </p:nvGrpSpPr>
      <p:grpSpPr>
        <a:xfrm>
          <a:off x="0" y="0"/>
          <a:ext cx="0" cy="0"/>
          <a:chOff x="0" y="0"/>
          <a:chExt cx="0" cy="0"/>
        </a:xfrm>
      </p:grpSpPr>
      <p:sp>
        <p:nvSpPr>
          <p:cNvPr id="207" name="Google Shape;207;p5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8" name="Google Shape;208;p58"/>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09" name="Google Shape;209;p5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0"/>
        <p:cNvGrpSpPr/>
        <p:nvPr/>
      </p:nvGrpSpPr>
      <p:grpSpPr>
        <a:xfrm>
          <a:off x="0" y="0"/>
          <a:ext cx="0" cy="0"/>
          <a:chOff x="0" y="0"/>
          <a:chExt cx="0" cy="0"/>
        </a:xfrm>
      </p:grpSpPr>
      <p:sp>
        <p:nvSpPr>
          <p:cNvPr id="211" name="Google Shape;211;p6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2"/>
        <p:cNvGrpSpPr/>
        <p:nvPr/>
      </p:nvGrpSpPr>
      <p:grpSpPr>
        <a:xfrm>
          <a:off x="0" y="0"/>
          <a:ext cx="0" cy="0"/>
          <a:chOff x="0" y="0"/>
          <a:chExt cx="0" cy="0"/>
        </a:xfrm>
      </p:grpSpPr>
      <p:sp>
        <p:nvSpPr>
          <p:cNvPr id="213" name="Google Shape;213;p7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4" name="Google Shape;214;p7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15" name="Google Shape;215;p7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p7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17" name="Google Shape;217;p7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8"/>
        <p:cNvGrpSpPr/>
        <p:nvPr/>
      </p:nvGrpSpPr>
      <p:grpSpPr>
        <a:xfrm>
          <a:off x="0" y="0"/>
          <a:ext cx="0" cy="0"/>
          <a:chOff x="0" y="0"/>
          <a:chExt cx="0" cy="0"/>
        </a:xfrm>
      </p:grpSpPr>
      <p:sp>
        <p:nvSpPr>
          <p:cNvPr id="219" name="Google Shape;219;p7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20" name="Google Shape;220;p71"/>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221" name="Google Shape;221;p71"/>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22"/>
        <p:cNvGrpSpPr/>
        <p:nvPr/>
      </p:nvGrpSpPr>
      <p:grpSpPr>
        <a:xfrm>
          <a:off x="0" y="0"/>
          <a:ext cx="0" cy="0"/>
          <a:chOff x="0" y="0"/>
          <a:chExt cx="0" cy="0"/>
        </a:xfrm>
      </p:grpSpPr>
      <p:sp>
        <p:nvSpPr>
          <p:cNvPr id="223" name="Google Shape;223;p7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24" name="Google Shape;224;p72"/>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225" name="Google Shape;225;p72"/>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226" name="Google Shape;226;p72"/>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27"/>
        <p:cNvGrpSpPr/>
        <p:nvPr/>
      </p:nvGrpSpPr>
      <p:grpSpPr>
        <a:xfrm>
          <a:off x="0" y="0"/>
          <a:ext cx="0" cy="0"/>
          <a:chOff x="0" y="0"/>
          <a:chExt cx="0" cy="0"/>
        </a:xfrm>
      </p:grpSpPr>
      <p:sp>
        <p:nvSpPr>
          <p:cNvPr id="228" name="Google Shape;228;p7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29" name="Google Shape;229;p73"/>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a:solidFill>
                <a:schemeClr val="dk1"/>
              </a:solidFill>
              <a:latin typeface="Trebuchet MS"/>
              <a:ea typeface="Trebuchet MS"/>
              <a:cs typeface="Trebuchet MS"/>
              <a:sym typeface="Trebuchet MS"/>
            </a:endParaRPr>
          </a:p>
        </p:txBody>
      </p:sp>
      <p:sp>
        <p:nvSpPr>
          <p:cNvPr id="230" name="Google Shape;230;p73"/>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1"/>
        <p:cNvGrpSpPr/>
        <p:nvPr/>
      </p:nvGrpSpPr>
      <p:grpSpPr>
        <a:xfrm>
          <a:off x="0" y="0"/>
          <a:ext cx="0" cy="0"/>
          <a:chOff x="0" y="0"/>
          <a:chExt cx="0" cy="0"/>
        </a:xfrm>
      </p:grpSpPr>
      <p:sp>
        <p:nvSpPr>
          <p:cNvPr id="232" name="Google Shape;232;p74"/>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3" name="Google Shape;233;p74"/>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4" name="Google Shape;234;p7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235" name="Google Shape;235;p74"/>
          <p:cNvCxnSpPr/>
          <p:nvPr/>
        </p:nvCxnSpPr>
        <p:spPr>
          <a:xfrm>
            <a:off x="4572000" y="995363"/>
            <a:ext cx="0" cy="3152700"/>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sp>
        <p:nvSpPr>
          <p:cNvPr id="237" name="Google Shape;237;p7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8" name="Google Shape;238;p7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32"/>
        <p:cNvGrpSpPr/>
        <p:nvPr/>
      </p:nvGrpSpPr>
      <p:grpSpPr>
        <a:xfrm>
          <a:off x="0" y="0"/>
          <a:ext cx="0" cy="0"/>
          <a:chOff x="0" y="0"/>
          <a:chExt cx="0" cy="0"/>
        </a:xfrm>
      </p:grpSpPr>
      <p:sp>
        <p:nvSpPr>
          <p:cNvPr id="33" name="Google Shape;33;p192"/>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 name="Google Shape;34;p192"/>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rtl="0">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rtl="0">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
        <p:nvSpPr>
          <p:cNvPr id="35" name="Google Shape;35;p192"/>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 name="Google Shape;36;p192" title="Impt-Chg-CO-Medicaid-Spanish Logo.png"/>
          <p:cNvPicPr preferRelativeResize="0"/>
          <p:nvPr/>
        </p:nvPicPr>
        <p:blipFill rotWithShape="1">
          <a:blip r:embed="rId2">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39"/>
        <p:cNvGrpSpPr/>
        <p:nvPr/>
      </p:nvGrpSpPr>
      <p:grpSpPr>
        <a:xfrm>
          <a:off x="0" y="0"/>
          <a:ext cx="0" cy="0"/>
          <a:chOff x="0" y="0"/>
          <a:chExt cx="0" cy="0"/>
        </a:xfrm>
      </p:grpSpPr>
      <p:sp>
        <p:nvSpPr>
          <p:cNvPr id="240" name="Google Shape;240;p76"/>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1" name="Google Shape;241;p7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242" name="Google Shape;242;p76"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3"/>
        <p:cNvGrpSpPr/>
        <p:nvPr/>
      </p:nvGrpSpPr>
      <p:grpSpPr>
        <a:xfrm>
          <a:off x="0" y="0"/>
          <a:ext cx="0" cy="0"/>
          <a:chOff x="0" y="0"/>
          <a:chExt cx="0" cy="0"/>
        </a:xfrm>
      </p:grpSpPr>
      <p:sp>
        <p:nvSpPr>
          <p:cNvPr id="244" name="Google Shape;244;p77"/>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5" name="Google Shape;245;p7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246" name="Google Shape;246;p77"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47"/>
        <p:cNvGrpSpPr/>
        <p:nvPr/>
      </p:nvGrpSpPr>
      <p:grpSpPr>
        <a:xfrm>
          <a:off x="0" y="0"/>
          <a:ext cx="0" cy="0"/>
          <a:chOff x="0" y="0"/>
          <a:chExt cx="0" cy="0"/>
        </a:xfrm>
      </p:grpSpPr>
      <p:sp>
        <p:nvSpPr>
          <p:cNvPr id="248" name="Google Shape;248;p7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7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0" name="Google Shape;250;p78"/>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51"/>
        <p:cNvGrpSpPr/>
        <p:nvPr/>
      </p:nvGrpSpPr>
      <p:grpSpPr>
        <a:xfrm>
          <a:off x="0" y="0"/>
          <a:ext cx="0" cy="0"/>
          <a:chOff x="0" y="0"/>
          <a:chExt cx="0" cy="0"/>
        </a:xfrm>
      </p:grpSpPr>
      <p:sp>
        <p:nvSpPr>
          <p:cNvPr id="252" name="Google Shape;252;p7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3" name="Google Shape;253;p7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254"/>
        <p:cNvGrpSpPr/>
        <p:nvPr/>
      </p:nvGrpSpPr>
      <p:grpSpPr>
        <a:xfrm>
          <a:off x="0" y="0"/>
          <a:ext cx="0" cy="0"/>
          <a:chOff x="0" y="0"/>
          <a:chExt cx="0" cy="0"/>
        </a:xfrm>
      </p:grpSpPr>
      <p:sp>
        <p:nvSpPr>
          <p:cNvPr id="255" name="Google Shape;255;p80"/>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6" name="Google Shape;256;p8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257"/>
        <p:cNvGrpSpPr/>
        <p:nvPr/>
      </p:nvGrpSpPr>
      <p:grpSpPr>
        <a:xfrm>
          <a:off x="0" y="0"/>
          <a:ext cx="0" cy="0"/>
          <a:chOff x="0" y="0"/>
          <a:chExt cx="0" cy="0"/>
        </a:xfrm>
      </p:grpSpPr>
      <p:sp>
        <p:nvSpPr>
          <p:cNvPr id="258" name="Google Shape;258;p81"/>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406400" algn="l" rtl="0">
              <a:lnSpc>
                <a:spcPct val="100000"/>
              </a:lnSpc>
              <a:spcBef>
                <a:spcPts val="1600"/>
              </a:spcBef>
              <a:spcAft>
                <a:spcPts val="0"/>
              </a:spcAft>
              <a:buClr>
                <a:schemeClr val="accent5"/>
              </a:buClr>
              <a:buSzPts val="2800"/>
              <a:buFont typeface="Arial"/>
              <a:buChar char="•"/>
              <a:defRPr sz="2800" b="0" i="0" u="none" strike="noStrike" cap="none">
                <a:solidFill>
                  <a:schemeClr val="accent5"/>
                </a:solidFill>
                <a:latin typeface="Trebuchet MS"/>
                <a:ea typeface="Trebuchet MS"/>
                <a:cs typeface="Trebuchet MS"/>
                <a:sym typeface="Trebuchet MS"/>
              </a:defRPr>
            </a:lvl1pPr>
            <a:lvl2pPr marL="914400" marR="0" lvl="1" indent="-361950" algn="l" rtl="0">
              <a:lnSpc>
                <a:spcPct val="100000"/>
              </a:lnSpc>
              <a:spcBef>
                <a:spcPts val="1600"/>
              </a:spcBef>
              <a:spcAft>
                <a:spcPts val="0"/>
              </a:spcAft>
              <a:buClr>
                <a:schemeClr val="accent5"/>
              </a:buClr>
              <a:buSzPts val="2100"/>
              <a:buFont typeface="Courier New"/>
              <a:buChar char="o"/>
              <a:defRPr sz="2300" b="0" i="0" u="none" strike="noStrike" cap="none">
                <a:solidFill>
                  <a:schemeClr val="accent5"/>
                </a:solidFill>
                <a:latin typeface="Trebuchet MS"/>
                <a:ea typeface="Trebuchet MS"/>
                <a:cs typeface="Trebuchet MS"/>
                <a:sym typeface="Trebuchet MS"/>
              </a:defRPr>
            </a:lvl2pPr>
            <a:lvl3pPr marL="1371600" marR="0" lvl="2" indent="-323850" algn="l" rtl="0">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a:ea typeface="Trebuchet MS"/>
                <a:cs typeface="Trebuchet MS"/>
                <a:sym typeface="Trebuchet MS"/>
              </a:defRPr>
            </a:lvl3pPr>
            <a:lvl4pPr marL="1828800" marR="0" lvl="3" indent="-381000" algn="l" rtl="0">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59" name="Google Shape;259;p8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81"/>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1"/>
        <p:cNvGrpSpPr/>
        <p:nvPr/>
      </p:nvGrpSpPr>
      <p:grpSpPr>
        <a:xfrm>
          <a:off x="0" y="0"/>
          <a:ext cx="0" cy="0"/>
          <a:chOff x="0" y="0"/>
          <a:chExt cx="0" cy="0"/>
        </a:xfrm>
      </p:grpSpPr>
      <p:sp>
        <p:nvSpPr>
          <p:cNvPr id="262" name="Google Shape;262;p82"/>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3" name="Google Shape;263;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1pPr>
            <a:lvl2pPr marL="914400" marR="0" lvl="1"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2pPr>
            <a:lvl3pPr marL="1371600" marR="0" lvl="2"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3pPr>
            <a:lvl4pPr marL="1828800" marR="0" lvl="3"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4pPr>
            <a:lvl5pPr marL="2286000" marR="0" lvl="4"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5pPr>
            <a:lvl6pPr marL="2743200" marR="0" lvl="5"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6pPr>
            <a:lvl7pPr marL="3200400" marR="0" lvl="6"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7pPr>
            <a:lvl8pPr marL="3657600" marR="0" lvl="7"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8pPr>
            <a:lvl9pPr marL="4114800" marR="0" lvl="8"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9pPr>
          </a:lstStyle>
          <a:p>
            <a:endParaRPr/>
          </a:p>
        </p:txBody>
      </p:sp>
      <p:sp>
        <p:nvSpPr>
          <p:cNvPr id="264" name="Google Shape;264;p82"/>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265"/>
        <p:cNvGrpSpPr/>
        <p:nvPr/>
      </p:nvGrpSpPr>
      <p:grpSpPr>
        <a:xfrm>
          <a:off x="0" y="0"/>
          <a:ext cx="0" cy="0"/>
          <a:chOff x="0" y="0"/>
          <a:chExt cx="0" cy="0"/>
        </a:xfrm>
      </p:grpSpPr>
      <p:sp>
        <p:nvSpPr>
          <p:cNvPr id="266" name="Google Shape;266;p83"/>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267" name="Google Shape;267;p8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1pPr>
            <a:lvl2pPr marL="914400" marR="0" lvl="1"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268" name="Google Shape;268;p83"/>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69"/>
        <p:cNvGrpSpPr/>
        <p:nvPr/>
      </p:nvGrpSpPr>
      <p:grpSpPr>
        <a:xfrm>
          <a:off x="0" y="0"/>
          <a:ext cx="0" cy="0"/>
          <a:chOff x="0" y="0"/>
          <a:chExt cx="0" cy="0"/>
        </a:xfrm>
      </p:grpSpPr>
      <p:sp>
        <p:nvSpPr>
          <p:cNvPr id="270" name="Google Shape;270;p84"/>
          <p:cNvSpPr txBox="1">
            <a:spLocks noGrp="1"/>
          </p:cNvSpPr>
          <p:nvPr>
            <p:ph type="title"/>
          </p:nvPr>
        </p:nvSpPr>
        <p:spPr>
          <a:xfrm>
            <a:off x="628427" y="482203"/>
            <a:ext cx="7887300" cy="609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3900">
                <a:solidFill>
                  <a:schemeClr val="dk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71" name="Google Shape;271;p84"/>
          <p:cNvSpPr txBox="1">
            <a:spLocks noGrp="1"/>
          </p:cNvSpPr>
          <p:nvPr>
            <p:ph type="body" idx="1"/>
          </p:nvPr>
        </p:nvSpPr>
        <p:spPr>
          <a:xfrm>
            <a:off x="628427" y="1285875"/>
            <a:ext cx="7887300" cy="3176100"/>
          </a:xfrm>
          <a:prstGeom prst="rect">
            <a:avLst/>
          </a:prstGeom>
          <a:noFill/>
          <a:ln>
            <a:noFill/>
          </a:ln>
        </p:spPr>
        <p:txBody>
          <a:bodyPr spcFirstLastPara="1" wrap="square" lIns="58925" tIns="29450" rIns="58925" bIns="29450" anchor="t" anchorCtr="0">
            <a:noAutofit/>
          </a:bodyPr>
          <a:lstStyle>
            <a:lvl1pPr marL="457200" marR="0" lvl="0" indent="-374650" algn="l" rtl="0">
              <a:lnSpc>
                <a:spcPct val="10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1pPr>
            <a:lvl2pPr marL="914400" marR="0" lvl="1" indent="-330200" algn="l" rtl="0">
              <a:lnSpc>
                <a:spcPct val="100000"/>
              </a:lnSpc>
              <a:spcBef>
                <a:spcPts val="500"/>
              </a:spcBef>
              <a:spcAft>
                <a:spcPts val="0"/>
              </a:spcAft>
              <a:buClr>
                <a:schemeClr val="dk1"/>
              </a:buClr>
              <a:buSzPts val="1600"/>
              <a:buFont typeface="Noto Sans Symbols"/>
              <a:buChar char="⮚"/>
              <a:defRPr sz="2100" b="0" i="0" u="none" strike="noStrike" cap="none">
                <a:solidFill>
                  <a:schemeClr val="dk1"/>
                </a:solidFill>
                <a:latin typeface="Trebuchet MS"/>
                <a:ea typeface="Trebuchet MS"/>
                <a:cs typeface="Trebuchet MS"/>
                <a:sym typeface="Trebuchet MS"/>
              </a:defRPr>
            </a:lvl2pPr>
            <a:lvl3pPr marL="1371600" marR="0" lvl="2" indent="-317500" algn="l" rtl="0">
              <a:lnSpc>
                <a:spcPct val="100000"/>
              </a:lnSpc>
              <a:spcBef>
                <a:spcPts val="500"/>
              </a:spcBef>
              <a:spcAft>
                <a:spcPts val="0"/>
              </a:spcAft>
              <a:buClr>
                <a:schemeClr val="dk1"/>
              </a:buClr>
              <a:buSzPts val="1400"/>
              <a:buFont typeface="Noto Sans Symbols"/>
              <a:buChar char="▪"/>
              <a:defRPr sz="18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Trebuchet MS"/>
                <a:ea typeface="Trebuchet MS"/>
                <a:cs typeface="Trebuchet MS"/>
                <a:sym typeface="Trebuchet MS"/>
              </a:defRPr>
            </a:lvl4pPr>
            <a:lvl5pPr marL="2286000" marR="0" lvl="4" indent="-311150" algn="l" rtl="0">
              <a:lnSpc>
                <a:spcPct val="100000"/>
              </a:lnSpc>
              <a:spcBef>
                <a:spcPts val="500"/>
              </a:spcBef>
              <a:spcAft>
                <a:spcPts val="0"/>
              </a:spcAft>
              <a:buClr>
                <a:srgbClr val="5C6670"/>
              </a:buClr>
              <a:buSzPts val="1300"/>
              <a:buFont typeface="Arial"/>
              <a:buChar char="•"/>
              <a:defRPr sz="13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72" name="Google Shape;272;p84"/>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3"/>
        <p:cNvGrpSpPr/>
        <p:nvPr/>
      </p:nvGrpSpPr>
      <p:grpSpPr>
        <a:xfrm>
          <a:off x="0" y="0"/>
          <a:ext cx="0" cy="0"/>
          <a:chOff x="0" y="0"/>
          <a:chExt cx="0" cy="0"/>
        </a:xfrm>
      </p:grpSpPr>
      <p:sp>
        <p:nvSpPr>
          <p:cNvPr id="274" name="Google Shape;274;p85"/>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75" name="Google Shape;275;p85"/>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76" name="Google Shape;276;p85"/>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37"/>
        <p:cNvGrpSpPr/>
        <p:nvPr/>
      </p:nvGrpSpPr>
      <p:grpSpPr>
        <a:xfrm>
          <a:off x="0" y="0"/>
          <a:ext cx="0" cy="0"/>
          <a:chOff x="0" y="0"/>
          <a:chExt cx="0" cy="0"/>
        </a:xfrm>
      </p:grpSpPr>
      <p:pic>
        <p:nvPicPr>
          <p:cNvPr id="38" name="Google Shape;38;p193"/>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39" name="Google Shape;39;p193"/>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Verdana"/>
              <a:ea typeface="Verdana"/>
              <a:cs typeface="Verdana"/>
              <a:sym typeface="Verdana"/>
            </a:endParaRPr>
          </a:p>
        </p:txBody>
      </p:sp>
      <p:sp>
        <p:nvSpPr>
          <p:cNvPr id="40" name="Google Shape;40;p193"/>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1" name="Google Shape;41;p193"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
        <p:nvSpPr>
          <p:cNvPr id="42" name="Google Shape;42;p193"/>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 name="Google Shape;43;p193" title="Impt-Chg-CO-Medicaid-Spanish Logo.png"/>
          <p:cNvPicPr preferRelativeResize="0"/>
          <p:nvPr/>
        </p:nvPicPr>
        <p:blipFill rotWithShape="1">
          <a:blip r:embed="rId4">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77"/>
        <p:cNvGrpSpPr/>
        <p:nvPr/>
      </p:nvGrpSpPr>
      <p:grpSpPr>
        <a:xfrm>
          <a:off x="0" y="0"/>
          <a:ext cx="0" cy="0"/>
          <a:chOff x="0" y="0"/>
          <a:chExt cx="0" cy="0"/>
        </a:xfrm>
      </p:grpSpPr>
      <p:sp>
        <p:nvSpPr>
          <p:cNvPr id="278" name="Google Shape;278;p86"/>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279"/>
        <p:cNvGrpSpPr/>
        <p:nvPr/>
      </p:nvGrpSpPr>
      <p:grpSpPr>
        <a:xfrm>
          <a:off x="0" y="0"/>
          <a:ext cx="0" cy="0"/>
          <a:chOff x="0" y="0"/>
          <a:chExt cx="0" cy="0"/>
        </a:xfrm>
      </p:grpSpPr>
      <p:sp>
        <p:nvSpPr>
          <p:cNvPr id="280" name="Google Shape;280;p87"/>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81" name="Google Shape;281;p87"/>
          <p:cNvSpPr txBox="1">
            <a:spLocks noGrp="1"/>
          </p:cNvSpPr>
          <p:nvPr>
            <p:ph type="sldNum" idx="12"/>
          </p:nvPr>
        </p:nvSpPr>
        <p:spPr>
          <a:xfrm>
            <a:off x="7384766" y="4818852"/>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82" name="Google Shape;282;p87"/>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3"/>
        <p:cNvGrpSpPr/>
        <p:nvPr/>
      </p:nvGrpSpPr>
      <p:grpSpPr>
        <a:xfrm>
          <a:off x="0" y="0"/>
          <a:ext cx="0" cy="0"/>
          <a:chOff x="0" y="0"/>
          <a:chExt cx="0" cy="0"/>
        </a:xfrm>
      </p:grpSpPr>
      <p:sp>
        <p:nvSpPr>
          <p:cNvPr id="284" name="Google Shape;284;p8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5" name="Google Shape;285;p8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marR="0" lvl="0" algn="ctr" rtl="0">
              <a:lnSpc>
                <a:spcPct val="90000"/>
              </a:lnSpc>
              <a:spcBef>
                <a:spcPts val="8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rgbClr val="000000"/>
                </a:solidFill>
                <a:latin typeface="Arial"/>
                <a:ea typeface="Arial"/>
                <a:cs typeface="Arial"/>
                <a:sym typeface="Arial"/>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286" name="Google Shape;286;p8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7" name="Google Shape;287;p8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88" name="Google Shape;288;p8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89"/>
        <p:cNvGrpSpPr/>
        <p:nvPr/>
      </p:nvGrpSpPr>
      <p:grpSpPr>
        <a:xfrm>
          <a:off x="0" y="0"/>
          <a:ext cx="0" cy="0"/>
          <a:chOff x="0" y="0"/>
          <a:chExt cx="0" cy="0"/>
        </a:xfrm>
      </p:grpSpPr>
      <p:sp>
        <p:nvSpPr>
          <p:cNvPr id="290" name="Google Shape;290;p89"/>
          <p:cNvSpPr txBox="1">
            <a:spLocks noGrp="1"/>
          </p:cNvSpPr>
          <p:nvPr>
            <p:ph type="body" idx="1"/>
          </p:nvPr>
        </p:nvSpPr>
        <p:spPr>
          <a:xfrm>
            <a:off x="232304" y="1285875"/>
            <a:ext cx="40986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23850" algn="l" rtl="0">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91" name="Google Shape;291;p89"/>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292" name="Google Shape;292;p89"/>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93" name="Google Shape;293;p89"/>
          <p:cNvSpPr txBox="1">
            <a:spLocks noGrp="1"/>
          </p:cNvSpPr>
          <p:nvPr>
            <p:ph type="body" idx="2"/>
          </p:nvPr>
        </p:nvSpPr>
        <p:spPr>
          <a:xfrm>
            <a:off x="4813094" y="1285875"/>
            <a:ext cx="4098600" cy="3255000"/>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3pPr>
            <a:lvl4pPr marL="1828800" marR="0" lvl="3" indent="-323850" algn="l" rtl="0">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94"/>
        <p:cNvGrpSpPr/>
        <p:nvPr/>
      </p:nvGrpSpPr>
      <p:grpSpPr>
        <a:xfrm>
          <a:off x="0" y="0"/>
          <a:ext cx="0" cy="0"/>
          <a:chOff x="0" y="0"/>
          <a:chExt cx="0" cy="0"/>
        </a:xfrm>
      </p:grpSpPr>
      <p:sp>
        <p:nvSpPr>
          <p:cNvPr id="295" name="Google Shape;295;p9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6" name="Google Shape;296;p90"/>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marR="0" lvl="0" indent="-381000" algn="l" rtl="0">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7" name="Google Shape;297;p9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298" name="Google Shape;298;p90"/>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9" name="Google Shape;299;p90"/>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300" name="Google Shape;300;p9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301"/>
        <p:cNvGrpSpPr/>
        <p:nvPr/>
      </p:nvGrpSpPr>
      <p:grpSpPr>
        <a:xfrm>
          <a:off x="0" y="0"/>
          <a:ext cx="0" cy="0"/>
          <a:chOff x="0" y="0"/>
          <a:chExt cx="0" cy="0"/>
        </a:xfrm>
      </p:grpSpPr>
      <p:sp>
        <p:nvSpPr>
          <p:cNvPr id="302" name="Google Shape;302;p91"/>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03" name="Google Shape;303;p91"/>
          <p:cNvSpPr txBox="1">
            <a:spLocks noGrp="1"/>
          </p:cNvSpPr>
          <p:nvPr>
            <p:ph type="body" idx="1"/>
          </p:nvPr>
        </p:nvSpPr>
        <p:spPr>
          <a:xfrm>
            <a:off x="628650" y="1389226"/>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rtl="0">
              <a:lnSpc>
                <a:spcPct val="90000"/>
              </a:lnSpc>
              <a:spcBef>
                <a:spcPts val="800"/>
              </a:spcBef>
              <a:spcAft>
                <a:spcPts val="0"/>
              </a:spcAft>
              <a:buClr>
                <a:schemeClr val="dk1"/>
              </a:buClr>
              <a:buSzPts val="20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11150" algn="l" rtl="0">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23850" algn="l" rtl="0">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04" name="Google Shape;304;p91"/>
          <p:cNvSpPr txBox="1">
            <a:spLocks noGrp="1"/>
          </p:cNvSpPr>
          <p:nvPr>
            <p:ph type="sldNum" idx="12"/>
          </p:nvPr>
        </p:nvSpPr>
        <p:spPr>
          <a:xfrm>
            <a:off x="6880594" y="4780264"/>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305"/>
        <p:cNvGrpSpPr/>
        <p:nvPr/>
      </p:nvGrpSpPr>
      <p:grpSpPr>
        <a:xfrm>
          <a:off x="0" y="0"/>
          <a:ext cx="0" cy="0"/>
          <a:chOff x="0" y="0"/>
          <a:chExt cx="0" cy="0"/>
        </a:xfrm>
      </p:grpSpPr>
      <p:sp>
        <p:nvSpPr>
          <p:cNvPr id="306" name="Google Shape;306;p92"/>
          <p:cNvSpPr txBox="1">
            <a:spLocks noGrp="1"/>
          </p:cNvSpPr>
          <p:nvPr>
            <p:ph type="title"/>
          </p:nvPr>
        </p:nvSpPr>
        <p:spPr>
          <a:xfrm>
            <a:off x="417329" y="273844"/>
            <a:ext cx="8309400" cy="994200"/>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7" name="Google Shape;307;p92"/>
          <p:cNvSpPr txBox="1">
            <a:spLocks noGrp="1"/>
          </p:cNvSpPr>
          <p:nvPr>
            <p:ph type="sldNum" idx="12"/>
          </p:nvPr>
        </p:nvSpPr>
        <p:spPr>
          <a:xfrm>
            <a:off x="6880594" y="4780265"/>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308"/>
        <p:cNvGrpSpPr/>
        <p:nvPr/>
      </p:nvGrpSpPr>
      <p:grpSpPr>
        <a:xfrm>
          <a:off x="0" y="0"/>
          <a:ext cx="0" cy="0"/>
          <a:chOff x="0" y="0"/>
          <a:chExt cx="0" cy="0"/>
        </a:xfrm>
      </p:grpSpPr>
      <p:sp>
        <p:nvSpPr>
          <p:cNvPr id="309" name="Google Shape;309;p93"/>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Trebuchet MS"/>
              <a:buNone/>
              <a:defRPr sz="1500" b="0" i="0" u="none" strike="noStrike" cap="none">
                <a:solidFill>
                  <a:srgbClr val="575757"/>
                </a:solidFill>
                <a:latin typeface="Trebuchet MS"/>
                <a:ea typeface="Trebuchet MS"/>
                <a:cs typeface="Trebuchet MS"/>
                <a:sym typeface="Trebuchet MS"/>
              </a:defRPr>
            </a:lvl1pPr>
            <a:lvl2pPr marL="914400" marR="0" lvl="1" indent="-317500" algn="l" rtl="0">
              <a:lnSpc>
                <a:spcPct val="100000"/>
              </a:lnSpc>
              <a:spcBef>
                <a:spcPts val="500"/>
              </a:spcBef>
              <a:spcAft>
                <a:spcPts val="0"/>
              </a:spcAft>
              <a:buClr>
                <a:schemeClr val="dk2"/>
              </a:buClr>
              <a:buSzPts val="1400"/>
              <a:buFont typeface="Trebuchet MS"/>
              <a:buChar char="•"/>
              <a:defRPr sz="1400" b="0" i="0" u="none" strike="noStrike" cap="none">
                <a:solidFill>
                  <a:schemeClr val="dk2"/>
                </a:solidFill>
                <a:latin typeface="Trebuchet MS"/>
                <a:ea typeface="Trebuchet MS"/>
                <a:cs typeface="Trebuchet MS"/>
                <a:sym typeface="Trebuchet MS"/>
              </a:defRPr>
            </a:lvl2pPr>
            <a:lvl3pPr marL="1371600" marR="0" lvl="2" indent="-317500" algn="l" rtl="0">
              <a:lnSpc>
                <a:spcPct val="100000"/>
              </a:lnSpc>
              <a:spcBef>
                <a:spcPts val="500"/>
              </a:spcBef>
              <a:spcAft>
                <a:spcPts val="0"/>
              </a:spcAft>
              <a:buClr>
                <a:schemeClr val="dk2"/>
              </a:buClr>
              <a:buSzPts val="1400"/>
              <a:buFont typeface="Trebuchet MS"/>
              <a:buChar char="−"/>
              <a:defRPr sz="1400" b="0" i="0" u="none" strike="noStrike" cap="none">
                <a:solidFill>
                  <a:schemeClr val="dk2"/>
                </a:solidFill>
                <a:latin typeface="Trebuchet MS"/>
                <a:ea typeface="Trebuchet MS"/>
                <a:cs typeface="Trebuchet MS"/>
                <a:sym typeface="Trebuchet MS"/>
              </a:defRPr>
            </a:lvl3pPr>
            <a:lvl4pPr marL="1828800" marR="0" lvl="3" indent="-304800" algn="l" rtl="0">
              <a:lnSpc>
                <a:spcPct val="100000"/>
              </a:lnSpc>
              <a:spcBef>
                <a:spcPts val="500"/>
              </a:spcBef>
              <a:spcAft>
                <a:spcPts val="0"/>
              </a:spcAft>
              <a:buClr>
                <a:schemeClr val="dk2"/>
              </a:buClr>
              <a:buSzPts val="1200"/>
              <a:buFont typeface="Trebuchet MS"/>
              <a:buChar char="◦"/>
              <a:defRPr sz="1200" b="0" i="0" u="none" strike="noStrike" cap="none">
                <a:solidFill>
                  <a:schemeClr val="dk2"/>
                </a:solidFill>
                <a:latin typeface="Trebuchet MS"/>
                <a:ea typeface="Trebuchet MS"/>
                <a:cs typeface="Trebuchet MS"/>
                <a:sym typeface="Trebuchet MS"/>
              </a:defRPr>
            </a:lvl4pPr>
            <a:lvl5pPr marL="2286000" marR="0" lvl="4" indent="-304800" algn="l" rtl="0">
              <a:lnSpc>
                <a:spcPct val="100000"/>
              </a:lnSpc>
              <a:spcBef>
                <a:spcPts val="500"/>
              </a:spcBef>
              <a:spcAft>
                <a:spcPts val="0"/>
              </a:spcAft>
              <a:buClr>
                <a:schemeClr val="dk2"/>
              </a:buClr>
              <a:buSzPts val="1200"/>
              <a:buFont typeface="Trebuchet MS"/>
              <a:buChar char="−"/>
              <a:defRPr sz="1200" b="0" i="0" u="none" strike="noStrike" cap="none">
                <a:solidFill>
                  <a:schemeClr val="dk2"/>
                </a:solidFill>
                <a:latin typeface="Trebuchet MS"/>
                <a:ea typeface="Trebuchet MS"/>
                <a:cs typeface="Trebuchet MS"/>
                <a:sym typeface="Trebuchet MS"/>
              </a:defRPr>
            </a:lvl5pPr>
            <a:lvl6pPr marL="2743200" marR="0" lvl="5"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6pPr>
            <a:lvl7pPr marL="3200400" marR="0" lvl="6"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7pPr>
            <a:lvl8pPr marL="3657600" marR="0" lvl="7"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8pPr>
            <a:lvl9pPr marL="4114800" marR="0" lvl="8"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9pPr>
          </a:lstStyle>
          <a:p>
            <a:endParaRPr/>
          </a:p>
        </p:txBody>
      </p:sp>
      <p:sp>
        <p:nvSpPr>
          <p:cNvPr id="310" name="Google Shape;310;p93"/>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a:endParaRPr/>
          </a:p>
        </p:txBody>
      </p:sp>
      <p:sp>
        <p:nvSpPr>
          <p:cNvPr id="311" name="Google Shape;311;p93"/>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312"/>
        <p:cNvGrpSpPr/>
        <p:nvPr/>
      </p:nvGrpSpPr>
      <p:grpSpPr>
        <a:xfrm>
          <a:off x="0" y="0"/>
          <a:ext cx="0" cy="0"/>
          <a:chOff x="0" y="0"/>
          <a:chExt cx="0" cy="0"/>
        </a:xfrm>
      </p:grpSpPr>
      <p:sp>
        <p:nvSpPr>
          <p:cNvPr id="313" name="Google Shape;313;p94"/>
          <p:cNvSpPr txBox="1">
            <a:spLocks noGrp="1"/>
          </p:cNvSpPr>
          <p:nvPr>
            <p:ph type="title"/>
          </p:nvPr>
        </p:nvSpPr>
        <p:spPr>
          <a:xfrm>
            <a:off x="417328" y="273844"/>
            <a:ext cx="83094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4" name="Google Shape;314;p9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315"/>
        <p:cNvGrpSpPr/>
        <p:nvPr/>
      </p:nvGrpSpPr>
      <p:grpSpPr>
        <a:xfrm>
          <a:off x="0" y="0"/>
          <a:ext cx="0" cy="0"/>
          <a:chOff x="0" y="0"/>
          <a:chExt cx="0" cy="0"/>
        </a:xfrm>
      </p:grpSpPr>
      <p:sp>
        <p:nvSpPr>
          <p:cNvPr id="316" name="Google Shape;316;p9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7" name="Google Shape;317;p95"/>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18" name="Google Shape;318;p9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44"/>
        <p:cNvGrpSpPr/>
        <p:nvPr/>
      </p:nvGrpSpPr>
      <p:grpSpPr>
        <a:xfrm>
          <a:off x="0" y="0"/>
          <a:ext cx="0" cy="0"/>
          <a:chOff x="0" y="0"/>
          <a:chExt cx="0" cy="0"/>
        </a:xfrm>
      </p:grpSpPr>
      <p:pic>
        <p:nvPicPr>
          <p:cNvPr id="45" name="Google Shape;45;p194"/>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6" name="Google Shape;46;p194"/>
          <p:cNvSpPr/>
          <p:nvPr/>
        </p:nvSpPr>
        <p:spPr>
          <a:xfrm>
            <a:off x="0" y="772750"/>
            <a:ext cx="9162300" cy="31197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a:solidFill>
                <a:srgbClr val="FFFFFF"/>
              </a:solidFill>
              <a:latin typeface="Verdana"/>
              <a:ea typeface="Verdana"/>
              <a:cs typeface="Verdana"/>
              <a:sym typeface="Verdana"/>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319"/>
        <p:cNvGrpSpPr/>
        <p:nvPr/>
      </p:nvGrpSpPr>
      <p:grpSpPr>
        <a:xfrm>
          <a:off x="0" y="0"/>
          <a:ext cx="0" cy="0"/>
          <a:chOff x="0" y="0"/>
          <a:chExt cx="0" cy="0"/>
        </a:xfrm>
      </p:grpSpPr>
      <p:sp>
        <p:nvSpPr>
          <p:cNvPr id="320" name="Google Shape;320;p96"/>
          <p:cNvSpPr txBox="1">
            <a:spLocks noGrp="1"/>
          </p:cNvSpPr>
          <p:nvPr>
            <p:ph type="body" idx="1"/>
          </p:nvPr>
        </p:nvSpPr>
        <p:spPr>
          <a:xfrm>
            <a:off x="232304" y="1285875"/>
            <a:ext cx="8679300" cy="3255000"/>
          </a:xfrm>
          <a:prstGeom prst="rect">
            <a:avLst/>
          </a:prstGeom>
          <a:noFill/>
          <a:ln>
            <a:noFill/>
          </a:ln>
        </p:spPr>
        <p:txBody>
          <a:bodyPr spcFirstLastPara="1" wrap="square" lIns="48200" tIns="24100" rIns="48200" bIns="24100" anchor="t" anchorCtr="0">
            <a:noAutofit/>
          </a:bodyPr>
          <a:lstStyle>
            <a:lvl1pPr marL="457200" marR="0" lvl="0" indent="-228600" algn="l" rtl="0">
              <a:lnSpc>
                <a:spcPct val="100000"/>
              </a:lnSpc>
              <a:spcBef>
                <a:spcPts val="3000"/>
              </a:spcBef>
              <a:spcAft>
                <a:spcPts val="0"/>
              </a:spcAft>
              <a:buClr>
                <a:srgbClr val="000000"/>
              </a:buClr>
              <a:buSzPts val="7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7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7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21" name="Google Shape;321;p96"/>
          <p:cNvSpPr txBox="1">
            <a:spLocks noGrp="1"/>
          </p:cNvSpPr>
          <p:nvPr>
            <p:ph type="sldNum" idx="12"/>
          </p:nvPr>
        </p:nvSpPr>
        <p:spPr>
          <a:xfrm>
            <a:off x="7384771" y="4818852"/>
            <a:ext cx="1508700"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22" name="Google Shape;322;p96"/>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323"/>
        <p:cNvGrpSpPr/>
        <p:nvPr/>
      </p:nvGrpSpPr>
      <p:grpSpPr>
        <a:xfrm>
          <a:off x="0" y="0"/>
          <a:ext cx="0" cy="0"/>
          <a:chOff x="0" y="0"/>
          <a:chExt cx="0" cy="0"/>
        </a:xfrm>
      </p:grpSpPr>
      <p:sp>
        <p:nvSpPr>
          <p:cNvPr id="324" name="Google Shape;324;p97"/>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25"/>
        <p:cNvGrpSpPr/>
        <p:nvPr/>
      </p:nvGrpSpPr>
      <p:grpSpPr>
        <a:xfrm>
          <a:off x="0" y="0"/>
          <a:ext cx="0" cy="0"/>
          <a:chOff x="0" y="0"/>
          <a:chExt cx="0" cy="0"/>
        </a:xfrm>
      </p:grpSpPr>
      <p:sp>
        <p:nvSpPr>
          <p:cNvPr id="326" name="Google Shape;326;p98"/>
          <p:cNvSpPr txBox="1">
            <a:spLocks noGrp="1"/>
          </p:cNvSpPr>
          <p:nvPr>
            <p:ph type="title"/>
          </p:nvPr>
        </p:nvSpPr>
        <p:spPr>
          <a:xfrm>
            <a:off x="446484" y="281285"/>
            <a:ext cx="7715100" cy="659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7" name="Google Shape;327;p98"/>
          <p:cNvSpPr txBox="1">
            <a:spLocks noGrp="1"/>
          </p:cNvSpPr>
          <p:nvPr>
            <p:ph type="body" idx="1"/>
          </p:nvPr>
        </p:nvSpPr>
        <p:spPr>
          <a:xfrm>
            <a:off x="457647" y="1004590"/>
            <a:ext cx="7715100" cy="3455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6pPr>
            <a:lvl7pPr marL="3200400" marR="0" lvl="6"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7pPr>
            <a:lvl8pPr marL="3657600" marR="0" lvl="7"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8pPr>
            <a:lvl9pPr marL="4114800" marR="0" lvl="8"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9pPr>
          </a:lstStyle>
          <a:p>
            <a:endParaRPr/>
          </a:p>
        </p:txBody>
      </p:sp>
      <p:sp>
        <p:nvSpPr>
          <p:cNvPr id="328" name="Google Shape;328;p98"/>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9"/>
        <p:cNvGrpSpPr/>
        <p:nvPr/>
      </p:nvGrpSpPr>
      <p:grpSpPr>
        <a:xfrm>
          <a:off x="0" y="0"/>
          <a:ext cx="0" cy="0"/>
          <a:chOff x="0" y="0"/>
          <a:chExt cx="0" cy="0"/>
        </a:xfrm>
      </p:grpSpPr>
      <p:sp>
        <p:nvSpPr>
          <p:cNvPr id="330" name="Google Shape;330;p99"/>
          <p:cNvSpPr txBox="1">
            <a:spLocks noGrp="1"/>
          </p:cNvSpPr>
          <p:nvPr>
            <p:ph type="title"/>
          </p:nvPr>
        </p:nvSpPr>
        <p:spPr>
          <a:xfrm>
            <a:off x="628427" y="273751"/>
            <a:ext cx="7887300" cy="99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45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31" name="Google Shape;331;p99"/>
          <p:cNvSpPr txBox="1">
            <a:spLocks noGrp="1"/>
          </p:cNvSpPr>
          <p:nvPr>
            <p:ph type="body" idx="1"/>
          </p:nvPr>
        </p:nvSpPr>
        <p:spPr>
          <a:xfrm>
            <a:off x="628650" y="1369218"/>
            <a:ext cx="7886700" cy="32637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332" name="Google Shape;332;p99"/>
          <p:cNvSpPr txBox="1">
            <a:spLocks noGrp="1"/>
          </p:cNvSpPr>
          <p:nvPr>
            <p:ph type="dt" idx="10"/>
          </p:nvPr>
        </p:nvSpPr>
        <p:spPr>
          <a:xfrm>
            <a:off x="6458397" y="4195167"/>
            <a:ext cx="2057100" cy="273600"/>
          </a:xfrm>
          <a:prstGeom prst="rect">
            <a:avLst/>
          </a:prstGeom>
          <a:noFill/>
          <a:ln>
            <a:noFill/>
          </a:ln>
        </p:spPr>
        <p:txBody>
          <a:bodyPr spcFirstLastPara="1" wrap="square" lIns="58925" tIns="29450" rIns="58925" bIns="294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3" name="Google Shape;333;p99"/>
          <p:cNvSpPr txBox="1">
            <a:spLocks noGrp="1"/>
          </p:cNvSpPr>
          <p:nvPr>
            <p:ph type="ftr" idx="11"/>
          </p:nvPr>
        </p:nvSpPr>
        <p:spPr>
          <a:xfrm>
            <a:off x="3028950" y="4767263"/>
            <a:ext cx="3086100" cy="273900"/>
          </a:xfrm>
          <a:prstGeom prst="rect">
            <a:avLst/>
          </a:prstGeom>
          <a:noFill/>
          <a:ln>
            <a:noFill/>
          </a:ln>
        </p:spPr>
        <p:txBody>
          <a:bodyPr spcFirstLastPara="1" wrap="square" lIns="58925" tIns="29450" rIns="58925" bIns="29450" anchor="t" anchorCtr="0">
            <a:noAutofit/>
          </a:bodyPr>
          <a:lstStyle>
            <a:lvl1pPr marR="0" lvl="0"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9pPr>
          </a:lstStyle>
          <a:p>
            <a:endParaRPr/>
          </a:p>
        </p:txBody>
      </p:sp>
      <p:sp>
        <p:nvSpPr>
          <p:cNvPr id="334" name="Google Shape;334;p99"/>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35"/>
        <p:cNvGrpSpPr/>
        <p:nvPr/>
      </p:nvGrpSpPr>
      <p:grpSpPr>
        <a:xfrm>
          <a:off x="0" y="0"/>
          <a:ext cx="0" cy="0"/>
          <a:chOff x="0" y="0"/>
          <a:chExt cx="0" cy="0"/>
        </a:xfrm>
      </p:grpSpPr>
      <p:sp>
        <p:nvSpPr>
          <p:cNvPr id="336" name="Google Shape;336;p100"/>
          <p:cNvSpPr txBox="1">
            <a:spLocks noGrp="1"/>
          </p:cNvSpPr>
          <p:nvPr>
            <p:ph type="sldNum" idx="12"/>
          </p:nvPr>
        </p:nvSpPr>
        <p:spPr>
          <a:xfrm>
            <a:off x="7384767" y="4818852"/>
            <a:ext cx="1508700" cy="2739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337"/>
        <p:cNvGrpSpPr/>
        <p:nvPr/>
      </p:nvGrpSpPr>
      <p:grpSpPr>
        <a:xfrm>
          <a:off x="0" y="0"/>
          <a:ext cx="0" cy="0"/>
          <a:chOff x="0" y="0"/>
          <a:chExt cx="0" cy="0"/>
        </a:xfrm>
      </p:grpSpPr>
      <p:sp>
        <p:nvSpPr>
          <p:cNvPr id="338" name="Google Shape;338;p10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39" name="Google Shape;339;p10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40" name="Google Shape;340;p10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41" name="Google Shape;341;p10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2"/>
        <p:cNvGrpSpPr/>
        <p:nvPr/>
      </p:nvGrpSpPr>
      <p:grpSpPr>
        <a:xfrm>
          <a:off x="0" y="0"/>
          <a:ext cx="0" cy="0"/>
          <a:chOff x="0" y="0"/>
          <a:chExt cx="0" cy="0"/>
        </a:xfrm>
      </p:grpSpPr>
      <p:sp>
        <p:nvSpPr>
          <p:cNvPr id="343" name="Google Shape;343;p102"/>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4" name="Google Shape;344;p10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345" name="Google Shape;345;p10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346" name="Google Shape;346;p102"/>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53"/>
        <p:cNvGrpSpPr/>
        <p:nvPr/>
      </p:nvGrpSpPr>
      <p:grpSpPr>
        <a:xfrm>
          <a:off x="0" y="0"/>
          <a:ext cx="0" cy="0"/>
          <a:chOff x="0" y="0"/>
          <a:chExt cx="0" cy="0"/>
        </a:xfrm>
      </p:grpSpPr>
      <p:sp>
        <p:nvSpPr>
          <p:cNvPr id="354" name="Google Shape;354;p60"/>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5" name="Google Shape;355;p60"/>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56" name="Google Shape;356;p6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7"/>
        <p:cNvGrpSpPr/>
        <p:nvPr/>
      </p:nvGrpSpPr>
      <p:grpSpPr>
        <a:xfrm>
          <a:off x="0" y="0"/>
          <a:ext cx="0" cy="0"/>
          <a:chOff x="0" y="0"/>
          <a:chExt cx="0" cy="0"/>
        </a:xfrm>
      </p:grpSpPr>
      <p:sp>
        <p:nvSpPr>
          <p:cNvPr id="358" name="Google Shape;358;p10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59"/>
        <p:cNvGrpSpPr/>
        <p:nvPr/>
      </p:nvGrpSpPr>
      <p:grpSpPr>
        <a:xfrm>
          <a:off x="0" y="0"/>
          <a:ext cx="0" cy="0"/>
          <a:chOff x="0" y="0"/>
          <a:chExt cx="0" cy="0"/>
        </a:xfrm>
      </p:grpSpPr>
      <p:sp>
        <p:nvSpPr>
          <p:cNvPr id="360" name="Google Shape;360;p104"/>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1" name="Google Shape;361;p104"/>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62" name="Google Shape;362;p104"/>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3" name="Google Shape;363;p10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64" name="Google Shape;364;p104"/>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47"/>
        <p:cNvGrpSpPr/>
        <p:nvPr/>
      </p:nvGrpSpPr>
      <p:grpSpPr>
        <a:xfrm>
          <a:off x="0" y="0"/>
          <a:ext cx="0" cy="0"/>
          <a:chOff x="0" y="0"/>
          <a:chExt cx="0" cy="0"/>
        </a:xfrm>
      </p:grpSpPr>
      <p:pic>
        <p:nvPicPr>
          <p:cNvPr id="48" name="Google Shape;48;p195"/>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9" name="Google Shape;49;p195"/>
          <p:cNvSpPr/>
          <p:nvPr/>
        </p:nvSpPr>
        <p:spPr>
          <a:xfrm>
            <a:off x="0" y="772750"/>
            <a:ext cx="9162300" cy="31197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a:solidFill>
                <a:srgbClr val="FFFFFF"/>
              </a:solidFill>
              <a:latin typeface="Verdana"/>
              <a:ea typeface="Verdana"/>
              <a:cs typeface="Verdana"/>
              <a:sym typeface="Verdana"/>
            </a:endParaRPr>
          </a:p>
        </p:txBody>
      </p:sp>
      <p:sp>
        <p:nvSpPr>
          <p:cNvPr id="50" name="Google Shape;50;p195"/>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 name="Google Shape;51;p195" title="Impt-Chg-CO-Medicaid-Spanish Logo.png"/>
          <p:cNvPicPr preferRelativeResize="0"/>
          <p:nvPr/>
        </p:nvPicPr>
        <p:blipFill rotWithShape="1">
          <a:blip r:embed="rId3">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65"/>
        <p:cNvGrpSpPr/>
        <p:nvPr/>
      </p:nvGrpSpPr>
      <p:grpSpPr>
        <a:xfrm>
          <a:off x="0" y="0"/>
          <a:ext cx="0" cy="0"/>
          <a:chOff x="0" y="0"/>
          <a:chExt cx="0" cy="0"/>
        </a:xfrm>
      </p:grpSpPr>
      <p:sp>
        <p:nvSpPr>
          <p:cNvPr id="366" name="Google Shape;366;p10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67" name="Google Shape;367;p105"/>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a:solidFill>
                <a:srgbClr val="000000"/>
              </a:solidFill>
              <a:latin typeface="Arial"/>
              <a:ea typeface="Arial"/>
              <a:cs typeface="Arial"/>
              <a:sym typeface="Arial"/>
            </a:endParaRPr>
          </a:p>
        </p:txBody>
      </p:sp>
      <p:sp>
        <p:nvSpPr>
          <p:cNvPr id="368" name="Google Shape;368;p105"/>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69"/>
        <p:cNvGrpSpPr/>
        <p:nvPr/>
      </p:nvGrpSpPr>
      <p:grpSpPr>
        <a:xfrm>
          <a:off x="0" y="0"/>
          <a:ext cx="0" cy="0"/>
          <a:chOff x="0" y="0"/>
          <a:chExt cx="0" cy="0"/>
        </a:xfrm>
      </p:grpSpPr>
      <p:sp>
        <p:nvSpPr>
          <p:cNvPr id="370" name="Google Shape;370;p10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71" name="Google Shape;371;p106"/>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372" name="Google Shape;372;p106"/>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373" name="Google Shape;373;p106"/>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74"/>
        <p:cNvGrpSpPr/>
        <p:nvPr/>
      </p:nvGrpSpPr>
      <p:grpSpPr>
        <a:xfrm>
          <a:off x="0" y="0"/>
          <a:ext cx="0" cy="0"/>
          <a:chOff x="0" y="0"/>
          <a:chExt cx="0" cy="0"/>
        </a:xfrm>
      </p:grpSpPr>
      <p:sp>
        <p:nvSpPr>
          <p:cNvPr id="375" name="Google Shape;375;p10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76" name="Google Shape;376;p107"/>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a:solidFill>
                <a:schemeClr val="dk1"/>
              </a:solidFill>
              <a:latin typeface="Trebuchet MS"/>
              <a:ea typeface="Trebuchet MS"/>
              <a:cs typeface="Trebuchet MS"/>
              <a:sym typeface="Trebuchet MS"/>
            </a:endParaRPr>
          </a:p>
        </p:txBody>
      </p:sp>
      <p:sp>
        <p:nvSpPr>
          <p:cNvPr id="377" name="Google Shape;377;p107"/>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8"/>
        <p:cNvGrpSpPr/>
        <p:nvPr/>
      </p:nvGrpSpPr>
      <p:grpSpPr>
        <a:xfrm>
          <a:off x="0" y="0"/>
          <a:ext cx="0" cy="0"/>
          <a:chOff x="0" y="0"/>
          <a:chExt cx="0" cy="0"/>
        </a:xfrm>
      </p:grpSpPr>
      <p:sp>
        <p:nvSpPr>
          <p:cNvPr id="379" name="Google Shape;379;p108"/>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0" name="Google Shape;380;p108"/>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81" name="Google Shape;381;p10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cxnSp>
        <p:nvCxnSpPr>
          <p:cNvPr id="382" name="Google Shape;382;p108"/>
          <p:cNvCxnSpPr/>
          <p:nvPr/>
        </p:nvCxnSpPr>
        <p:spPr>
          <a:xfrm>
            <a:off x="4572000" y="995363"/>
            <a:ext cx="0" cy="3152700"/>
          </a:xfrm>
          <a:prstGeom prst="straightConnector1">
            <a:avLst/>
          </a:prstGeom>
          <a:noFill/>
          <a:ln w="50800" cap="flat" cmpd="sng">
            <a:solidFill>
              <a:schemeClr val="dk1"/>
            </a:solidFill>
            <a:prstDash val="solid"/>
            <a:miter lim="8000"/>
            <a:headEnd type="none" w="sm" len="sm"/>
            <a:tailEnd type="none" w="sm" len="sm"/>
          </a:ln>
        </p:spPr>
      </p:cxn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3"/>
        <p:cNvGrpSpPr/>
        <p:nvPr/>
      </p:nvGrpSpPr>
      <p:grpSpPr>
        <a:xfrm>
          <a:off x="0" y="0"/>
          <a:ext cx="0" cy="0"/>
          <a:chOff x="0" y="0"/>
          <a:chExt cx="0" cy="0"/>
        </a:xfrm>
      </p:grpSpPr>
      <p:sp>
        <p:nvSpPr>
          <p:cNvPr id="384" name="Google Shape;384;p10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p10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86"/>
        <p:cNvGrpSpPr/>
        <p:nvPr/>
      </p:nvGrpSpPr>
      <p:grpSpPr>
        <a:xfrm>
          <a:off x="0" y="0"/>
          <a:ext cx="0" cy="0"/>
          <a:chOff x="0" y="0"/>
          <a:chExt cx="0" cy="0"/>
        </a:xfrm>
      </p:grpSpPr>
      <p:sp>
        <p:nvSpPr>
          <p:cNvPr id="387" name="Google Shape;387;p110"/>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8" name="Google Shape;388;p11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89" name="Google Shape;389;p110"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90"/>
        <p:cNvGrpSpPr/>
        <p:nvPr/>
      </p:nvGrpSpPr>
      <p:grpSpPr>
        <a:xfrm>
          <a:off x="0" y="0"/>
          <a:ext cx="0" cy="0"/>
          <a:chOff x="0" y="0"/>
          <a:chExt cx="0" cy="0"/>
        </a:xfrm>
      </p:grpSpPr>
      <p:sp>
        <p:nvSpPr>
          <p:cNvPr id="391" name="Google Shape;391;p11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2" name="Google Shape;392;p11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93" name="Google Shape;393;p111"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94"/>
        <p:cNvGrpSpPr/>
        <p:nvPr/>
      </p:nvGrpSpPr>
      <p:grpSpPr>
        <a:xfrm>
          <a:off x="0" y="0"/>
          <a:ext cx="0" cy="0"/>
          <a:chOff x="0" y="0"/>
          <a:chExt cx="0" cy="0"/>
        </a:xfrm>
      </p:grpSpPr>
      <p:sp>
        <p:nvSpPr>
          <p:cNvPr id="395" name="Google Shape;395;p11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396" name="Google Shape;396;p112"/>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7" name="Google Shape;397;p112"/>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98"/>
        <p:cNvGrpSpPr/>
        <p:nvPr/>
      </p:nvGrpSpPr>
      <p:grpSpPr>
        <a:xfrm>
          <a:off x="0" y="0"/>
          <a:ext cx="0" cy="0"/>
          <a:chOff x="0" y="0"/>
          <a:chExt cx="0" cy="0"/>
        </a:xfrm>
      </p:grpSpPr>
      <p:sp>
        <p:nvSpPr>
          <p:cNvPr id="399" name="Google Shape;399;p113"/>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0" name="Google Shape;400;p1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1"/>
        <p:cNvGrpSpPr/>
        <p:nvPr/>
      </p:nvGrpSpPr>
      <p:grpSpPr>
        <a:xfrm>
          <a:off x="0" y="0"/>
          <a:ext cx="0" cy="0"/>
          <a:chOff x="0" y="0"/>
          <a:chExt cx="0" cy="0"/>
        </a:xfrm>
      </p:grpSpPr>
      <p:sp>
        <p:nvSpPr>
          <p:cNvPr id="402" name="Google Shape;402;p1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403" name="Google Shape;403;p1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04" name="Google Shape;404;p1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52"/>
        <p:cNvGrpSpPr/>
        <p:nvPr/>
      </p:nvGrpSpPr>
      <p:grpSpPr>
        <a:xfrm>
          <a:off x="0" y="0"/>
          <a:ext cx="0" cy="0"/>
          <a:chOff x="0" y="0"/>
          <a:chExt cx="0" cy="0"/>
        </a:xfrm>
      </p:grpSpPr>
      <p:pic>
        <p:nvPicPr>
          <p:cNvPr id="53" name="Google Shape;53;p196"/>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54" name="Google Shape;54;p196"/>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405"/>
        <p:cNvGrpSpPr/>
        <p:nvPr/>
      </p:nvGrpSpPr>
      <p:grpSpPr>
        <a:xfrm>
          <a:off x="0" y="0"/>
          <a:ext cx="0" cy="0"/>
          <a:chOff x="0" y="0"/>
          <a:chExt cx="0" cy="0"/>
        </a:xfrm>
      </p:grpSpPr>
      <p:sp>
        <p:nvSpPr>
          <p:cNvPr id="406" name="Google Shape;406;p11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07"/>
        <p:cNvGrpSpPr/>
        <p:nvPr/>
      </p:nvGrpSpPr>
      <p:grpSpPr>
        <a:xfrm>
          <a:off x="0" y="0"/>
          <a:ext cx="0" cy="0"/>
          <a:chOff x="0" y="0"/>
          <a:chExt cx="0" cy="0"/>
        </a:xfrm>
      </p:grpSpPr>
      <p:sp>
        <p:nvSpPr>
          <p:cNvPr id="408" name="Google Shape;408;p116"/>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09" name="Google Shape;409;p116"/>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10" name="Google Shape;410;p116"/>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11"/>
        <p:cNvGrpSpPr/>
        <p:nvPr/>
      </p:nvGrpSpPr>
      <p:grpSpPr>
        <a:xfrm>
          <a:off x="0" y="0"/>
          <a:ext cx="0" cy="0"/>
          <a:chOff x="0" y="0"/>
          <a:chExt cx="0" cy="0"/>
        </a:xfrm>
      </p:grpSpPr>
      <p:sp>
        <p:nvSpPr>
          <p:cNvPr id="412" name="Google Shape;412;p11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13" name="Google Shape;413;p11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414" name="Google Shape;414;p117"/>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5"/>
        <p:cNvGrpSpPr/>
        <p:nvPr/>
      </p:nvGrpSpPr>
      <p:grpSpPr>
        <a:xfrm>
          <a:off x="0" y="0"/>
          <a:ext cx="0" cy="0"/>
          <a:chOff x="0" y="0"/>
          <a:chExt cx="0" cy="0"/>
        </a:xfrm>
      </p:grpSpPr>
      <p:sp>
        <p:nvSpPr>
          <p:cNvPr id="416" name="Google Shape;416;p118"/>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417" name="Google Shape;417;p11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418" name="Google Shape;418;p11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9"/>
        <p:cNvGrpSpPr/>
        <p:nvPr/>
      </p:nvGrpSpPr>
      <p:grpSpPr>
        <a:xfrm>
          <a:off x="0" y="0"/>
          <a:ext cx="0" cy="0"/>
          <a:chOff x="0" y="0"/>
          <a:chExt cx="0" cy="0"/>
        </a:xfrm>
      </p:grpSpPr>
      <p:sp>
        <p:nvSpPr>
          <p:cNvPr id="420" name="Google Shape;420;p11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1" name="Google Shape;421;p1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422" name="Google Shape;422;p1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423" name="Google Shape;423;p119"/>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424"/>
        <p:cNvGrpSpPr/>
        <p:nvPr/>
      </p:nvGrpSpPr>
      <p:grpSpPr>
        <a:xfrm>
          <a:off x="0" y="0"/>
          <a:ext cx="0" cy="0"/>
          <a:chOff x="0" y="0"/>
          <a:chExt cx="0" cy="0"/>
        </a:xfrm>
      </p:grpSpPr>
      <p:sp>
        <p:nvSpPr>
          <p:cNvPr id="425" name="Google Shape;425;p120"/>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a:endParaRPr/>
          </a:p>
        </p:txBody>
      </p:sp>
      <p:sp>
        <p:nvSpPr>
          <p:cNvPr id="426" name="Google Shape;426;p120"/>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rtl="0">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1pPr>
            <a:lvl2pPr marL="914400" marR="0" lvl="1" indent="-311150" algn="l" rtl="0">
              <a:lnSpc>
                <a:spcPct val="90000"/>
              </a:lnSpc>
              <a:spcBef>
                <a:spcPts val="300"/>
              </a:spcBef>
              <a:spcAft>
                <a:spcPts val="0"/>
              </a:spcAft>
              <a:buClr>
                <a:schemeClr val="dk1"/>
              </a:buClr>
              <a:buSzPts val="1300"/>
              <a:buFont typeface="Noto Sans"/>
              <a:buChar char="⮚"/>
              <a:defRPr sz="1900" b="0" i="0" u="none" strike="noStrike" cap="none">
                <a:solidFill>
                  <a:schemeClr val="dk1"/>
                </a:solidFill>
                <a:latin typeface="Trebuchet MS"/>
                <a:ea typeface="Trebuchet MS"/>
                <a:cs typeface="Trebuchet MS"/>
                <a:sym typeface="Trebuchet MS"/>
              </a:defRPr>
            </a:lvl2pPr>
            <a:lvl3pPr marL="1371600" marR="0" lvl="2" indent="-323850" algn="l" rtl="0">
              <a:lnSpc>
                <a:spcPct val="90000"/>
              </a:lnSpc>
              <a:spcBef>
                <a:spcPts val="300"/>
              </a:spcBef>
              <a:spcAft>
                <a:spcPts val="0"/>
              </a:spcAft>
              <a:buClr>
                <a:schemeClr val="dk1"/>
              </a:buClr>
              <a:buSzPts val="1500"/>
              <a:buFont typeface="Noto Sans"/>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9pPr>
          </a:lstStyle>
          <a:p>
            <a:endParaRPr/>
          </a:p>
        </p:txBody>
      </p:sp>
      <p:sp>
        <p:nvSpPr>
          <p:cNvPr id="427" name="Google Shape;427;p12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28"/>
        <p:cNvGrpSpPr/>
        <p:nvPr/>
      </p:nvGrpSpPr>
      <p:grpSpPr>
        <a:xfrm>
          <a:off x="0" y="0"/>
          <a:ext cx="0" cy="0"/>
          <a:chOff x="0" y="0"/>
          <a:chExt cx="0" cy="0"/>
        </a:xfrm>
      </p:grpSpPr>
      <p:sp>
        <p:nvSpPr>
          <p:cNvPr id="429" name="Google Shape;429;p12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0" name="Google Shape;430;p12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1" name="Google Shape;431;p12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2" name="Google Shape;432;p12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39"/>
        <p:cNvGrpSpPr/>
        <p:nvPr/>
      </p:nvGrpSpPr>
      <p:grpSpPr>
        <a:xfrm>
          <a:off x="0" y="0"/>
          <a:ext cx="0" cy="0"/>
          <a:chOff x="0" y="0"/>
          <a:chExt cx="0" cy="0"/>
        </a:xfrm>
      </p:grpSpPr>
      <p:sp>
        <p:nvSpPr>
          <p:cNvPr id="440" name="Google Shape;440;p6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rmAutofit/>
          </a:bodyPr>
          <a:lstStyle>
            <a:lvl1pPr lvl="0" algn="ctr">
              <a:lnSpc>
                <a:spcPct val="100000"/>
              </a:lnSpc>
              <a:spcBef>
                <a:spcPts val="0"/>
              </a:spcBef>
              <a:spcAft>
                <a:spcPts val="0"/>
              </a:spcAft>
              <a:buSzPts val="1100"/>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41" name="Google Shape;441;p63"/>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100000"/>
              </a:lnSpc>
              <a:spcBef>
                <a:spcPts val="30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100000"/>
              </a:lnSpc>
              <a:spcBef>
                <a:spcPts val="30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100000"/>
              </a:lnSpc>
              <a:spcBef>
                <a:spcPts val="3000"/>
              </a:spcBef>
              <a:spcAft>
                <a:spcPts val="0"/>
              </a:spcAft>
              <a:buClr>
                <a:schemeClr val="dk1"/>
              </a:buClr>
              <a:buSzPts val="2000"/>
              <a:buFont typeface="Noto San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100000"/>
              </a:lnSpc>
              <a:spcBef>
                <a:spcPts val="30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9pPr>
          </a:lstStyle>
          <a:p>
            <a:endParaRPr/>
          </a:p>
        </p:txBody>
      </p:sp>
      <p:sp>
        <p:nvSpPr>
          <p:cNvPr id="442" name="Google Shape;442;p6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2"/>
        <p:cNvGrpSpPr/>
        <p:nvPr/>
      </p:nvGrpSpPr>
      <p:grpSpPr>
        <a:xfrm>
          <a:off x="0" y="0"/>
          <a:ext cx="0" cy="0"/>
          <a:chOff x="0" y="0"/>
          <a:chExt cx="0" cy="0"/>
        </a:xfrm>
      </p:grpSpPr>
      <p:pic>
        <p:nvPicPr>
          <p:cNvPr id="453" name="Google Shape;453;p139"/>
          <p:cNvPicPr preferRelativeResize="0"/>
          <p:nvPr/>
        </p:nvPicPr>
        <p:blipFill rotWithShape="1">
          <a:blip r:embed="rId2">
            <a:alphaModFix/>
          </a:blip>
          <a:srcRect/>
          <a:stretch/>
        </p:blipFill>
        <p:spPr>
          <a:xfrm>
            <a:off x="231450" y="149483"/>
            <a:ext cx="4739913" cy="4649244"/>
          </a:xfrm>
          <a:prstGeom prst="rect">
            <a:avLst/>
          </a:prstGeom>
          <a:noFill/>
          <a:ln>
            <a:noFill/>
          </a:ln>
        </p:spPr>
      </p:pic>
      <p:sp>
        <p:nvSpPr>
          <p:cNvPr id="454" name="Google Shape;454;p139"/>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5" name="Google Shape;455;p13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56"/>
        <p:cNvGrpSpPr/>
        <p:nvPr/>
      </p:nvGrpSpPr>
      <p:grpSpPr>
        <a:xfrm>
          <a:off x="0" y="0"/>
          <a:ext cx="0" cy="0"/>
          <a:chOff x="0" y="0"/>
          <a:chExt cx="0" cy="0"/>
        </a:xfrm>
      </p:grpSpPr>
      <p:sp>
        <p:nvSpPr>
          <p:cNvPr id="457" name="Google Shape;457;p140"/>
          <p:cNvSpPr txBox="1">
            <a:spLocks noGrp="1"/>
          </p:cNvSpPr>
          <p:nvPr>
            <p:ph type="title"/>
          </p:nvPr>
        </p:nvSpPr>
        <p:spPr>
          <a:xfrm>
            <a:off x="446485" y="841214"/>
            <a:ext cx="8250900" cy="967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51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8" name="Google Shape;458;p140"/>
          <p:cNvSpPr txBox="1">
            <a:spLocks noGrp="1"/>
          </p:cNvSpPr>
          <p:nvPr>
            <p:ph type="body" idx="1"/>
          </p:nvPr>
        </p:nvSpPr>
        <p:spPr>
          <a:xfrm>
            <a:off x="1141930" y="2079903"/>
            <a:ext cx="6860400" cy="6126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3000"/>
              </a:spcBef>
              <a:spcAft>
                <a:spcPts val="0"/>
              </a:spcAft>
              <a:buClr>
                <a:srgbClr val="000000"/>
              </a:buClr>
              <a:buSzPts val="1100"/>
              <a:buFont typeface="Arial"/>
              <a:buNone/>
              <a:defRPr sz="3500" b="1" i="0" u="none" strike="noStrike" cap="none">
                <a:solidFill>
                  <a:schemeClr val="lt1"/>
                </a:solidFill>
                <a:latin typeface="Trebuchet MS"/>
                <a:ea typeface="Trebuchet MS"/>
                <a:cs typeface="Trebuchet MS"/>
                <a:sym typeface="Trebuchet MS"/>
              </a:defRPr>
            </a:lvl1pPr>
            <a:lvl2pPr marL="914400" marR="0" lvl="1" indent="-228600" algn="r"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59" name="Google Shape;459;p140"/>
          <p:cNvSpPr txBox="1">
            <a:spLocks noGrp="1"/>
          </p:cNvSpPr>
          <p:nvPr>
            <p:ph type="body" idx="2"/>
          </p:nvPr>
        </p:nvSpPr>
        <p:spPr>
          <a:xfrm>
            <a:off x="2187238" y="3134321"/>
            <a:ext cx="4769700" cy="3087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60" name="Google Shape;460;p14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
        <p:nvSpPr>
          <p:cNvPr id="461" name="Google Shape;461;p140"/>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image" Target="../media/image6.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6.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image" Target="../media/image6.png"/><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theme" Target="../theme/theme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8" Type="http://schemas.openxmlformats.org/officeDocument/2006/relationships/slideLayout" Target="../slideLayouts/slideLayout49.xml"/><Relationship Id="rId3"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theme" Target="../theme/theme5.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image" Target="../media/image17.jpg"/><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theme" Target="../theme/theme6.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image" Target="../media/image6.pn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theme" Target="../theme/theme7.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image" Target="../media/image6.png"/><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1"/>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7" name="Google Shape;7;p51"/>
          <p:cNvPicPr preferRelativeResize="0"/>
          <p:nvPr/>
        </p:nvPicPr>
        <p:blipFill rotWithShape="1">
          <a:blip r:embed="rId12">
            <a:alphaModFix/>
          </a:blip>
          <a:srcRect/>
          <a:stretch/>
        </p:blipFill>
        <p:spPr>
          <a:xfrm>
            <a:off x="7077868" y="4520837"/>
            <a:ext cx="1280207" cy="344102"/>
          </a:xfrm>
          <a:prstGeom prst="rect">
            <a:avLst/>
          </a:prstGeom>
          <a:noFill/>
          <a:ln>
            <a:noFill/>
          </a:ln>
        </p:spPr>
      </p:pic>
      <p:pic>
        <p:nvPicPr>
          <p:cNvPr id="8" name="Google Shape;8;p51" descr="Colorado Department of Health Care Policy &amp; Financing"/>
          <p:cNvPicPr preferRelativeResize="0"/>
          <p:nvPr/>
        </p:nvPicPr>
        <p:blipFill rotWithShape="1">
          <a:blip r:embed="rId13">
            <a:alphaModFix/>
          </a:blip>
          <a:srcRect/>
          <a:stretch/>
        </p:blipFill>
        <p:spPr>
          <a:xfrm>
            <a:off x="422133" y="4550579"/>
            <a:ext cx="1660592" cy="284617"/>
          </a:xfrm>
          <a:prstGeom prst="rect">
            <a:avLst/>
          </a:prstGeom>
          <a:noFill/>
          <a:ln>
            <a:noFill/>
          </a:ln>
        </p:spPr>
      </p:pic>
      <p:pic>
        <p:nvPicPr>
          <p:cNvPr id="9" name="Google Shape;9;p51"/>
          <p:cNvPicPr preferRelativeResize="0"/>
          <p:nvPr/>
        </p:nvPicPr>
        <p:blipFill rotWithShape="1">
          <a:blip r:embed="rId14">
            <a:alphaModFix/>
          </a:blip>
          <a:src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53"/>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marR="0" lvl="0" algn="ctr" rtl="0">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60" name="Google Shape;60;p53"/>
          <p:cNvSpPr txBox="1">
            <a:spLocks noGrp="1"/>
          </p:cNvSpPr>
          <p:nvPr>
            <p:ph type="dt" idx="10"/>
          </p:nvPr>
        </p:nvSpPr>
        <p:spPr>
          <a:xfrm>
            <a:off x="3543300" y="3680652"/>
            <a:ext cx="2057400" cy="273900"/>
          </a:xfrm>
          <a:prstGeom prst="rect">
            <a:avLst/>
          </a:prstGeom>
          <a:noFill/>
          <a:ln>
            <a:noFill/>
          </a:ln>
        </p:spPr>
        <p:txBody>
          <a:bodyPr spcFirstLastPara="1" wrap="square" lIns="88375" tIns="44175" rIns="88375" bIns="44175"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a:p>
        </p:txBody>
      </p:sp>
      <p:sp>
        <p:nvSpPr>
          <p:cNvPr id="61" name="Google Shape;61;p53"/>
          <p:cNvSpPr/>
          <p:nvPr/>
        </p:nvSpPr>
        <p:spPr>
          <a:xfrm>
            <a:off x="0" y="4692459"/>
            <a:ext cx="9144000" cy="457200"/>
          </a:xfrm>
          <a:prstGeom prst="rect">
            <a:avLst/>
          </a:prstGeom>
          <a:solidFill>
            <a:schemeClr val="dk2"/>
          </a:solidFill>
          <a:ln>
            <a:noFill/>
          </a:ln>
        </p:spPr>
        <p:txBody>
          <a:bodyPr spcFirstLastPara="1" wrap="square" lIns="88375" tIns="44175" rIns="88375" bIns="44175"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lt1"/>
              </a:solidFill>
              <a:latin typeface="Calibri"/>
              <a:ea typeface="Calibri"/>
              <a:cs typeface="Calibri"/>
              <a:sym typeface="Calibri"/>
            </a:endParaRPr>
          </a:p>
        </p:txBody>
      </p:sp>
      <p:sp>
        <p:nvSpPr>
          <p:cNvPr id="62" name="Google Shape;62;p5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63" name="Google Shape;63;p53" descr="Colorado Department of Health Care Policy &amp; Financing"/>
          <p:cNvPicPr preferRelativeResize="0"/>
          <p:nvPr/>
        </p:nvPicPr>
        <p:blipFill rotWithShape="1">
          <a:blip r:embed="rId20">
            <a:alphaModFix/>
          </a:blip>
          <a:srcRect/>
          <a:stretch/>
        </p:blipFill>
        <p:spPr>
          <a:xfrm>
            <a:off x="205740" y="4773168"/>
            <a:ext cx="1148205" cy="19442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5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4" name="Google Shape;144;p55"/>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45" name="Google Shape;145;p55"/>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6" name="Google Shape;146;p5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47" name="Google Shape;147;p55"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57"/>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9pPr>
          </a:lstStyle>
          <a:p>
            <a:endParaRPr/>
          </a:p>
        </p:txBody>
      </p:sp>
      <p:sp>
        <p:nvSpPr>
          <p:cNvPr id="202" name="Google Shape;202;p57"/>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03" name="Google Shape;203;p57"/>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4" name="Google Shape;204;p57"/>
          <p:cNvSpPr txBox="1">
            <a:spLocks noGrp="1"/>
          </p:cNvSpPr>
          <p:nvPr>
            <p:ph type="sldNum" idx="12"/>
          </p:nvPr>
        </p:nvSpPr>
        <p:spPr>
          <a:xfrm>
            <a:off x="6880595" y="4774115"/>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205" name="Google Shape;205;p57"/>
          <p:cNvPicPr preferRelativeResize="0"/>
          <p:nvPr/>
        </p:nvPicPr>
        <p:blipFill rotWithShape="1">
          <a:blip r:embed="rId37">
            <a:alphaModFix/>
          </a:blip>
          <a:src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7"/>
        <p:cNvGrpSpPr/>
        <p:nvPr/>
      </p:nvGrpSpPr>
      <p:grpSpPr>
        <a:xfrm>
          <a:off x="0" y="0"/>
          <a:ext cx="0" cy="0"/>
          <a:chOff x="0" y="0"/>
          <a:chExt cx="0" cy="0"/>
        </a:xfrm>
      </p:grpSpPr>
      <p:sp>
        <p:nvSpPr>
          <p:cNvPr id="348" name="Google Shape;348;p5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49" name="Google Shape;349;p59"/>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350" name="Google Shape;350;p59"/>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51" name="Google Shape;351;p5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352" name="Google Shape;352;p59"/>
          <p:cNvPicPr preferRelativeResize="0"/>
          <p:nvPr/>
        </p:nvPicPr>
        <p:blipFill rotWithShape="1">
          <a:blip r:embed="rId22">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3"/>
        <p:cNvGrpSpPr/>
        <p:nvPr/>
      </p:nvGrpSpPr>
      <p:grpSpPr>
        <a:xfrm>
          <a:off x="0" y="0"/>
          <a:ext cx="0" cy="0"/>
          <a:chOff x="0" y="0"/>
          <a:chExt cx="0" cy="0"/>
        </a:xfrm>
      </p:grpSpPr>
      <p:sp>
        <p:nvSpPr>
          <p:cNvPr id="434" name="Google Shape;434;p62" descr="&quot;&quot;"/>
          <p:cNvSpPr/>
          <p:nvPr/>
        </p:nvSpPr>
        <p:spPr>
          <a:xfrm>
            <a:off x="0" y="4781848"/>
            <a:ext cx="9161856" cy="361692"/>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Trebuchet MS"/>
              <a:ea typeface="Trebuchet MS"/>
              <a:cs typeface="Trebuchet MS"/>
              <a:sym typeface="Trebuchet MS"/>
            </a:endParaRPr>
          </a:p>
        </p:txBody>
      </p:sp>
      <p:pic>
        <p:nvPicPr>
          <p:cNvPr id="435" name="Google Shape;435;p62"/>
          <p:cNvPicPr preferRelativeResize="0"/>
          <p:nvPr/>
        </p:nvPicPr>
        <p:blipFill rotWithShape="1">
          <a:blip r:embed="rId25">
            <a:alphaModFix/>
          </a:blip>
          <a:srcRect/>
          <a:stretch/>
        </p:blipFill>
        <p:spPr>
          <a:xfrm>
            <a:off x="232304" y="4850573"/>
            <a:ext cx="1332362" cy="224202"/>
          </a:xfrm>
          <a:prstGeom prst="rect">
            <a:avLst/>
          </a:prstGeom>
          <a:noFill/>
          <a:ln>
            <a:noFill/>
          </a:ln>
        </p:spPr>
      </p:pic>
      <p:sp>
        <p:nvSpPr>
          <p:cNvPr id="436" name="Google Shape;436;p62"/>
          <p:cNvSpPr txBox="1">
            <a:spLocks noGrp="1"/>
          </p:cNvSpPr>
          <p:nvPr>
            <p:ph type="title"/>
          </p:nvPr>
        </p:nvSpPr>
        <p:spPr>
          <a:xfrm>
            <a:off x="232304" y="602754"/>
            <a:ext cx="8679300" cy="552600"/>
          </a:xfrm>
          <a:prstGeom prst="rect">
            <a:avLst/>
          </a:prstGeom>
          <a:noFill/>
          <a:ln>
            <a:noFill/>
          </a:ln>
        </p:spPr>
        <p:txBody>
          <a:bodyPr spcFirstLastPara="1" wrap="square" lIns="68575" tIns="34275" rIns="68575" bIns="34275" anchor="ctr" anchorCtr="0">
            <a:normAutofit/>
          </a:bodyPr>
          <a:lstStyle>
            <a:lvl1pPr marR="0" lvl="0" algn="ctr" rtl="0">
              <a:lnSpc>
                <a:spcPct val="100000"/>
              </a:lnSpc>
              <a:spcBef>
                <a:spcPts val="0"/>
              </a:spcBef>
              <a:spcAft>
                <a:spcPts val="0"/>
              </a:spcAft>
              <a:buClr>
                <a:srgbClr val="000000"/>
              </a:buClr>
              <a:buSzPts val="1100"/>
              <a:buFont typeface="Arial"/>
              <a:buNone/>
              <a:defRPr sz="4600" b="1" i="0" u="none" strike="noStrike" cap="none">
                <a:solidFill>
                  <a:schemeClr val="lt1"/>
                </a:solidFill>
                <a:latin typeface="Trebuchet MS"/>
                <a:ea typeface="Trebuchet MS"/>
                <a:cs typeface="Trebuchet MS"/>
                <a:sym typeface="Trebuchet MS"/>
              </a:defRPr>
            </a:lvl1pPr>
            <a:lvl2pPr marR="0" lvl="1"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2pPr>
            <a:lvl3pPr marR="0" lvl="2"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3pPr>
            <a:lvl4pPr marR="0" lvl="3"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4pPr>
            <a:lvl5pPr marR="0" lvl="4"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5pPr>
            <a:lvl6pPr marR="0" lvl="5"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6pPr>
            <a:lvl7pPr marR="0" lvl="6"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7pPr>
            <a:lvl8pPr marR="0" lvl="7"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8pPr>
            <a:lvl9pPr marR="0" lvl="8"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9pPr>
          </a:lstStyle>
          <a:p>
            <a:endParaRPr/>
          </a:p>
        </p:txBody>
      </p:sp>
      <p:sp>
        <p:nvSpPr>
          <p:cNvPr id="437" name="Google Shape;437;p62"/>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438" name="Google Shape;438;p6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50"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9"/>
        <p:cNvGrpSpPr/>
        <p:nvPr/>
      </p:nvGrpSpPr>
      <p:grpSpPr>
        <a:xfrm>
          <a:off x="0" y="0"/>
          <a:ext cx="0" cy="0"/>
          <a:chOff x="0" y="0"/>
          <a:chExt cx="0" cy="0"/>
        </a:xfrm>
      </p:grpSpPr>
      <p:sp>
        <p:nvSpPr>
          <p:cNvPr id="560" name="Google Shape;560;p6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61" name="Google Shape;561;p64"/>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62" name="Google Shape;562;p64"/>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63" name="Google Shape;563;p6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564" name="Google Shape;564;p64"/>
          <p:cNvPicPr preferRelativeResize="0"/>
          <p:nvPr/>
        </p:nvPicPr>
        <p:blipFill rotWithShape="1">
          <a:blip r:embed="rId20">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76"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0"/>
        <p:cNvGrpSpPr/>
        <p:nvPr/>
      </p:nvGrpSpPr>
      <p:grpSpPr>
        <a:xfrm>
          <a:off x="0" y="0"/>
          <a:ext cx="0" cy="0"/>
          <a:chOff x="0" y="0"/>
          <a:chExt cx="0" cy="0"/>
        </a:xfrm>
      </p:grpSpPr>
      <p:sp>
        <p:nvSpPr>
          <p:cNvPr id="641" name="Google Shape;641;g3ee5a464f31_9_298"/>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42" name="Google Shape;642;g3ee5a464f31_9_298"/>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43" name="Google Shape;643;g3ee5a464f31_9_298"/>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44" name="Google Shape;644;g3ee5a464f31_9_29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645" name="Google Shape;645;g3ee5a464f31_9_298"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7.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9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7.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7.xml"/></Relationships>
</file>

<file path=ppt/slides/_rels/slide23.xml.rels><?xml version="1.0" encoding="UTF-8" standalone="yes"?>
<Relationships xmlns="http://schemas.openxmlformats.org/package/2006/relationships"><Relationship Id="rId3" Type="http://schemas.openxmlformats.org/officeDocument/2006/relationships/hyperlink" Target="https://hcpf.colorado.gov/work-requirements-faqs#immigrant" TargetMode="External"/><Relationship Id="rId2" Type="http://schemas.openxmlformats.org/officeDocument/2006/relationships/notesSlide" Target="../notesSlides/notesSlide23.xml"/><Relationship Id="rId1" Type="http://schemas.openxmlformats.org/officeDocument/2006/relationships/slideLayout" Target="../slideLayouts/slideLayout77.xml"/><Relationship Id="rId5" Type="http://schemas.openxmlformats.org/officeDocument/2006/relationships/hyperlink" Target="https://www.healthfirstcolorado.com/work-requirements-screener" TargetMode="External"/><Relationship Id="rId4" Type="http://schemas.openxmlformats.org/officeDocument/2006/relationships/hyperlink" Target="https://www.healthfirstcolorado.com/frequently-asked-questions/work-requirements/immigrant-eligibility-changes-frequently-asked-question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onnectforhealthco.com/" TargetMode="External"/><Relationship Id="rId2" Type="http://schemas.openxmlformats.org/officeDocument/2006/relationships/notesSlide" Target="../notesSlides/notesSlide24.xml"/><Relationship Id="rId1" Type="http://schemas.openxmlformats.org/officeDocument/2006/relationships/slideLayout" Target="../slideLayouts/slideLayout77.xml"/><Relationship Id="rId6" Type="http://schemas.openxmlformats.org/officeDocument/2006/relationships/hyperlink" Target="https://www.healthfirstcolorado.com/benefits-services/emergency-medicaid/" TargetMode="External"/><Relationship Id="rId5" Type="http://schemas.openxmlformats.org/officeDocument/2006/relationships/hyperlink" Target="https://www.healthfirstcolorado.com/benefits-services/cover-all-coloradans-health-coverage-for-pregnant-people-and-children/" TargetMode="External"/><Relationship Id="rId4" Type="http://schemas.openxmlformats.org/officeDocument/2006/relationships/hyperlink" Target="https://connectforhealthco.com/get-started/omnisalud/"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denverlibrary.org/getting-help-insurance" TargetMode="External"/><Relationship Id="rId2" Type="http://schemas.openxmlformats.org/officeDocument/2006/relationships/notesSlide" Target="../notesSlides/notesSlide25.xml"/><Relationship Id="rId1" Type="http://schemas.openxmlformats.org/officeDocument/2006/relationships/slideLayout" Target="../slideLayouts/slideLayout77.xml"/><Relationship Id="rId4" Type="http://schemas.openxmlformats.org/officeDocument/2006/relationships/hyperlink" Target="https://hcpf.colorado.gov/prescription-drug-discount-resource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77.xml"/><Relationship Id="rId4" Type="http://schemas.openxmlformats.org/officeDocument/2006/relationships/hyperlink" Target="https://hr1toolkit.healthfirstcolorado.gov/"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hr1toolkit.healthfirstcolorado.gov/campaigns/simple-actions/" TargetMode="External"/><Relationship Id="rId7" Type="http://schemas.openxmlformats.org/officeDocument/2006/relationships/comments" Target="../comments/comment3.xml"/><Relationship Id="rId2" Type="http://schemas.openxmlformats.org/officeDocument/2006/relationships/notesSlide" Target="../notesSlides/notesSlide28.xml"/><Relationship Id="rId1" Type="http://schemas.openxmlformats.org/officeDocument/2006/relationships/slideLayout" Target="../slideLayouts/slideLayout77.xml"/><Relationship Id="rId6" Type="http://schemas.openxmlformats.org/officeDocument/2006/relationships/image" Target="../media/image34.jpg"/><Relationship Id="rId5" Type="http://schemas.openxmlformats.org/officeDocument/2006/relationships/hyperlink" Target="https://hr1toolkit.healthfirstcolorado.gov/playbook/" TargetMode="External"/><Relationship Id="rId4" Type="http://schemas.openxmlformats.org/officeDocument/2006/relationships/hyperlink" Target="https://hr1toolkit.healthfirstcolorado.gov/campaign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healthfirstcolorado.com/Changes" TargetMode="External"/><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9.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77.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7.xml"/></Relationships>
</file>

<file path=ppt/slides/_rel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notesSlide" Target="../notesSlides/notesSlide34.xml"/><Relationship Id="rId1" Type="http://schemas.openxmlformats.org/officeDocument/2006/relationships/slideLayout" Target="../slideLayouts/slideLayout77.xml"/><Relationship Id="rId6" Type="http://schemas.openxmlformats.org/officeDocument/2006/relationships/hyperlink" Target="mailto:hcpf_coverallco@state.co.us" TargetMode="External"/><Relationship Id="rId5" Type="http://schemas.openxmlformats.org/officeDocument/2006/relationships/hyperlink" Target="https://us02web.zoom.us/webinar/register/WN_q0h9C3ZMQpOfXWY_Tg-8uA#/registration" TargetMode="External"/><Relationship Id="rId4" Type="http://schemas.openxmlformats.org/officeDocument/2006/relationships/hyperlink" Target="https://hcpf.colorado.gov/coverallcoloradans"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ona.colorado.gov/refugee-services" TargetMode="External"/><Relationship Id="rId2" Type="http://schemas.openxmlformats.org/officeDocument/2006/relationships/notesSlide" Target="../notesSlides/notesSlide37.xml"/><Relationship Id="rId1" Type="http://schemas.openxmlformats.org/officeDocument/2006/relationships/slideLayout" Target="../slideLayouts/slideLayout77.xml"/><Relationship Id="rId4" Type="http://schemas.openxmlformats.org/officeDocument/2006/relationships/hyperlink" Target="https://search.unitedwayco.org/shared/resource-lists/NroWxorV"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notesSlide" Target="../notesSlides/notesSlide39.xml"/><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50.xml"/><Relationship Id="rId4" Type="http://schemas.openxmlformats.org/officeDocument/2006/relationships/comments" Target="../comments/commen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comments" Target="../comments/commen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1"/>
          <p:cNvSpPr txBox="1">
            <a:spLocks noGrp="1"/>
          </p:cNvSpPr>
          <p:nvPr>
            <p:ph type="ctrTitle"/>
          </p:nvPr>
        </p:nvSpPr>
        <p:spPr>
          <a:xfrm>
            <a:off x="96475" y="1610425"/>
            <a:ext cx="8889900" cy="8661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4500"/>
              <a:buNone/>
            </a:pPr>
            <a:r>
              <a:rPr lang="en" sz="3800">
                <a:latin typeface="Trebuchet MS"/>
                <a:ea typeface="Trebuchet MS"/>
                <a:cs typeface="Trebuchet MS"/>
                <a:sym typeface="Trebuchet MS"/>
              </a:rPr>
              <a:t>Federal Medicaid Changes Impacting</a:t>
            </a:r>
            <a:endParaRPr sz="3800">
              <a:latin typeface="Trebuchet MS"/>
              <a:ea typeface="Trebuchet MS"/>
              <a:cs typeface="Trebuchet MS"/>
              <a:sym typeface="Trebuchet MS"/>
            </a:endParaRPr>
          </a:p>
          <a:p>
            <a:pPr marL="0" lvl="0" indent="0" algn="ctr" rtl="0">
              <a:lnSpc>
                <a:spcPct val="90000"/>
              </a:lnSpc>
              <a:spcBef>
                <a:spcPts val="0"/>
              </a:spcBef>
              <a:spcAft>
                <a:spcPts val="0"/>
              </a:spcAft>
              <a:buSzPts val="4500"/>
              <a:buNone/>
            </a:pPr>
            <a:r>
              <a:rPr lang="en" sz="3800">
                <a:latin typeface="Trebuchet MS"/>
                <a:ea typeface="Trebuchet MS"/>
                <a:cs typeface="Trebuchet MS"/>
                <a:sym typeface="Trebuchet MS"/>
              </a:rPr>
              <a:t>Colorado’s Immigrant Communities</a:t>
            </a:r>
            <a:endParaRPr sz="3800">
              <a:latin typeface="Trebuchet MS"/>
              <a:ea typeface="Trebuchet MS"/>
              <a:cs typeface="Trebuchet MS"/>
              <a:sym typeface="Trebuchet MS"/>
            </a:endParaRPr>
          </a:p>
          <a:p>
            <a:pPr marL="0" lvl="0" indent="0" algn="l" rtl="0">
              <a:lnSpc>
                <a:spcPct val="90000"/>
              </a:lnSpc>
              <a:spcBef>
                <a:spcPts val="0"/>
              </a:spcBef>
              <a:spcAft>
                <a:spcPts val="0"/>
              </a:spcAft>
              <a:buClr>
                <a:schemeClr val="lt1"/>
              </a:buClr>
              <a:buSzPts val="5000"/>
              <a:buFont typeface="Verdana"/>
              <a:buNone/>
            </a:pPr>
            <a:endParaRPr sz="4600">
              <a:latin typeface="Trebuchet MS"/>
              <a:ea typeface="Trebuchet MS"/>
              <a:cs typeface="Trebuchet MS"/>
              <a:sym typeface="Trebuchet MS"/>
            </a:endParaRPr>
          </a:p>
        </p:txBody>
      </p:sp>
      <p:sp>
        <p:nvSpPr>
          <p:cNvPr id="711" name="Google Shape;711;p1"/>
          <p:cNvSpPr txBox="1">
            <a:spLocks noGrp="1"/>
          </p:cNvSpPr>
          <p:nvPr>
            <p:ph type="body" idx="1"/>
          </p:nvPr>
        </p:nvSpPr>
        <p:spPr>
          <a:xfrm>
            <a:off x="436725" y="2476500"/>
            <a:ext cx="8140500" cy="525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Arial"/>
              <a:buNone/>
            </a:pPr>
            <a:r>
              <a:rPr lang="en" sz="1900">
                <a:latin typeface="Trebuchet MS"/>
                <a:ea typeface="Trebuchet MS"/>
                <a:cs typeface="Trebuchet MS"/>
                <a:sym typeface="Trebuchet MS"/>
              </a:rPr>
              <a:t>Presented by the Colorado Health Institute (CHI)</a:t>
            </a:r>
            <a:br>
              <a:rPr lang="en" sz="1900">
                <a:latin typeface="Trebuchet MS"/>
                <a:ea typeface="Trebuchet MS"/>
                <a:cs typeface="Trebuchet MS"/>
                <a:sym typeface="Trebuchet MS"/>
              </a:rPr>
            </a:br>
            <a:r>
              <a:rPr lang="en" sz="1900">
                <a:latin typeface="Trebuchet MS"/>
                <a:ea typeface="Trebuchet MS"/>
                <a:cs typeface="Trebuchet MS"/>
                <a:sym typeface="Trebuchet MS"/>
              </a:rPr>
              <a:t>and Colorado Department of Health Care Policy and Financing (HCPF)</a:t>
            </a:r>
            <a:endParaRPr sz="1900">
              <a:latin typeface="Trebuchet MS"/>
              <a:ea typeface="Trebuchet MS"/>
              <a:cs typeface="Trebuchet MS"/>
              <a:sym typeface="Trebuchet MS"/>
            </a:endParaRPr>
          </a:p>
        </p:txBody>
      </p:sp>
      <p:sp>
        <p:nvSpPr>
          <p:cNvPr id="712" name="Google Shape;712;p1"/>
          <p:cNvSpPr txBox="1">
            <a:spLocks noGrp="1"/>
          </p:cNvSpPr>
          <p:nvPr>
            <p:ph type="dt" idx="10"/>
          </p:nvPr>
        </p:nvSpPr>
        <p:spPr>
          <a:xfrm>
            <a:off x="436737" y="3092999"/>
            <a:ext cx="2115600" cy="2658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latin typeface="Trebuchet MS"/>
                <a:ea typeface="Trebuchet MS"/>
                <a:cs typeface="Trebuchet MS"/>
                <a:sym typeface="Trebuchet MS"/>
              </a:rPr>
              <a:t>June 30</a:t>
            </a:r>
            <a:r>
              <a:rPr lang="en" sz="1800" i="0" u="none" strike="noStrike" cap="none">
                <a:solidFill>
                  <a:schemeClr val="lt1"/>
                </a:solidFill>
                <a:latin typeface="Trebuchet MS"/>
                <a:ea typeface="Trebuchet MS"/>
                <a:cs typeface="Trebuchet MS"/>
                <a:sym typeface="Trebuchet MS"/>
              </a:rPr>
              <a:t>, 2026</a:t>
            </a:r>
            <a:endParaRPr>
              <a:latin typeface="Trebuchet MS"/>
              <a:ea typeface="Trebuchet MS"/>
              <a:cs typeface="Trebuchet MS"/>
              <a:sym typeface="Trebuchet MS"/>
            </a:endParaRPr>
          </a:p>
        </p:txBody>
      </p:sp>
      <p:sp>
        <p:nvSpPr>
          <p:cNvPr id="713" name="Google Shape;713;p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a:t>
            </a:fld>
            <a:endParaRPr sz="9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g3ee5a464f31_9_290"/>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solidFill>
                  <a:schemeClr val="lt1"/>
                </a:solidFill>
              </a:rPr>
              <a:t>10</a:t>
            </a:fld>
            <a:endParaRPr>
              <a:solidFill>
                <a:schemeClr val="lt1"/>
              </a:solidFill>
            </a:endParaRPr>
          </a:p>
        </p:txBody>
      </p:sp>
      <p:sp>
        <p:nvSpPr>
          <p:cNvPr id="789" name="Google Shape;789;g3ee5a464f31_9_290"/>
          <p:cNvSpPr txBox="1"/>
          <p:nvPr/>
        </p:nvSpPr>
        <p:spPr>
          <a:xfrm>
            <a:off x="419788" y="1050274"/>
            <a:ext cx="4082700" cy="578700"/>
          </a:xfrm>
          <a:prstGeom prst="rect">
            <a:avLst/>
          </a:prstGeom>
          <a:noFill/>
          <a:ln>
            <a:noFill/>
          </a:ln>
        </p:spPr>
        <p:txBody>
          <a:bodyPr spcFirstLastPara="1" wrap="square" lIns="88350" tIns="88350" rIns="88350" bIns="88350" anchor="t" anchorCtr="0">
            <a:spAutoFit/>
          </a:bodyPr>
          <a:lstStyle/>
          <a:p>
            <a:pPr marL="0" marR="0" lvl="0" indent="0" algn="l" rtl="0">
              <a:lnSpc>
                <a:spcPct val="100000"/>
              </a:lnSpc>
              <a:spcBef>
                <a:spcPts val="0"/>
              </a:spcBef>
              <a:spcAft>
                <a:spcPts val="0"/>
              </a:spcAft>
              <a:buClr>
                <a:schemeClr val="accent1"/>
              </a:buClr>
              <a:buSzPts val="3400"/>
              <a:buFont typeface="Trebuchet MS"/>
              <a:buNone/>
            </a:pPr>
            <a:r>
              <a:rPr lang="en" sz="2600" b="1">
                <a:solidFill>
                  <a:schemeClr val="dk2"/>
                </a:solidFill>
                <a:latin typeface="Trebuchet MS"/>
                <a:ea typeface="Trebuchet MS"/>
                <a:cs typeface="Trebuchet MS"/>
                <a:sym typeface="Trebuchet MS"/>
              </a:rPr>
              <a:t>HCPF will:</a:t>
            </a:r>
            <a:endParaRPr sz="2600" b="0" i="0" u="none" strike="noStrike" cap="none">
              <a:solidFill>
                <a:schemeClr val="dk2"/>
              </a:solidFill>
              <a:latin typeface="Arial"/>
              <a:ea typeface="Arial"/>
              <a:cs typeface="Arial"/>
              <a:sym typeface="Arial"/>
            </a:endParaRPr>
          </a:p>
        </p:txBody>
      </p:sp>
      <p:sp>
        <p:nvSpPr>
          <p:cNvPr id="790" name="Google Shape;790;g3ee5a464f31_9_290"/>
          <p:cNvSpPr txBox="1"/>
          <p:nvPr/>
        </p:nvSpPr>
        <p:spPr>
          <a:xfrm>
            <a:off x="419799" y="1510031"/>
            <a:ext cx="7932600" cy="3026100"/>
          </a:xfrm>
          <a:prstGeom prst="rect">
            <a:avLst/>
          </a:prstGeom>
          <a:noFill/>
          <a:ln>
            <a:noFill/>
          </a:ln>
        </p:spPr>
        <p:txBody>
          <a:bodyPr spcFirstLastPara="1" wrap="square" lIns="88350" tIns="88350" rIns="88350" bIns="88350" anchor="t" anchorCtr="0">
            <a:spAutoFit/>
          </a:bodyPr>
          <a:lstStyle/>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Thoroughly and thoughtfully evaluate all questions and feedback.</a:t>
            </a:r>
            <a:endParaRPr sz="200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Identify what feedback can be incorporated now or potentially in the future. </a:t>
            </a:r>
            <a:endParaRPr sz="200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Transparently communicate the outcomes of feedback and questions. </a:t>
            </a:r>
            <a:endParaRPr sz="200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Refer individuals to appropriate HCPF resources for out-of-scope topics.</a:t>
            </a:r>
            <a:endParaRPr sz="2000">
              <a:solidFill>
                <a:schemeClr val="dk2"/>
              </a:solidFill>
              <a:latin typeface="Trebuchet MS"/>
              <a:ea typeface="Trebuchet MS"/>
              <a:cs typeface="Trebuchet MS"/>
              <a:sym typeface="Trebuchet MS"/>
            </a:endParaRPr>
          </a:p>
        </p:txBody>
      </p:sp>
      <p:sp>
        <p:nvSpPr>
          <p:cNvPr id="791" name="Google Shape;791;g3ee5a464f31_9_290"/>
          <p:cNvSpPr txBox="1">
            <a:spLocks noGrp="1"/>
          </p:cNvSpPr>
          <p:nvPr>
            <p:ph type="title"/>
          </p:nvPr>
        </p:nvSpPr>
        <p:spPr>
          <a:xfrm>
            <a:off x="414000" y="249825"/>
            <a:ext cx="83160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Commitment to Stakeholders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8"/>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H.R. 1 Overview</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2700" i="1">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797" name="Google Shape;797;p8"/>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11</a:t>
            </a:fld>
            <a:endParaRPr sz="900">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9"/>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Federal Medicaid Changes</a:t>
            </a:r>
            <a:endParaRPr/>
          </a:p>
        </p:txBody>
      </p:sp>
      <p:sp>
        <p:nvSpPr>
          <p:cNvPr id="803" name="Google Shape;803;p9"/>
          <p:cNvSpPr txBox="1">
            <a:spLocks noGrp="1"/>
          </p:cNvSpPr>
          <p:nvPr>
            <p:ph type="body" idx="1"/>
          </p:nvPr>
        </p:nvSpPr>
        <p:spPr>
          <a:xfrm>
            <a:off x="235850" y="1048500"/>
            <a:ext cx="8822400" cy="3320700"/>
          </a:xfrm>
          <a:prstGeom prst="rect">
            <a:avLst/>
          </a:prstGeom>
          <a:noFill/>
          <a:ln>
            <a:noFill/>
          </a:ln>
        </p:spPr>
        <p:txBody>
          <a:bodyPr spcFirstLastPara="1" wrap="square" lIns="68575" tIns="34275" rIns="68575" bIns="34275" anchor="t" anchorCtr="0">
            <a:noAutofit/>
          </a:bodyPr>
          <a:lstStyle/>
          <a:p>
            <a:pPr marL="457200" marR="0" lvl="0" indent="-400050" algn="l" rtl="0">
              <a:lnSpc>
                <a:spcPct val="90000"/>
              </a:lnSpc>
              <a:spcBef>
                <a:spcPts val="800"/>
              </a:spcBef>
              <a:spcAft>
                <a:spcPts val="0"/>
              </a:spcAft>
              <a:buClr>
                <a:schemeClr val="dk1"/>
              </a:buClr>
              <a:buSzPts val="2700"/>
              <a:buFont typeface="Arial"/>
              <a:buChar char="•"/>
            </a:pPr>
            <a:r>
              <a:rPr lang="en" sz="2400"/>
              <a:t>The federal government, through a bill called H.R. 1, is making changes to state Medicaid programs. </a:t>
            </a:r>
            <a:endParaRPr/>
          </a:p>
          <a:p>
            <a:pPr marL="457200" marR="0" lvl="0" indent="-400050" algn="l" rtl="0">
              <a:lnSpc>
                <a:spcPct val="90000"/>
              </a:lnSpc>
              <a:spcBef>
                <a:spcPts val="800"/>
              </a:spcBef>
              <a:spcAft>
                <a:spcPts val="0"/>
              </a:spcAft>
              <a:buClr>
                <a:schemeClr val="dk1"/>
              </a:buClr>
              <a:buSzPts val="2700"/>
              <a:buFont typeface="Arial"/>
              <a:buChar char="•"/>
            </a:pPr>
            <a:r>
              <a:rPr lang="en" sz="2400"/>
              <a:t>Colorado’s Medicaid program is called Health First Colorado. </a:t>
            </a:r>
            <a:endParaRPr/>
          </a:p>
          <a:p>
            <a:pPr marL="457200" marR="0" lvl="0" indent="-400050" algn="l" rtl="0">
              <a:lnSpc>
                <a:spcPct val="90000"/>
              </a:lnSpc>
              <a:spcBef>
                <a:spcPts val="800"/>
              </a:spcBef>
              <a:spcAft>
                <a:spcPts val="0"/>
              </a:spcAft>
              <a:buClr>
                <a:schemeClr val="dk1"/>
              </a:buClr>
              <a:buSzPts val="2700"/>
              <a:buFont typeface="Arial"/>
              <a:buChar char="•"/>
            </a:pP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These changes will: </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endParaRPr>
          </a:p>
          <a:p>
            <a:pPr marL="914400" lvl="1" indent="-336550" algn="l" rtl="0">
              <a:lnSpc>
                <a:spcPct val="90000"/>
              </a:lnSpc>
              <a:spcBef>
                <a:spcPts val="400"/>
              </a:spcBef>
              <a:spcAft>
                <a:spcPts val="0"/>
              </a:spcAft>
              <a:buSzPts val="1700"/>
              <a:buFont typeface="Courier New"/>
              <a:buChar char="o"/>
            </a:pP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Disenroll certain members such as refugees and </a:t>
            </a: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asylees.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endParaRPr>
          </a:p>
          <a:p>
            <a:pPr marL="914400" lvl="1" indent="-336550" algn="l" rtl="0">
              <a:lnSpc>
                <a:spcPct val="90000"/>
              </a:lnSpc>
              <a:spcBef>
                <a:spcPts val="400"/>
              </a:spcBef>
              <a:spcAft>
                <a:spcPts val="0"/>
              </a:spcAft>
              <a:buSzPts val="1700"/>
              <a:buFont typeface="Courier New"/>
              <a:buChar char="o"/>
            </a:pP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Add restrictions to others who still qualify for Medicaid.</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endParaRPr>
          </a:p>
          <a:p>
            <a:pPr marL="914400" lvl="1" indent="-336550" algn="l" rtl="0">
              <a:lnSpc>
                <a:spcPct val="90000"/>
              </a:lnSpc>
              <a:spcBef>
                <a:spcPts val="400"/>
              </a:spcBef>
              <a:spcAft>
                <a:spcPts val="0"/>
              </a:spcAft>
              <a:buSzPts val="1700"/>
              <a:buFont typeface="Courier New"/>
              <a:buChar char="o"/>
            </a:pP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Impact </a:t>
            </a:r>
            <a:r>
              <a:rPr lang="en"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Colorado’s Medicaid funding</a:t>
            </a:r>
            <a:endParaRPr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endParaRPr>
          </a:p>
          <a:p>
            <a:pPr marL="685800" lvl="1" indent="0" algn="l" rtl="0">
              <a:lnSpc>
                <a:spcPct val="90000"/>
              </a:lnSpc>
              <a:spcBef>
                <a:spcPts val="400"/>
              </a:spcBef>
              <a:spcAft>
                <a:spcPts val="0"/>
              </a:spcAft>
              <a:buSzPts val="1700"/>
              <a:buNone/>
            </a:pPr>
            <a:endParaRPr/>
          </a:p>
        </p:txBody>
      </p:sp>
      <p:sp>
        <p:nvSpPr>
          <p:cNvPr id="804" name="Google Shape;804;p9"/>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0"/>
          <p:cNvSpPr txBox="1"/>
          <p:nvPr/>
        </p:nvSpPr>
        <p:spPr>
          <a:xfrm>
            <a:off x="57300" y="77837"/>
            <a:ext cx="9144000" cy="671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 sz="3200" b="1" i="0" u="none" strike="noStrike" cap="none">
                <a:solidFill>
                  <a:srgbClr val="001970"/>
                </a:solidFill>
                <a:latin typeface="Trebuchet MS"/>
                <a:ea typeface="Trebuchet MS"/>
                <a:cs typeface="Trebuchet MS"/>
                <a:sym typeface="Trebuchet MS"/>
              </a:rPr>
              <a:t>Working Timeline Overview</a:t>
            </a:r>
            <a:endParaRPr sz="3200" b="1" i="0" u="none" strike="noStrike" cap="none">
              <a:solidFill>
                <a:srgbClr val="001970"/>
              </a:solidFill>
              <a:latin typeface="Trebuchet MS"/>
              <a:ea typeface="Trebuchet MS"/>
              <a:cs typeface="Trebuchet MS"/>
              <a:sym typeface="Trebuchet MS"/>
            </a:endParaRPr>
          </a:p>
        </p:txBody>
      </p:sp>
      <p:sp>
        <p:nvSpPr>
          <p:cNvPr id="811" name="Google Shape;811;p10"/>
          <p:cNvSpPr txBox="1"/>
          <p:nvPr/>
        </p:nvSpPr>
        <p:spPr>
          <a:xfrm>
            <a:off x="2020198" y="675566"/>
            <a:ext cx="5103600" cy="2739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u="none" strike="noStrike" cap="none">
                <a:solidFill>
                  <a:srgbClr val="858585"/>
                </a:solidFill>
                <a:latin typeface="Trebuchet MS"/>
                <a:ea typeface="Trebuchet MS"/>
                <a:cs typeface="Trebuchet MS"/>
                <a:sym typeface="Trebuchet MS"/>
              </a:rPr>
              <a:t>Timing is subject to change as guidance is finalized</a:t>
            </a:r>
            <a:endParaRPr sz="1400" b="1" u="none" strike="noStrike" cap="none">
              <a:solidFill>
                <a:srgbClr val="858585"/>
              </a:solidFill>
              <a:latin typeface="Trebuchet MS"/>
              <a:ea typeface="Trebuchet MS"/>
              <a:cs typeface="Trebuchet MS"/>
              <a:sym typeface="Trebuchet MS"/>
            </a:endParaRPr>
          </a:p>
        </p:txBody>
      </p:sp>
      <p:sp>
        <p:nvSpPr>
          <p:cNvPr id="812" name="Google Shape;812;p10"/>
          <p:cNvSpPr txBox="1"/>
          <p:nvPr/>
        </p:nvSpPr>
        <p:spPr>
          <a:xfrm>
            <a:off x="-44204" y="93503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Clr>
                <a:srgbClr val="000000"/>
              </a:buClr>
              <a:buSzPts val="1700"/>
              <a:buFont typeface="Arial"/>
              <a:buNone/>
            </a:pPr>
            <a:r>
              <a:rPr lang="en" sz="1700" b="1" i="0" u="none" strike="noStrike" cap="none">
                <a:solidFill>
                  <a:srgbClr val="0C57D3"/>
                </a:solidFill>
                <a:latin typeface="Trebuchet MS"/>
                <a:ea typeface="Trebuchet MS"/>
                <a:cs typeface="Trebuchet MS"/>
                <a:sym typeface="Trebuchet MS"/>
              </a:rPr>
              <a:t>2026</a:t>
            </a:r>
            <a:endParaRPr sz="1700" b="0" i="0" u="none" strike="noStrike" cap="none">
              <a:solidFill>
                <a:srgbClr val="0C57D3"/>
              </a:solidFill>
              <a:latin typeface="Trebuchet MS"/>
              <a:ea typeface="Trebuchet MS"/>
              <a:cs typeface="Trebuchet MS"/>
              <a:sym typeface="Trebuchet MS"/>
            </a:endParaRPr>
          </a:p>
        </p:txBody>
      </p:sp>
      <p:sp>
        <p:nvSpPr>
          <p:cNvPr id="813" name="Google Shape;813;p10"/>
          <p:cNvSpPr txBox="1"/>
          <p:nvPr/>
        </p:nvSpPr>
        <p:spPr>
          <a:xfrm>
            <a:off x="6009159" y="95066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Clr>
                <a:srgbClr val="000000"/>
              </a:buClr>
              <a:buSzPts val="1700"/>
              <a:buFont typeface="Arial"/>
              <a:buNone/>
            </a:pPr>
            <a:r>
              <a:rPr lang="en" sz="1700" b="1" i="0" u="none" strike="noStrike" cap="none">
                <a:solidFill>
                  <a:srgbClr val="0C57D3"/>
                </a:solidFill>
                <a:latin typeface="Trebuchet MS"/>
                <a:ea typeface="Trebuchet MS"/>
                <a:cs typeface="Trebuchet MS"/>
                <a:sym typeface="Trebuchet MS"/>
              </a:rPr>
              <a:t>2027</a:t>
            </a:r>
            <a:endParaRPr sz="1700" b="0" i="0" u="none" strike="noStrike" cap="none">
              <a:solidFill>
                <a:srgbClr val="858585"/>
              </a:solidFill>
              <a:latin typeface="Trebuchet MS"/>
              <a:ea typeface="Trebuchet MS"/>
              <a:cs typeface="Trebuchet MS"/>
              <a:sym typeface="Trebuchet MS"/>
            </a:endParaRPr>
          </a:p>
        </p:txBody>
      </p:sp>
      <p:sp>
        <p:nvSpPr>
          <p:cNvPr id="814" name="Google Shape;814;p10"/>
          <p:cNvSpPr/>
          <p:nvPr/>
        </p:nvSpPr>
        <p:spPr>
          <a:xfrm>
            <a:off x="188859" y="1923575"/>
            <a:ext cx="1215051" cy="1930500"/>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15" name="Google Shape;815;p10"/>
          <p:cNvSpPr/>
          <p:nvPr/>
        </p:nvSpPr>
        <p:spPr>
          <a:xfrm>
            <a:off x="1536150" y="1905975"/>
            <a:ext cx="1359000" cy="2438700"/>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16" name="Google Shape;816;p10"/>
          <p:cNvSpPr txBox="1"/>
          <p:nvPr/>
        </p:nvSpPr>
        <p:spPr>
          <a:xfrm>
            <a:off x="2913100" y="1831726"/>
            <a:ext cx="1305900" cy="2635500"/>
          </a:xfrm>
          <a:prstGeom prst="rect">
            <a:avLst/>
          </a:prstGeom>
          <a:noFill/>
          <a:ln>
            <a:noFill/>
          </a:ln>
        </p:spPr>
        <p:txBody>
          <a:bodyPr spcFirstLastPara="1" wrap="square" lIns="97775" tIns="97775" rIns="97775" bIns="9777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0C57D3"/>
                </a:solidFill>
                <a:latin typeface="Trebuchet MS"/>
                <a:ea typeface="Trebuchet MS"/>
                <a:cs typeface="Trebuchet MS"/>
                <a:sym typeface="Trebuchet MS"/>
              </a:rPr>
              <a:t>October 2026</a:t>
            </a:r>
            <a:endParaRPr sz="1600" b="1" i="0" u="none" strike="noStrike" cap="none">
              <a:solidFill>
                <a:srgbClr val="0C57D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2F2F2F"/>
                </a:solidFill>
                <a:latin typeface="Trebuchet MS"/>
                <a:ea typeface="Trebuchet MS"/>
                <a:cs typeface="Trebuchet MS"/>
                <a:sym typeface="Trebuchet MS"/>
              </a:rPr>
              <a:t>Changes to coverage for some immigrants</a:t>
            </a:r>
            <a:endParaRPr sz="1400" b="1" i="0" u="none" strike="noStrike" cap="none">
              <a:solidFill>
                <a:srgbClr val="2F2F2F"/>
              </a:solidFill>
              <a:latin typeface="Trebuchet MS"/>
              <a:ea typeface="Trebuchet MS"/>
              <a:cs typeface="Trebuchet MS"/>
              <a:sym typeface="Trebuchet MS"/>
            </a:endParaRPr>
          </a:p>
          <a:p>
            <a:pPr marL="0" marR="0" lvl="0" indent="0" algn="l" rtl="0">
              <a:lnSpc>
                <a:spcPct val="100000"/>
              </a:lnSpc>
              <a:spcBef>
                <a:spcPts val="1700"/>
              </a:spcBef>
              <a:spcAft>
                <a:spcPts val="1700"/>
              </a:spcAft>
              <a:buClr>
                <a:srgbClr val="000000"/>
              </a:buClr>
              <a:buSzPts val="1400"/>
              <a:buFont typeface="Arial"/>
              <a:buNone/>
            </a:pPr>
            <a:r>
              <a:rPr lang="en" b="1">
                <a:solidFill>
                  <a:schemeClr val="accent6"/>
                </a:solidFill>
                <a:highlight>
                  <a:schemeClr val="lt1"/>
                </a:highlight>
                <a:latin typeface="Trebuchet MS"/>
                <a:ea typeface="Trebuchet MS"/>
                <a:cs typeface="Trebuchet MS"/>
                <a:sym typeface="Trebuchet MS"/>
              </a:rPr>
              <a:t>Estimated </a:t>
            </a:r>
            <a:r>
              <a:rPr lang="en" b="1">
                <a:solidFill>
                  <a:schemeClr val="accent6"/>
                </a:solidFill>
                <a:highlight>
                  <a:schemeClr val="lt1"/>
                </a:highlight>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7</a:t>
            </a:r>
            <a:r>
              <a:rPr lang="en" sz="1400" b="1" i="0" u="none" strike="noStrike" cap="none">
                <a:solidFill>
                  <a:schemeClr val="accent6"/>
                </a:solidFill>
                <a:highlight>
                  <a:schemeClr val="lt1"/>
                </a:highlight>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,000</a:t>
            </a:r>
            <a:r>
              <a:rPr lang="en" sz="1400" b="1" i="0" u="none" strike="noStrike" cap="none">
                <a:solidFill>
                  <a:schemeClr val="accent6"/>
                </a:solidFill>
                <a:highlight>
                  <a:schemeClr val="lt1"/>
                </a:highlight>
                <a:latin typeface="Trebuchet MS"/>
                <a:ea typeface="Trebuchet MS"/>
                <a:cs typeface="Trebuchet MS"/>
                <a:sym typeface="Trebuchet MS"/>
              </a:rPr>
              <a:t> </a:t>
            </a:r>
            <a:r>
              <a:rPr lang="en" sz="1400" b="1" i="0" u="none" strike="noStrike" cap="none">
                <a:solidFill>
                  <a:schemeClr val="accent6"/>
                </a:solidFill>
                <a:latin typeface="Trebuchet MS"/>
                <a:ea typeface="Trebuchet MS"/>
                <a:cs typeface="Trebuchet MS"/>
                <a:sym typeface="Trebuchet MS"/>
              </a:rPr>
              <a:t>impacted</a:t>
            </a:r>
            <a:endParaRPr sz="1400" b="1" i="0" u="none" strike="noStrike" cap="none">
              <a:solidFill>
                <a:schemeClr val="accent6"/>
              </a:solidFill>
              <a:latin typeface="Trebuchet MS"/>
              <a:ea typeface="Trebuchet MS"/>
              <a:cs typeface="Trebuchet MS"/>
              <a:sym typeface="Trebuchet MS"/>
            </a:endParaRPr>
          </a:p>
        </p:txBody>
      </p:sp>
      <p:sp>
        <p:nvSpPr>
          <p:cNvPr id="817" name="Google Shape;817;p10"/>
          <p:cNvSpPr txBox="1"/>
          <p:nvPr/>
        </p:nvSpPr>
        <p:spPr>
          <a:xfrm>
            <a:off x="4269930" y="1928778"/>
            <a:ext cx="1059463" cy="1884674"/>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accent2"/>
                </a:solidFill>
                <a:latin typeface="Trebuchet MS"/>
                <a:ea typeface="Trebuchet MS"/>
                <a:cs typeface="Trebuchet MS"/>
                <a:sym typeface="Trebuchet MS"/>
              </a:rPr>
              <a:t>November 2026</a:t>
            </a:r>
            <a:endParaRPr sz="1400" b="1" i="0" u="none" strike="noStrike" cap="none">
              <a:solidFill>
                <a:schemeClr val="accent2"/>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2"/>
                </a:solidFill>
                <a:latin typeface="Trebuchet MS"/>
                <a:ea typeface="Trebuchet MS"/>
                <a:cs typeface="Trebuchet MS"/>
                <a:sym typeface="Trebuchet MS"/>
              </a:rPr>
              <a:t>Notices, emails and texts for January renewals sent </a:t>
            </a:r>
            <a:endParaRPr sz="1400" b="0" i="0" u="none" strike="noStrike" cap="none">
              <a:solidFill>
                <a:schemeClr val="accent2"/>
              </a:solidFill>
              <a:latin typeface="Trebuchet MS"/>
              <a:ea typeface="Trebuchet MS"/>
              <a:cs typeface="Trebuchet MS"/>
              <a:sym typeface="Trebuchet MS"/>
            </a:endParaRPr>
          </a:p>
        </p:txBody>
      </p:sp>
      <p:sp>
        <p:nvSpPr>
          <p:cNvPr id="818" name="Google Shape;818;p10"/>
          <p:cNvSpPr txBox="1"/>
          <p:nvPr/>
        </p:nvSpPr>
        <p:spPr>
          <a:xfrm>
            <a:off x="5450975" y="1837848"/>
            <a:ext cx="2057400" cy="1720200"/>
          </a:xfrm>
          <a:prstGeom prst="rect">
            <a:avLst/>
          </a:prstGeom>
          <a:noFill/>
          <a:ln>
            <a:noFill/>
          </a:ln>
        </p:spPr>
        <p:txBody>
          <a:bodyPr spcFirstLastPara="1" wrap="square" lIns="97775" tIns="97775" rIns="97775" bIns="977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rgbClr val="0C57D3"/>
                </a:solidFill>
                <a:latin typeface="Trebuchet MS"/>
                <a:ea typeface="Trebuchet MS"/>
                <a:cs typeface="Trebuchet MS"/>
                <a:sym typeface="Trebuchet MS"/>
              </a:rPr>
              <a:t>January 2027</a:t>
            </a:r>
            <a:endParaRPr sz="1600" b="1" i="0" u="none" strike="noStrike" cap="none">
              <a:solidFill>
                <a:srgbClr val="0C57D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2F2F2F"/>
                </a:solidFill>
                <a:latin typeface="Trebuchet MS"/>
                <a:ea typeface="Trebuchet MS"/>
                <a:cs typeface="Trebuchet MS"/>
                <a:sym typeface="Trebuchet MS"/>
              </a:rPr>
              <a:t>6-Month Renewals</a:t>
            </a:r>
            <a:endParaRPr sz="1400" b="1" i="0" u="none" strike="noStrike" cap="none">
              <a:solidFill>
                <a:srgbClr val="2F2F2F"/>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2F2F2F"/>
                </a:solidFill>
                <a:latin typeface="Trebuchet MS"/>
                <a:ea typeface="Trebuchet MS"/>
                <a:cs typeface="Trebuchet MS"/>
                <a:sym typeface="Trebuchet MS"/>
              </a:rPr>
              <a:t>Work Requirements</a:t>
            </a:r>
            <a:endParaRPr sz="1400" b="1" i="0" u="none" strike="noStrike" cap="none">
              <a:solidFill>
                <a:srgbClr val="2F2F2F"/>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2F2F2F"/>
                </a:solidFill>
                <a:latin typeface="Trebuchet MS"/>
                <a:ea typeface="Trebuchet MS"/>
                <a:cs typeface="Trebuchet MS"/>
                <a:sym typeface="Trebuchet MS"/>
              </a:rPr>
              <a:t>Retro Coverage Rollback</a:t>
            </a:r>
            <a:endParaRPr sz="1400" b="1" i="0" u="none" strike="noStrike" cap="none">
              <a:solidFill>
                <a:srgbClr val="2F2F2F"/>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b="1">
              <a:solidFill>
                <a:srgbClr val="2F2F2F"/>
              </a:solidFill>
              <a:latin typeface="Trebuchet MS"/>
              <a:ea typeface="Trebuchet MS"/>
              <a:cs typeface="Trebuchet MS"/>
              <a:sym typeface="Trebuchet MS"/>
            </a:endParaRPr>
          </a:p>
          <a:p>
            <a:pPr marL="0" marR="0" lvl="0" indent="0" algn="l" rtl="0">
              <a:lnSpc>
                <a:spcPct val="100000"/>
              </a:lnSpc>
              <a:spcBef>
                <a:spcPts val="0"/>
              </a:spcBef>
              <a:spcAft>
                <a:spcPts val="1700"/>
              </a:spcAft>
              <a:buClr>
                <a:srgbClr val="000000"/>
              </a:buClr>
              <a:buSzPts val="1400"/>
              <a:buFont typeface="Arial"/>
              <a:buNone/>
            </a:pPr>
            <a:r>
              <a:rPr lang="en" b="1">
                <a:solidFill>
                  <a:schemeClr val="accent6"/>
                </a:solidFill>
                <a:latin typeface="Trebuchet MS"/>
                <a:ea typeface="Trebuchet MS"/>
                <a:cs typeface="Trebuchet MS"/>
                <a:sym typeface="Trebuchet MS"/>
              </a:rPr>
              <a:t>Estimated </a:t>
            </a:r>
            <a:r>
              <a:rPr lang="en" sz="1400" b="1" i="0" u="none" strike="noStrike" cap="none">
                <a:solidFill>
                  <a:schemeClr val="accent6"/>
                </a:solidFill>
                <a:latin typeface="Trebuchet MS"/>
                <a:ea typeface="Trebuchet MS"/>
                <a:cs typeface="Trebuchet MS"/>
                <a:sym typeface="Trebuchet MS"/>
              </a:rPr>
              <a:t>378,</a:t>
            </a:r>
            <a:r>
              <a:rPr lang="en" sz="1400" b="1" i="0" u="none" strike="noStrike" cap="none">
                <a:solidFill>
                  <a:schemeClr val="accent6"/>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000</a:t>
            </a:r>
            <a:r>
              <a:rPr lang="en" sz="1400" b="1" i="0" u="none" strike="noStrike" cap="none">
                <a:solidFill>
                  <a:schemeClr val="accent6"/>
                </a:solidFill>
                <a:latin typeface="Trebuchet MS"/>
                <a:ea typeface="Trebuchet MS"/>
                <a:cs typeface="Trebuchet MS"/>
                <a:sym typeface="Trebuchet MS"/>
              </a:rPr>
              <a:t> impacted</a:t>
            </a:r>
            <a:endParaRPr sz="1400" b="1" i="0" u="none" strike="noStrike" cap="none">
              <a:solidFill>
                <a:srgbClr val="0C57D3"/>
              </a:solidFill>
              <a:latin typeface="Trebuchet MS"/>
              <a:ea typeface="Trebuchet MS"/>
              <a:cs typeface="Trebuchet MS"/>
              <a:sym typeface="Trebuchet MS"/>
            </a:endParaRPr>
          </a:p>
        </p:txBody>
      </p:sp>
      <p:sp>
        <p:nvSpPr>
          <p:cNvPr id="819" name="Google Shape;819;p10"/>
          <p:cNvSpPr/>
          <p:nvPr/>
        </p:nvSpPr>
        <p:spPr>
          <a:xfrm>
            <a:off x="7412150" y="1930655"/>
            <a:ext cx="1542989" cy="1246177"/>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20" name="Google Shape;820;p10"/>
          <p:cNvSpPr/>
          <p:nvPr/>
        </p:nvSpPr>
        <p:spPr>
          <a:xfrm>
            <a:off x="167441" y="1588629"/>
            <a:ext cx="21690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21" name="Google Shape;821;p10"/>
          <p:cNvSpPr/>
          <p:nvPr/>
        </p:nvSpPr>
        <p:spPr>
          <a:xfrm flipH="1">
            <a:off x="167484" y="1460888"/>
            <a:ext cx="52791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6071AA"/>
                </a:solidFill>
                <a:latin typeface="Arial"/>
                <a:ea typeface="Arial"/>
                <a:cs typeface="Arial"/>
                <a:sym typeface="Arial"/>
              </a:rPr>
              <a:t>  </a:t>
            </a:r>
            <a:endParaRPr sz="1500" b="0" i="0" u="none" strike="noStrike" cap="none">
              <a:solidFill>
                <a:srgbClr val="6071AA"/>
              </a:solidFill>
              <a:latin typeface="Arial"/>
              <a:ea typeface="Arial"/>
              <a:cs typeface="Arial"/>
              <a:sym typeface="Arial"/>
            </a:endParaRPr>
          </a:p>
        </p:txBody>
      </p:sp>
      <p:sp>
        <p:nvSpPr>
          <p:cNvPr id="822" name="Google Shape;822;p10"/>
          <p:cNvSpPr/>
          <p:nvPr/>
        </p:nvSpPr>
        <p:spPr>
          <a:xfrm>
            <a:off x="5358268" y="1588815"/>
            <a:ext cx="21693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23" name="Google Shape;823;p10"/>
          <p:cNvSpPr/>
          <p:nvPr/>
        </p:nvSpPr>
        <p:spPr>
          <a:xfrm>
            <a:off x="2215565" y="1588433"/>
            <a:ext cx="32316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824" name="Google Shape;824;p10"/>
          <p:cNvCxnSpPr/>
          <p:nvPr/>
        </p:nvCxnSpPr>
        <p:spPr>
          <a:xfrm rot="10800000">
            <a:off x="5550905" y="1592598"/>
            <a:ext cx="0" cy="341100"/>
          </a:xfrm>
          <a:prstGeom prst="straightConnector1">
            <a:avLst/>
          </a:prstGeom>
          <a:noFill/>
          <a:ln w="81500" cap="flat" cmpd="sng">
            <a:solidFill>
              <a:schemeClr val="accent6"/>
            </a:solidFill>
            <a:prstDash val="solid"/>
            <a:round/>
            <a:headEnd type="none" w="sm" len="sm"/>
            <a:tailEnd type="none" w="sm" len="sm"/>
          </a:ln>
        </p:spPr>
      </p:cxnSp>
      <p:cxnSp>
        <p:nvCxnSpPr>
          <p:cNvPr id="825" name="Google Shape;825;p10"/>
          <p:cNvCxnSpPr/>
          <p:nvPr/>
        </p:nvCxnSpPr>
        <p:spPr>
          <a:xfrm rot="10800000">
            <a:off x="3045328" y="1593218"/>
            <a:ext cx="0" cy="341100"/>
          </a:xfrm>
          <a:prstGeom prst="straightConnector1">
            <a:avLst/>
          </a:prstGeom>
          <a:noFill/>
          <a:ln w="81500" cap="flat" cmpd="sng">
            <a:solidFill>
              <a:schemeClr val="accent6"/>
            </a:solidFill>
            <a:prstDash val="solid"/>
            <a:round/>
            <a:headEnd type="none" w="sm" len="sm"/>
            <a:tailEnd type="none" w="sm" len="sm"/>
          </a:ln>
        </p:spPr>
      </p:cxnSp>
      <p:sp>
        <p:nvSpPr>
          <p:cNvPr id="826" name="Google Shape;826;p10"/>
          <p:cNvSpPr/>
          <p:nvPr/>
        </p:nvSpPr>
        <p:spPr>
          <a:xfrm flipH="1">
            <a:off x="5351859" y="1460100"/>
            <a:ext cx="30534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p:txBody>
      </p:sp>
      <p:sp>
        <p:nvSpPr>
          <p:cNvPr id="827" name="Google Shape;827;p10"/>
          <p:cNvSpPr/>
          <p:nvPr/>
        </p:nvSpPr>
        <p:spPr>
          <a:xfrm>
            <a:off x="6236584" y="1588028"/>
            <a:ext cx="21690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28" name="Google Shape;828;p10"/>
          <p:cNvSpPr/>
          <p:nvPr/>
        </p:nvSpPr>
        <p:spPr>
          <a:xfrm>
            <a:off x="1092275" y="985734"/>
            <a:ext cx="485100" cy="4650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829" name="Google Shape;829;p10"/>
          <p:cNvCxnSpPr/>
          <p:nvPr/>
        </p:nvCxnSpPr>
        <p:spPr>
          <a:xfrm rot="10800000">
            <a:off x="1182451"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830" name="Google Shape;830;p10"/>
          <p:cNvSpPr/>
          <p:nvPr/>
        </p:nvSpPr>
        <p:spPr>
          <a:xfrm>
            <a:off x="4222553" y="1907377"/>
            <a:ext cx="1130100" cy="1953210"/>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831" name="Google Shape;831;p10"/>
          <p:cNvSpPr txBox="1"/>
          <p:nvPr/>
        </p:nvSpPr>
        <p:spPr>
          <a:xfrm>
            <a:off x="7426176" y="1928778"/>
            <a:ext cx="1520977" cy="1139861"/>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accent2"/>
                </a:solidFill>
                <a:latin typeface="Trebuchet MS"/>
                <a:ea typeface="Trebuchet MS"/>
                <a:cs typeface="Trebuchet MS"/>
                <a:sym typeface="Trebuchet MS"/>
              </a:rPr>
              <a:t>2027 </a:t>
            </a:r>
            <a:endParaRPr sz="1400" b="1" i="0" u="none" strike="noStrike" cap="none">
              <a:solidFill>
                <a:schemeClr val="accent2"/>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2"/>
                </a:solidFill>
                <a:latin typeface="Trebuchet MS"/>
                <a:ea typeface="Trebuchet MS"/>
                <a:cs typeface="Trebuchet MS"/>
                <a:sym typeface="Trebuchet MS"/>
              </a:rPr>
              <a:t>Direct outreach to members continues based on renewal date  </a:t>
            </a:r>
            <a:endParaRPr sz="1400" b="0" i="0" u="none" strike="noStrike" cap="none">
              <a:solidFill>
                <a:schemeClr val="accent2"/>
              </a:solidFill>
              <a:latin typeface="Trebuchet MS"/>
              <a:ea typeface="Trebuchet MS"/>
              <a:cs typeface="Trebuchet MS"/>
              <a:sym typeface="Trebuchet MS"/>
            </a:endParaRPr>
          </a:p>
        </p:txBody>
      </p:sp>
      <p:sp>
        <p:nvSpPr>
          <p:cNvPr id="832" name="Google Shape;832;p10"/>
          <p:cNvSpPr txBox="1"/>
          <p:nvPr/>
        </p:nvSpPr>
        <p:spPr>
          <a:xfrm>
            <a:off x="234554" y="1928778"/>
            <a:ext cx="1128734" cy="1720244"/>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accent2"/>
                </a:solidFill>
                <a:latin typeface="Trebuchet MS"/>
                <a:ea typeface="Trebuchet MS"/>
                <a:cs typeface="Trebuchet MS"/>
                <a:sym typeface="Trebuchet MS"/>
              </a:rPr>
              <a:t>May 2026</a:t>
            </a:r>
            <a:endParaRPr sz="1400" b="1" i="0" u="none" strike="noStrike" cap="none">
              <a:solidFill>
                <a:schemeClr val="accent2"/>
              </a:solidFill>
              <a:latin typeface="Trebuchet MS"/>
              <a:ea typeface="Trebuchet MS"/>
              <a:cs typeface="Trebuchet MS"/>
              <a:sym typeface="Trebuchet MS"/>
            </a:endParaRPr>
          </a:p>
          <a:p>
            <a:pPr marL="0" marR="0" lvl="0" indent="0" algn="l" rtl="0">
              <a:lnSpc>
                <a:spcPct val="100000"/>
              </a:lnSpc>
              <a:spcBef>
                <a:spcPts val="800"/>
              </a:spcBef>
              <a:spcAft>
                <a:spcPts val="0"/>
              </a:spcAft>
              <a:buClr>
                <a:srgbClr val="000000"/>
              </a:buClr>
              <a:buSzPts val="1400"/>
              <a:buFont typeface="Arial"/>
              <a:buNone/>
            </a:pPr>
            <a:r>
              <a:rPr lang="en" sz="1400" b="0" i="0" u="none" strike="noStrike" cap="none">
                <a:solidFill>
                  <a:schemeClr val="accent2"/>
                </a:solidFill>
                <a:latin typeface="Trebuchet MS"/>
                <a:ea typeface="Trebuchet MS"/>
                <a:cs typeface="Trebuchet MS"/>
                <a:sym typeface="Trebuchet MS"/>
              </a:rPr>
              <a:t>Notices, emails and texts sent to affected immigrant members</a:t>
            </a:r>
            <a:endParaRPr sz="1400" b="0" i="0" u="none" strike="noStrike" cap="none">
              <a:solidFill>
                <a:schemeClr val="accent2"/>
              </a:solidFill>
              <a:latin typeface="Trebuchet MS"/>
              <a:ea typeface="Trebuchet MS"/>
              <a:cs typeface="Trebuchet MS"/>
              <a:sym typeface="Trebuchet MS"/>
            </a:endParaRPr>
          </a:p>
        </p:txBody>
      </p:sp>
      <p:cxnSp>
        <p:nvCxnSpPr>
          <p:cNvPr id="833" name="Google Shape;833;p10"/>
          <p:cNvCxnSpPr/>
          <p:nvPr/>
        </p:nvCxnSpPr>
        <p:spPr>
          <a:xfrm rot="10800000">
            <a:off x="2295976"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834" name="Google Shape;834;p10"/>
          <p:cNvSpPr txBox="1"/>
          <p:nvPr/>
        </p:nvSpPr>
        <p:spPr>
          <a:xfrm>
            <a:off x="1597457" y="1928777"/>
            <a:ext cx="1227226" cy="2123243"/>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accent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September 2026</a:t>
            </a:r>
            <a:endParaRPr sz="1400" b="1" i="0" u="none" strike="noStrike" cap="none">
              <a:solidFill>
                <a:schemeClr val="accent2"/>
              </a:solidFill>
              <a:latin typeface="Trebuchet MS"/>
              <a:ea typeface="Trebuchet MS"/>
              <a:cs typeface="Trebuchet MS"/>
              <a:sym typeface="Trebuchet MS"/>
            </a:endParaRPr>
          </a:p>
          <a:p>
            <a:pPr marL="0" marR="0" lvl="0" indent="0" algn="l" rtl="0">
              <a:lnSpc>
                <a:spcPct val="100000"/>
              </a:lnSpc>
              <a:spcBef>
                <a:spcPts val="800"/>
              </a:spcBef>
              <a:spcAft>
                <a:spcPts val="0"/>
              </a:spcAft>
              <a:buClr>
                <a:srgbClr val="000000"/>
              </a:buClr>
              <a:buSzPts val="1400"/>
              <a:buFont typeface="Arial"/>
              <a:buNone/>
            </a:pPr>
            <a:r>
              <a:rPr lang="en" sz="1400" b="0" i="0" u="none" strike="noStrike" cap="none">
                <a:solidFill>
                  <a:schemeClr val="accent2"/>
                </a:solidFill>
                <a:latin typeface="Trebuchet MS"/>
                <a:ea typeface="Trebuchet MS"/>
                <a:cs typeface="Trebuchet MS"/>
                <a:sym typeface="Trebuchet MS"/>
              </a:rPr>
              <a:t>Notices, emails and texts sent to members subject to </a:t>
            </a:r>
            <a:r>
              <a:rPr lang="en">
                <a:solidFill>
                  <a:schemeClr val="accent2"/>
                </a:solidFill>
                <a:latin typeface="Trebuchet MS"/>
                <a:ea typeface="Trebuchet MS"/>
                <a:cs typeface="Trebuchet MS"/>
                <a:sym typeface="Trebuchet MS"/>
              </a:rPr>
              <a:t>qualified immigrant changes</a:t>
            </a:r>
            <a:endParaRPr sz="1400" b="0" i="0" u="none" strike="noStrike" cap="none">
              <a:solidFill>
                <a:schemeClr val="accent2"/>
              </a:solidFill>
              <a:latin typeface="Trebuchet MS"/>
              <a:ea typeface="Trebuchet MS"/>
              <a:cs typeface="Trebuchet MS"/>
              <a:sym typeface="Trebuchet MS"/>
            </a:endParaRPr>
          </a:p>
        </p:txBody>
      </p:sp>
      <p:cxnSp>
        <p:nvCxnSpPr>
          <p:cNvPr id="835" name="Google Shape;835;p10"/>
          <p:cNvCxnSpPr/>
          <p:nvPr/>
        </p:nvCxnSpPr>
        <p:spPr>
          <a:xfrm rot="10800000">
            <a:off x="4791057" y="1581178"/>
            <a:ext cx="0" cy="341100"/>
          </a:xfrm>
          <a:prstGeom prst="straightConnector1">
            <a:avLst/>
          </a:prstGeom>
          <a:noFill/>
          <a:ln w="19050" cap="flat" cmpd="sng">
            <a:solidFill>
              <a:schemeClr val="accent4"/>
            </a:solidFill>
            <a:prstDash val="solid"/>
            <a:round/>
            <a:headEnd type="none" w="sm" len="sm"/>
            <a:tailEnd type="none" w="sm" len="sm"/>
          </a:ln>
        </p:spPr>
      </p:cxnSp>
      <p:cxnSp>
        <p:nvCxnSpPr>
          <p:cNvPr id="836" name="Google Shape;836;p10"/>
          <p:cNvCxnSpPr/>
          <p:nvPr/>
        </p:nvCxnSpPr>
        <p:spPr>
          <a:xfrm rot="10800000">
            <a:off x="7683061" y="1581338"/>
            <a:ext cx="0" cy="341100"/>
          </a:xfrm>
          <a:prstGeom prst="straightConnector1">
            <a:avLst/>
          </a:prstGeom>
          <a:noFill/>
          <a:ln w="19050" cap="flat" cmpd="sng">
            <a:solidFill>
              <a:schemeClr val="accent4"/>
            </a:solidFill>
            <a:prstDash val="solid"/>
            <a:round/>
            <a:headEnd type="none" w="sm" len="sm"/>
            <a:tailEnd type="none" w="sm" len="sm"/>
          </a:ln>
        </p:spPr>
      </p:cxnSp>
      <p:sp>
        <p:nvSpPr>
          <p:cNvPr id="837" name="Google Shape;837;p10"/>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11"/>
          <p:cNvSpPr txBox="1"/>
          <p:nvPr/>
        </p:nvSpPr>
        <p:spPr>
          <a:xfrm>
            <a:off x="555914" y="120660"/>
            <a:ext cx="7886700"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3200" b="1" i="0" u="none" strike="noStrike" cap="none">
                <a:solidFill>
                  <a:schemeClr val="dk2"/>
                </a:solidFill>
                <a:latin typeface="Trebuchet MS"/>
                <a:ea typeface="Trebuchet MS"/>
                <a:cs typeface="Trebuchet MS"/>
                <a:sym typeface="Trebuchet MS"/>
              </a:rPr>
              <a:t>H.R. 1 Implementation </a:t>
            </a:r>
            <a:r>
              <a:rPr lang="en" sz="3200" b="1" i="0" u="none" strike="noStrike" cap="none">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Complexities</a:t>
            </a:r>
            <a:endParaRPr sz="3200" b="1" i="0" u="none" strike="noStrike" cap="none">
              <a:solidFill>
                <a:schemeClr val="dk2"/>
              </a:solidFill>
              <a:latin typeface="Trebuchet MS"/>
              <a:ea typeface="Trebuchet MS"/>
              <a:cs typeface="Trebuchet MS"/>
              <a:sym typeface="Trebuchet MS"/>
            </a:endParaRPr>
          </a:p>
        </p:txBody>
      </p:sp>
      <p:sp>
        <p:nvSpPr>
          <p:cNvPr id="844" name="Google Shape;844;p11"/>
          <p:cNvSpPr txBox="1"/>
          <p:nvPr/>
        </p:nvSpPr>
        <p:spPr>
          <a:xfrm>
            <a:off x="1516225" y="688975"/>
            <a:ext cx="7627800" cy="4136700"/>
          </a:xfrm>
          <a:prstGeom prst="rect">
            <a:avLst/>
          </a:prstGeom>
          <a:noFill/>
          <a:ln>
            <a:noFill/>
          </a:ln>
        </p:spPr>
        <p:txBody>
          <a:bodyPr spcFirstLastPara="1" wrap="square" lIns="91425" tIns="91425" rIns="91425" bIns="91425" anchor="t" anchorCtr="0">
            <a:noAutofit/>
          </a:bodyPr>
          <a:lstStyle/>
          <a:p>
            <a:pPr marL="95250" marR="0" lvl="0" indent="0" algn="l" rtl="0">
              <a:lnSpc>
                <a:spcPct val="115000"/>
              </a:lnSpc>
              <a:spcBef>
                <a:spcPts val="0"/>
              </a:spcBef>
              <a:spcAft>
                <a:spcPts val="0"/>
              </a:spcAft>
              <a:buNone/>
            </a:pPr>
            <a:r>
              <a:rPr lang="en" sz="2000" b="0" i="0" u="none" strike="noStrike" cap="none">
                <a:solidFill>
                  <a:schemeClr val="dk1"/>
                </a:solidFill>
                <a:latin typeface="Trebuchet MS"/>
                <a:ea typeface="Trebuchet MS"/>
                <a:cs typeface="Trebuchet MS"/>
                <a:sym typeface="Trebuchet MS"/>
              </a:rPr>
              <a:t>Tight timelines between </a:t>
            </a:r>
            <a:r>
              <a:rPr lang="en" sz="2000" b="0" i="0" u="none" strike="noStrike" cap="none">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issuance </a:t>
            </a:r>
            <a:r>
              <a:rPr lang="en" sz="2000" b="0" i="0" u="none" strike="noStrike" cap="none">
                <a:solidFill>
                  <a:schemeClr val="dk1"/>
                </a:solidFill>
                <a:latin typeface="Trebuchet MS"/>
                <a:ea typeface="Trebuchet MS"/>
                <a:cs typeface="Trebuchet MS"/>
                <a:sym typeface="Trebuchet MS"/>
              </a:rPr>
              <a:t>of rules and implementation</a:t>
            </a:r>
            <a:endParaRPr sz="2000" b="0" i="0" u="none" strike="noStrike" cap="none">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n" sz="2000" b="0" i="0" u="none" strike="noStrike" cap="none">
                <a:solidFill>
                  <a:schemeClr val="dk1"/>
                </a:solidFill>
                <a:latin typeface="Trebuchet MS"/>
                <a:ea typeface="Trebuchet MS"/>
                <a:cs typeface="Trebuchet MS"/>
                <a:sym typeface="Trebuchet MS"/>
              </a:rPr>
              <a:t>Technology systems changes  </a:t>
            </a:r>
            <a:endParaRPr sz="2000" b="0" i="0" u="none" strike="noStrike" cap="none">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n" sz="2000" b="0" i="0" u="none" strike="noStrike" cap="none">
                <a:solidFill>
                  <a:schemeClr val="dk1"/>
                </a:solidFill>
                <a:latin typeface="Trebuchet MS"/>
                <a:ea typeface="Trebuchet MS"/>
                <a:cs typeface="Trebuchet MS"/>
                <a:sym typeface="Trebuchet MS"/>
              </a:rPr>
              <a:t>Coordinating policy implementation across departments</a:t>
            </a:r>
            <a:endParaRPr sz="2000" b="0" i="0" u="none" strike="noStrike" cap="none">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n" sz="2000" b="0" i="0" u="none" strike="noStrike" cap="none">
                <a:solidFill>
                  <a:schemeClr val="dk1"/>
                </a:solidFill>
                <a:latin typeface="Trebuchet MS"/>
                <a:ea typeface="Trebuchet MS"/>
                <a:cs typeface="Trebuchet MS"/>
                <a:sym typeface="Trebuchet MS"/>
              </a:rPr>
              <a:t>Increased workload for frontline workers </a:t>
            </a:r>
            <a:endParaRPr sz="2000" b="0" i="0" u="none" strike="noStrike" cap="none">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n" sz="2000">
                <a:solidFill>
                  <a:schemeClr val="dk1"/>
                </a:solidFill>
                <a:latin typeface="Trebuchet MS"/>
                <a:ea typeface="Trebuchet MS"/>
                <a:cs typeface="Trebuchet MS"/>
                <a:sym typeface="Trebuchet MS"/>
              </a:rPr>
              <a:t>Increase in uncompensated care and use of emergency services</a:t>
            </a: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endParaRPr sz="200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n" sz="2000">
                <a:solidFill>
                  <a:schemeClr val="dk1"/>
                </a:solidFill>
                <a:latin typeface="Trebuchet MS"/>
                <a:ea typeface="Trebuchet MS"/>
                <a:cs typeface="Trebuchet MS"/>
                <a:sym typeface="Trebuchet MS"/>
              </a:rPr>
              <a:t>Increase in costs and reductions in funding for services</a:t>
            </a:r>
            <a:endParaRPr sz="2000">
              <a:solidFill>
                <a:schemeClr val="dk1"/>
              </a:solidFill>
              <a:latin typeface="Trebuchet MS"/>
              <a:ea typeface="Trebuchet MS"/>
              <a:cs typeface="Trebuchet MS"/>
              <a:sym typeface="Trebuchet MS"/>
            </a:endParaRPr>
          </a:p>
        </p:txBody>
      </p:sp>
      <p:pic>
        <p:nvPicPr>
          <p:cNvPr id="845" name="Google Shape;845;p11" descr="Runs time icon vector. Isolated contour symbol illustration (Provided by Getty Images)"/>
          <p:cNvPicPr preferRelativeResize="0"/>
          <p:nvPr/>
        </p:nvPicPr>
        <p:blipFill rotWithShape="1">
          <a:blip r:embed="rId3">
            <a:alphaModFix/>
          </a:blip>
          <a:srcRect/>
          <a:stretch/>
        </p:blipFill>
        <p:spPr>
          <a:xfrm>
            <a:off x="857250" y="688975"/>
            <a:ext cx="636872" cy="636872"/>
          </a:xfrm>
          <a:prstGeom prst="rect">
            <a:avLst/>
          </a:prstGeom>
          <a:solidFill>
            <a:schemeClr val="lt1"/>
          </a:solidFill>
          <a:ln>
            <a:noFill/>
          </a:ln>
        </p:spPr>
      </p:pic>
      <p:pic>
        <p:nvPicPr>
          <p:cNvPr id="846" name="Google Shape;846;p11" descr="working mechanism colleague line icon vector illustration (Provided by Getty Images)"/>
          <p:cNvPicPr preferRelativeResize="0"/>
          <p:nvPr/>
        </p:nvPicPr>
        <p:blipFill rotWithShape="1">
          <a:blip r:embed="rId4">
            <a:alphaModFix/>
          </a:blip>
          <a:srcRect/>
          <a:stretch/>
        </p:blipFill>
        <p:spPr>
          <a:xfrm>
            <a:off x="933072" y="1325844"/>
            <a:ext cx="529464" cy="529464"/>
          </a:xfrm>
          <a:prstGeom prst="rect">
            <a:avLst/>
          </a:prstGeom>
          <a:solidFill>
            <a:schemeClr val="lt1"/>
          </a:solidFill>
          <a:ln>
            <a:noFill/>
          </a:ln>
        </p:spPr>
      </p:pic>
      <p:pic>
        <p:nvPicPr>
          <p:cNvPr id="847" name="Google Shape;847;p11" descr="Bridge icon vector. Isolated contour symbol illustration (Provided by Getty Images)"/>
          <p:cNvPicPr preferRelativeResize="0"/>
          <p:nvPr/>
        </p:nvPicPr>
        <p:blipFill rotWithShape="1">
          <a:blip r:embed="rId5">
            <a:alphaModFix/>
          </a:blip>
          <a:srcRect/>
          <a:stretch/>
        </p:blipFill>
        <p:spPr>
          <a:xfrm>
            <a:off x="933063" y="2031490"/>
            <a:ext cx="529464" cy="529464"/>
          </a:xfrm>
          <a:prstGeom prst="rect">
            <a:avLst/>
          </a:prstGeom>
          <a:solidFill>
            <a:schemeClr val="lt1"/>
          </a:solidFill>
          <a:ln>
            <a:noFill/>
          </a:ln>
        </p:spPr>
      </p:pic>
      <p:pic>
        <p:nvPicPr>
          <p:cNvPr id="848" name="Google Shape;848;p11" descr="increase in vector icon indicators. Isolated contour symbol illustration (Provided by Getty Images)"/>
          <p:cNvPicPr preferRelativeResize="0"/>
          <p:nvPr/>
        </p:nvPicPr>
        <p:blipFill rotWithShape="1">
          <a:blip r:embed="rId6">
            <a:alphaModFix/>
          </a:blip>
          <a:srcRect/>
          <a:stretch/>
        </p:blipFill>
        <p:spPr>
          <a:xfrm>
            <a:off x="857253" y="2737144"/>
            <a:ext cx="636872" cy="636872"/>
          </a:xfrm>
          <a:prstGeom prst="rect">
            <a:avLst/>
          </a:prstGeom>
          <a:solidFill>
            <a:schemeClr val="lt1"/>
          </a:solidFill>
          <a:ln>
            <a:noFill/>
          </a:ln>
        </p:spPr>
      </p:pic>
      <p:pic>
        <p:nvPicPr>
          <p:cNvPr id="849" name="Google Shape;849;p11"/>
          <p:cNvPicPr preferRelativeResize="0"/>
          <p:nvPr/>
        </p:nvPicPr>
        <p:blipFill>
          <a:blip r:embed="rId7">
            <a:alphaModFix/>
          </a:blip>
          <a:stretch>
            <a:fillRect/>
          </a:stretch>
        </p:blipFill>
        <p:spPr>
          <a:xfrm>
            <a:off x="907450" y="3504151"/>
            <a:ext cx="529450" cy="529450"/>
          </a:xfrm>
          <a:prstGeom prst="rect">
            <a:avLst/>
          </a:prstGeom>
          <a:noFill/>
          <a:ln>
            <a:noFill/>
          </a:ln>
        </p:spPr>
      </p:pic>
      <p:pic>
        <p:nvPicPr>
          <p:cNvPr id="850" name="Google Shape;850;p11"/>
          <p:cNvPicPr preferRelativeResize="0"/>
          <p:nvPr/>
        </p:nvPicPr>
        <p:blipFill>
          <a:blip r:embed="rId8">
            <a:alphaModFix/>
          </a:blip>
          <a:stretch>
            <a:fillRect/>
          </a:stretch>
        </p:blipFill>
        <p:spPr>
          <a:xfrm>
            <a:off x="979050" y="4169250"/>
            <a:ext cx="407650" cy="407650"/>
          </a:xfrm>
          <a:prstGeom prst="rect">
            <a:avLst/>
          </a:prstGeom>
          <a:noFill/>
          <a:ln>
            <a:noFill/>
          </a:ln>
        </p:spPr>
      </p:pic>
      <p:sp>
        <p:nvSpPr>
          <p:cNvPr id="851" name="Google Shape;851;p1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12"/>
          <p:cNvSpPr txBox="1">
            <a:spLocks noGrp="1"/>
          </p:cNvSpPr>
          <p:nvPr>
            <p:ph type="ctrTitle"/>
          </p:nvPr>
        </p:nvSpPr>
        <p:spPr>
          <a:xfrm>
            <a:off x="3459750" y="1291525"/>
            <a:ext cx="5024100" cy="25500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Medicaid Eligibility Changes for </a:t>
            </a:r>
            <a:r>
              <a:rPr lang="en">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Immigra</a:t>
            </a:r>
            <a:r>
              <a:rPr lang="en">
                <a:latin typeface="Trebuchet MS"/>
                <a:ea typeface="Trebuchet MS"/>
                <a:cs typeface="Trebuchet MS"/>
                <a:sym typeface="Trebuchet MS"/>
              </a:rPr>
              <a:t>nts</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857" name="Google Shape;857;p1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15</a:t>
            </a:fld>
            <a:endParaRPr sz="900">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13"/>
          <p:cNvSpPr txBox="1">
            <a:spLocks noGrp="1"/>
          </p:cNvSpPr>
          <p:nvPr>
            <p:ph type="title"/>
          </p:nvPr>
        </p:nvSpPr>
        <p:spPr>
          <a:xfrm>
            <a:off x="370875" y="364075"/>
            <a:ext cx="8277000" cy="649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100"/>
              <a:buFont typeface="Arial"/>
              <a:buNone/>
            </a:pPr>
            <a:r>
              <a:rPr lang="en" sz="3200"/>
              <a:t>October 1: Changes for Certain Immigrants</a:t>
            </a:r>
            <a:endParaRPr sz="3200"/>
          </a:p>
        </p:txBody>
      </p:sp>
      <p:sp>
        <p:nvSpPr>
          <p:cNvPr id="863" name="Google Shape;863;p13"/>
          <p:cNvSpPr txBox="1"/>
          <p:nvPr/>
        </p:nvSpPr>
        <p:spPr>
          <a:xfrm>
            <a:off x="310200" y="1093824"/>
            <a:ext cx="8523600" cy="3140100"/>
          </a:xfrm>
          <a:prstGeom prst="rect">
            <a:avLst/>
          </a:prstGeom>
          <a:noFill/>
          <a:ln>
            <a:noFill/>
          </a:ln>
        </p:spPr>
        <p:txBody>
          <a:bodyPr spcFirstLastPara="1" wrap="square" lIns="91425" tIns="91425" rIns="91425" bIns="91425" anchor="t" anchorCtr="0">
            <a:spAutoFit/>
          </a:bodyPr>
          <a:lstStyle/>
          <a:p>
            <a:pPr marL="342900" marR="0" lvl="0" indent="-368300" algn="l" rtl="0">
              <a:lnSpc>
                <a:spcPct val="100000"/>
              </a:lnSpc>
              <a:spcBef>
                <a:spcPts val="0"/>
              </a:spcBef>
              <a:spcAft>
                <a:spcPts val="0"/>
              </a:spcAft>
              <a:buClr>
                <a:srgbClr val="000000"/>
              </a:buClr>
              <a:buSzPts val="2400"/>
              <a:buFont typeface="Arial"/>
              <a:buChar char="•"/>
            </a:pPr>
            <a:r>
              <a:rPr lang="en" sz="2400" b="0" i="0" u="none" strike="noStrike" cap="none">
                <a:solidFill>
                  <a:schemeClr val="dk1"/>
                </a:solidFill>
                <a:latin typeface="Trebuchet MS"/>
                <a:ea typeface="Trebuchet MS"/>
                <a:cs typeface="Trebuchet MS"/>
                <a:sym typeface="Trebuchet MS"/>
              </a:rPr>
              <a:t>Medicaid coverage will end for </a:t>
            </a:r>
            <a:r>
              <a:rPr lang="en" sz="2400" b="1" i="0" u="none" strike="noStrike" cap="none">
                <a:solidFill>
                  <a:schemeClr val="dk1"/>
                </a:solidFill>
                <a:latin typeface="Trebuchet MS"/>
                <a:ea typeface="Trebuchet MS"/>
                <a:cs typeface="Trebuchet MS"/>
                <a:sym typeface="Trebuchet MS"/>
              </a:rPr>
              <a:t>some lawfully present immigrants, </a:t>
            </a:r>
            <a:r>
              <a:rPr lang="en" sz="2400" b="0" i="0" u="none" strike="noStrike" cap="none">
                <a:solidFill>
                  <a:schemeClr val="dk1"/>
                </a:solidFill>
                <a:latin typeface="Trebuchet MS"/>
                <a:ea typeface="Trebuchet MS"/>
                <a:cs typeface="Trebuchet MS"/>
                <a:sym typeface="Trebuchet MS"/>
              </a:rPr>
              <a:t>including </a:t>
            </a:r>
            <a:r>
              <a:rPr lang="en" sz="2400" b="1" i="0" u="none" strike="noStrike" cap="none">
                <a:solidFill>
                  <a:schemeClr val="dk1"/>
                </a:solidFill>
                <a:latin typeface="Trebuchet MS"/>
                <a:ea typeface="Trebuchet MS"/>
                <a:cs typeface="Trebuchet MS"/>
                <a:sym typeface="Trebuchet MS"/>
              </a:rPr>
              <a:t>refugees, asylees, humanitarian parolees,</a:t>
            </a:r>
            <a:r>
              <a:rPr lang="en" sz="2400" b="0" i="0" u="none" strike="noStrike" cap="none">
                <a:solidFill>
                  <a:schemeClr val="dk1"/>
                </a:solidFill>
                <a:latin typeface="Trebuchet MS"/>
                <a:ea typeface="Trebuchet MS"/>
                <a:cs typeface="Trebuchet MS"/>
                <a:sym typeface="Trebuchet MS"/>
              </a:rPr>
              <a:t> and others. </a:t>
            </a:r>
            <a:endParaRPr sz="2400" b="0" i="0" u="none" strike="noStrike" cap="none">
              <a:solidFill>
                <a:schemeClr val="dk1"/>
              </a:solidFill>
              <a:latin typeface="Trebuchet MS"/>
              <a:ea typeface="Trebuchet MS"/>
              <a:cs typeface="Trebuchet MS"/>
              <a:sym typeface="Trebuchet MS"/>
            </a:endParaRPr>
          </a:p>
          <a:p>
            <a:pPr marL="171450" marR="0" lvl="0" indent="-104775" algn="l" rtl="0">
              <a:lnSpc>
                <a:spcPct val="100000"/>
              </a:lnSpc>
              <a:spcBef>
                <a:spcPts val="0"/>
              </a:spcBef>
              <a:spcAft>
                <a:spcPts val="0"/>
              </a:spcAft>
              <a:buClr>
                <a:srgbClr val="000000"/>
              </a:buClr>
              <a:buSzPts val="1050"/>
              <a:buFont typeface="Arial"/>
              <a:buNone/>
            </a:pPr>
            <a:endParaRPr sz="2400" b="0" i="0" u="none" strike="noStrike" cap="none">
              <a:solidFill>
                <a:schemeClr val="dk1"/>
              </a:solidFill>
              <a:latin typeface="Trebuchet MS"/>
              <a:ea typeface="Trebuchet MS"/>
              <a:cs typeface="Trebuchet MS"/>
              <a:sym typeface="Trebuchet MS"/>
            </a:endParaRPr>
          </a:p>
          <a:p>
            <a:pPr marL="342900" marR="0" lvl="0" indent="-368300" algn="l" rtl="0">
              <a:lnSpc>
                <a:spcPct val="100000"/>
              </a:lnSpc>
              <a:spcBef>
                <a:spcPts val="0"/>
              </a:spcBef>
              <a:spcAft>
                <a:spcPts val="0"/>
              </a:spcAft>
              <a:buClr>
                <a:srgbClr val="000000"/>
              </a:buClr>
              <a:buSzPts val="2400"/>
              <a:buFont typeface="Arial"/>
              <a:buChar char="•"/>
            </a:pPr>
            <a:r>
              <a:rPr lang="en" sz="2400" b="0" i="0" u="none" strike="noStrike" cap="none">
                <a:solidFill>
                  <a:schemeClr val="dk1"/>
                </a:solidFill>
                <a:latin typeface="Trebuchet MS"/>
                <a:ea typeface="Trebuchet MS"/>
                <a:cs typeface="Trebuchet MS"/>
                <a:sym typeface="Trebuchet MS"/>
              </a:rPr>
              <a:t>We will let affected members know what other coverage options they have, including potential emergency Medicaid coverage.</a:t>
            </a:r>
            <a:endParaRPr sz="2400" b="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800"/>
              <a:buFont typeface="Arial"/>
              <a:buNone/>
            </a:pPr>
            <a:endParaRPr sz="2400" b="1" i="0" u="none" strike="noStrike" cap="none">
              <a:solidFill>
                <a:schemeClr val="dk1"/>
              </a:solidFill>
              <a:latin typeface="Trebuchet MS"/>
              <a:ea typeface="Trebuchet MS"/>
              <a:cs typeface="Trebuchet MS"/>
              <a:sym typeface="Trebuchet MS"/>
            </a:endParaRPr>
          </a:p>
        </p:txBody>
      </p:sp>
      <p:sp>
        <p:nvSpPr>
          <p:cNvPr id="864" name="Google Shape;864;p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14"/>
          <p:cNvSpPr txBox="1">
            <a:spLocks noGrp="1"/>
          </p:cNvSpPr>
          <p:nvPr>
            <p:ph type="title"/>
          </p:nvPr>
        </p:nvSpPr>
        <p:spPr>
          <a:xfrm>
            <a:off x="0" y="328500"/>
            <a:ext cx="91440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a:t>Who Will Continue to Qualify? (1 of 2)</a:t>
            </a:r>
            <a:endParaRPr sz="4000"/>
          </a:p>
        </p:txBody>
      </p:sp>
      <p:sp>
        <p:nvSpPr>
          <p:cNvPr id="870" name="Google Shape;870;p14"/>
          <p:cNvSpPr txBox="1">
            <a:spLocks noGrp="1"/>
          </p:cNvSpPr>
          <p:nvPr>
            <p:ph type="body" idx="1"/>
          </p:nvPr>
        </p:nvSpPr>
        <p:spPr>
          <a:xfrm>
            <a:off x="477820" y="1206631"/>
            <a:ext cx="8355095" cy="3346222"/>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n" b="1"/>
              <a:t>These groups will continue to qualify for Medicaid after October 1: </a:t>
            </a:r>
            <a:endParaRPr/>
          </a:p>
          <a:p>
            <a:pPr marL="457200" lvl="0" indent="-400050" algn="l" rtl="0">
              <a:lnSpc>
                <a:spcPct val="90000"/>
              </a:lnSpc>
              <a:spcBef>
                <a:spcPts val="2000"/>
              </a:spcBef>
              <a:spcAft>
                <a:spcPts val="0"/>
              </a:spcAft>
              <a:buSzPts val="2700"/>
              <a:buChar char="•"/>
            </a:pPr>
            <a:r>
              <a:rPr lang="en"/>
              <a:t>Children age 18 and younger</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 </a:t>
            </a:r>
            <a:endParaRPr/>
          </a:p>
          <a:p>
            <a:pPr marL="457200" lvl="0" indent="-400050" algn="l" rtl="0">
              <a:lnSpc>
                <a:spcPct val="90000"/>
              </a:lnSpc>
              <a:spcBef>
                <a:spcPts val="2000"/>
              </a:spcBef>
              <a:spcAft>
                <a:spcPts val="0"/>
              </a:spcAft>
              <a:buSzPts val="2700"/>
              <a:buChar char="•"/>
            </a:pPr>
            <a:r>
              <a:rPr lang="en"/>
              <a:t>Pregnant </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people, or people</a:t>
            </a:r>
            <a:r>
              <a:rPr lang="en"/>
              <a:t> who were pregnant in the past 12 months</a:t>
            </a:r>
            <a:endParaRPr/>
          </a:p>
          <a:p>
            <a:pPr marL="457200" marR="0" lvl="0" indent="-228600" algn="l" rtl="0">
              <a:lnSpc>
                <a:spcPct val="90000"/>
              </a:lnSpc>
              <a:spcBef>
                <a:spcPts val="20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p:txBody>
      </p:sp>
      <p:sp>
        <p:nvSpPr>
          <p:cNvPr id="871" name="Google Shape;871;p1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15"/>
          <p:cNvSpPr txBox="1">
            <a:spLocks noGrp="1"/>
          </p:cNvSpPr>
          <p:nvPr>
            <p:ph type="title"/>
          </p:nvPr>
        </p:nvSpPr>
        <p:spPr>
          <a:xfrm>
            <a:off x="0" y="328500"/>
            <a:ext cx="9144000" cy="720000"/>
          </a:xfrm>
          <a:prstGeom prst="rect">
            <a:avLst/>
          </a:prstGeom>
          <a:noFill/>
          <a:ln>
            <a:noFill/>
          </a:ln>
        </p:spPr>
        <p:txBody>
          <a:bodyPr spcFirstLastPara="1" wrap="square" lIns="68575" tIns="34275" rIns="68575" bIns="34275" anchor="b" anchorCtr="0">
            <a:noAutofit/>
          </a:bodyPr>
          <a:lstStyle/>
          <a:p>
            <a:pPr marL="0" lvl="0" indent="0" algn="ctr" rtl="0">
              <a:spcBef>
                <a:spcPts val="0"/>
              </a:spcBef>
              <a:spcAft>
                <a:spcPts val="0"/>
              </a:spcAft>
              <a:buClr>
                <a:schemeClr val="dk2"/>
              </a:buClr>
              <a:buSzPts val="4500"/>
              <a:buFont typeface="Trebuchet MS"/>
              <a:buNone/>
            </a:pPr>
            <a:r>
              <a:rPr lang="en" sz="4000"/>
              <a:t>Who Will Continue to </a:t>
            </a:r>
            <a:r>
              <a:rPr lang="en" sz="4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Qualify</a:t>
            </a:r>
            <a:r>
              <a:rPr lang="en" sz="4000"/>
              <a:t>? (2 of 2)</a:t>
            </a:r>
            <a:endParaRPr sz="4000"/>
          </a:p>
        </p:txBody>
      </p:sp>
      <p:sp>
        <p:nvSpPr>
          <p:cNvPr id="877" name="Google Shape;877;p15"/>
          <p:cNvSpPr txBox="1">
            <a:spLocks noGrp="1"/>
          </p:cNvSpPr>
          <p:nvPr>
            <p:ph type="body" idx="1"/>
          </p:nvPr>
        </p:nvSpPr>
        <p:spPr>
          <a:xfrm>
            <a:off x="385026" y="1048489"/>
            <a:ext cx="8373948" cy="3674340"/>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n" b="1"/>
              <a:t>These groups will continue to qualify for Medicaid after October 1: </a:t>
            </a:r>
            <a:endParaRPr/>
          </a:p>
          <a:p>
            <a:pPr marL="457200" marR="0" lvl="0" indent="-400050" algn="l" rtl="0">
              <a:lnSpc>
                <a:spcPct val="90000"/>
              </a:lnSpc>
              <a:spcBef>
                <a:spcPts val="800"/>
              </a:spcBef>
              <a:spcAft>
                <a:spcPts val="0"/>
              </a:spcAft>
              <a:buClr>
                <a:schemeClr val="dk1"/>
              </a:buClr>
              <a:buSzPts val="2700"/>
              <a:buFont typeface="Arial"/>
              <a:buChar char="•"/>
            </a:pPr>
            <a:r>
              <a:rPr lang="en"/>
              <a:t>U.S. citizens and U.S. nationals</a:t>
            </a:r>
            <a:endParaRPr/>
          </a:p>
          <a:p>
            <a:pPr marL="457200" marR="0" lvl="0" indent="-400050" algn="l" rtl="0">
              <a:lnSpc>
                <a:spcPct val="90000"/>
              </a:lnSpc>
              <a:spcBef>
                <a:spcPts val="800"/>
              </a:spcBef>
              <a:spcAft>
                <a:spcPts val="0"/>
              </a:spcAft>
              <a:buClr>
                <a:schemeClr val="dk1"/>
              </a:buClr>
              <a:buSzPts val="2700"/>
              <a:buFont typeface="Arial"/>
              <a:buChar char="•"/>
            </a:pPr>
            <a:r>
              <a:rPr lang="en"/>
              <a:t>Lawful Permanent Residents who meet the 5-year requirement</a:t>
            </a:r>
            <a:endParaRPr/>
          </a:p>
          <a:p>
            <a:pPr marL="457200" marR="0" lvl="0" indent="-400050" algn="l" rtl="0">
              <a:lnSpc>
                <a:spcPct val="90000"/>
              </a:lnSpc>
              <a:spcBef>
                <a:spcPts val="800"/>
              </a:spcBef>
              <a:spcAft>
                <a:spcPts val="0"/>
              </a:spcAft>
              <a:buClr>
                <a:schemeClr val="dk1"/>
              </a:buClr>
              <a:buSzPts val="2700"/>
              <a:buFont typeface="Arial"/>
              <a:buChar char="•"/>
            </a:pPr>
            <a:r>
              <a:rPr lang="en"/>
              <a:t>Citizens of the Marshall Islands, Micronesia, and Palau who are living in the U.S.</a:t>
            </a:r>
            <a:endParaRPr/>
          </a:p>
          <a:p>
            <a:pPr marL="457200" marR="0" lvl="0" indent="-400050" algn="l" rtl="0">
              <a:lnSpc>
                <a:spcPct val="90000"/>
              </a:lnSpc>
              <a:spcBef>
                <a:spcPts val="800"/>
              </a:spcBef>
              <a:spcAft>
                <a:spcPts val="0"/>
              </a:spcAft>
              <a:buClr>
                <a:schemeClr val="dk1"/>
              </a:buClr>
              <a:buSzPts val="2700"/>
              <a:buFont typeface="Arial"/>
              <a:buChar char="•"/>
            </a:pPr>
            <a:r>
              <a:rPr lang="en"/>
              <a:t>Certain Cuban or Haitian entrants</a:t>
            </a:r>
            <a:endParaRPr/>
          </a:p>
          <a:p>
            <a:pPr marL="457200" marR="0" lvl="0" indent="-228600" algn="l" rtl="0">
              <a:lnSpc>
                <a:spcPct val="90000"/>
              </a:lnSpc>
              <a:spcBef>
                <a:spcPts val="8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a:p>
            <a:pPr marL="457200" marR="0" lvl="0" indent="-228600" algn="l" rtl="0">
              <a:lnSpc>
                <a:spcPct val="90000"/>
              </a:lnSpc>
              <a:spcBef>
                <a:spcPts val="800"/>
              </a:spcBef>
              <a:spcAft>
                <a:spcPts val="0"/>
              </a:spcAft>
              <a:buClr>
                <a:schemeClr val="dk1"/>
              </a:buClr>
              <a:buSzPts val="2700"/>
              <a:buFont typeface="Arial"/>
              <a:buNone/>
            </a:pPr>
            <a:endParaRPr/>
          </a:p>
        </p:txBody>
      </p:sp>
      <p:sp>
        <p:nvSpPr>
          <p:cNvPr id="878" name="Google Shape;878;p1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16"/>
          <p:cNvSpPr txBox="1">
            <a:spLocks noGrp="1"/>
          </p:cNvSpPr>
          <p:nvPr>
            <p:ph type="title"/>
          </p:nvPr>
        </p:nvSpPr>
        <p:spPr>
          <a:xfrm>
            <a:off x="628650" y="328508"/>
            <a:ext cx="7886700"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Who i</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s </a:t>
            </a:r>
            <a:r>
              <a:rPr lang="en"/>
              <a:t>Losing Medicaid Coverage on Oct. 1? (1 of 3)</a:t>
            </a:r>
            <a:endParaRPr/>
          </a:p>
        </p:txBody>
      </p:sp>
      <p:sp>
        <p:nvSpPr>
          <p:cNvPr id="884" name="Google Shape;884;p16"/>
          <p:cNvSpPr txBox="1">
            <a:spLocks noGrp="1"/>
          </p:cNvSpPr>
          <p:nvPr>
            <p:ph type="body" idx="1"/>
          </p:nvPr>
        </p:nvSpPr>
        <p:spPr>
          <a:xfrm>
            <a:off x="628650" y="1609700"/>
            <a:ext cx="7886700" cy="2656800"/>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n" sz="2800"/>
              <a:t>Unless an </a:t>
            </a:r>
            <a:r>
              <a:rPr lang="en" sz="2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exemption </a:t>
            </a:r>
            <a:r>
              <a:rPr lang="en" sz="2800"/>
              <a:t>applies, people in these groups will lose coverage: </a:t>
            </a:r>
            <a:endParaRPr/>
          </a:p>
          <a:p>
            <a:pPr marL="457200" lvl="0" indent="-400050" algn="l" rtl="0">
              <a:lnSpc>
                <a:spcPct val="90000"/>
              </a:lnSpc>
              <a:spcBef>
                <a:spcPts val="2000"/>
              </a:spcBef>
              <a:spcAft>
                <a:spcPts val="0"/>
              </a:spcAft>
              <a:buSzPts val="2700"/>
              <a:buChar char="•"/>
            </a:pPr>
            <a:r>
              <a:rPr lang="en" sz="2800"/>
              <a:t>Refugees and asylees</a:t>
            </a:r>
            <a:endParaRPr sz="2800"/>
          </a:p>
          <a:p>
            <a:pPr marL="457200" lvl="0" indent="-400050" algn="l" rtl="0">
              <a:lnSpc>
                <a:spcPct val="90000"/>
              </a:lnSpc>
              <a:spcBef>
                <a:spcPts val="2000"/>
              </a:spcBef>
              <a:spcAft>
                <a:spcPts val="0"/>
              </a:spcAft>
              <a:buSzPts val="2700"/>
              <a:buChar char="•"/>
            </a:pPr>
            <a:r>
              <a:rPr lang="en" sz="2800"/>
              <a:t>People granted humanitarian parole</a:t>
            </a:r>
            <a:endParaRPr/>
          </a:p>
          <a:p>
            <a:pPr marL="457200" lvl="0" indent="-400050" algn="l" rtl="0">
              <a:lnSpc>
                <a:spcPct val="90000"/>
              </a:lnSpc>
              <a:spcBef>
                <a:spcPts val="2000"/>
              </a:spcBef>
              <a:spcAft>
                <a:spcPts val="0"/>
              </a:spcAft>
              <a:buSzPts val="2700"/>
              <a:buChar char="•"/>
            </a:pPr>
            <a:r>
              <a:rPr lang="en" sz="2800"/>
              <a:t>People granted withholding of removal</a:t>
            </a:r>
            <a:endParaRPr sz="2800"/>
          </a:p>
          <a:p>
            <a:pPr marL="457200" lvl="0" indent="-228600" algn="l" rtl="0">
              <a:lnSpc>
                <a:spcPct val="90000"/>
              </a:lnSpc>
              <a:spcBef>
                <a:spcPts val="2000"/>
              </a:spcBef>
              <a:spcAft>
                <a:spcPts val="0"/>
              </a:spcAft>
              <a:buSzPts val="2700"/>
              <a:buNone/>
            </a:pPr>
            <a:endParaRPr sz="2800"/>
          </a:p>
          <a:p>
            <a:pPr marL="457200" lvl="0" indent="-228600" algn="l" rtl="0">
              <a:lnSpc>
                <a:spcPct val="90000"/>
              </a:lnSpc>
              <a:spcBef>
                <a:spcPts val="2000"/>
              </a:spcBef>
              <a:spcAft>
                <a:spcPts val="0"/>
              </a:spcAft>
              <a:buSzPts val="2700"/>
              <a:buNone/>
            </a:pPr>
            <a:endParaRPr sz="2800"/>
          </a:p>
          <a:p>
            <a:pPr marL="457200" lvl="0" indent="-228600" algn="l" rtl="0">
              <a:lnSpc>
                <a:spcPct val="90000"/>
              </a:lnSpc>
              <a:spcBef>
                <a:spcPts val="2000"/>
              </a:spcBef>
              <a:spcAft>
                <a:spcPts val="0"/>
              </a:spcAft>
              <a:buSzPts val="2700"/>
              <a:buNone/>
            </a:pPr>
            <a:endParaRPr sz="2800"/>
          </a:p>
          <a:p>
            <a:pPr marL="457200" lvl="0" indent="-228600" algn="l" rtl="0">
              <a:lnSpc>
                <a:spcPct val="90000"/>
              </a:lnSpc>
              <a:spcBef>
                <a:spcPts val="2000"/>
              </a:spcBef>
              <a:spcAft>
                <a:spcPts val="0"/>
              </a:spcAft>
              <a:buSzPts val="2700"/>
              <a:buNone/>
            </a:pPr>
            <a:endParaRPr sz="2800"/>
          </a:p>
          <a:p>
            <a:pPr marL="457200" lvl="0" indent="-228600" algn="l" rtl="0">
              <a:lnSpc>
                <a:spcPct val="90000"/>
              </a:lnSpc>
              <a:spcBef>
                <a:spcPts val="2000"/>
              </a:spcBef>
              <a:spcAft>
                <a:spcPts val="1200"/>
              </a:spcAft>
              <a:buSzPts val="2700"/>
              <a:buNone/>
            </a:pPr>
            <a:endParaRPr sz="2800"/>
          </a:p>
        </p:txBody>
      </p:sp>
      <p:sp>
        <p:nvSpPr>
          <p:cNvPr id="885" name="Google Shape;885;p1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2"/>
          <p:cNvSpPr txBox="1"/>
          <p:nvPr/>
        </p:nvSpPr>
        <p:spPr>
          <a:xfrm>
            <a:off x="618150" y="218075"/>
            <a:ext cx="7907700" cy="871200"/>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en" sz="4500" b="1" i="0" u="none" strike="noStrike" cap="none">
                <a:solidFill>
                  <a:schemeClr val="dk2"/>
                </a:solidFill>
                <a:latin typeface="Trebuchet MS"/>
                <a:ea typeface="Trebuchet MS"/>
                <a:cs typeface="Trebuchet MS"/>
                <a:sym typeface="Trebuchet MS"/>
              </a:rPr>
              <a:t>Language Interpretation</a:t>
            </a:r>
            <a:endParaRPr sz="4500" b="0" i="0" u="none" strike="noStrike" cap="none">
              <a:solidFill>
                <a:schemeClr val="dk2"/>
              </a:solidFill>
              <a:latin typeface="Arial"/>
              <a:ea typeface="Arial"/>
              <a:cs typeface="Arial"/>
              <a:sym typeface="Arial"/>
            </a:endParaRPr>
          </a:p>
        </p:txBody>
      </p:sp>
      <p:sp>
        <p:nvSpPr>
          <p:cNvPr id="719" name="Google Shape;719;p2"/>
          <p:cNvSpPr txBox="1"/>
          <p:nvPr/>
        </p:nvSpPr>
        <p:spPr>
          <a:xfrm>
            <a:off x="557500" y="1257300"/>
            <a:ext cx="7218900" cy="3190200"/>
          </a:xfrm>
          <a:prstGeom prst="rect">
            <a:avLst/>
          </a:prstGeom>
          <a:noFill/>
          <a:ln>
            <a:noFill/>
          </a:ln>
        </p:spPr>
        <p:txBody>
          <a:bodyPr spcFirstLastPara="1" wrap="square" lIns="88350" tIns="88350" rIns="88350" bIns="88350" anchor="t" anchorCtr="0">
            <a:spAutoFit/>
          </a:bodyPr>
          <a:lstStyle/>
          <a:p>
            <a:pPr marL="444500" marR="0" lvl="0" indent="-355600" algn="l" rtl="0">
              <a:lnSpc>
                <a:spcPct val="100000"/>
              </a:lnSpc>
              <a:spcBef>
                <a:spcPts val="1000"/>
              </a:spcBef>
              <a:spcAft>
                <a:spcPts val="0"/>
              </a:spcAft>
              <a:buClr>
                <a:schemeClr val="dk2"/>
              </a:buClr>
              <a:buSzPts val="2000"/>
              <a:buFont typeface="Trebuchet MS"/>
              <a:buChar char="●"/>
            </a:pPr>
            <a:r>
              <a:rPr lang="en" sz="2000" b="0" i="0" u="none" strike="noStrike" cap="none">
                <a:solidFill>
                  <a:schemeClr val="dk2"/>
                </a:solidFill>
                <a:latin typeface="Trebuchet MS"/>
                <a:ea typeface="Trebuchet MS"/>
                <a:cs typeface="Trebuchet MS"/>
                <a:sym typeface="Trebuchet MS"/>
              </a:rPr>
              <a:t>To access language interpretation, click </a:t>
            </a:r>
            <a:r>
              <a:rPr lang="en" sz="2000" b="1" i="0" u="none" strike="noStrike" cap="none">
                <a:solidFill>
                  <a:schemeClr val="dk2"/>
                </a:solidFill>
                <a:latin typeface="Trebuchet MS"/>
                <a:ea typeface="Trebuchet MS"/>
                <a:cs typeface="Trebuchet MS"/>
                <a:sym typeface="Trebuchet MS"/>
              </a:rPr>
              <a:t>Interpretation </a:t>
            </a:r>
            <a:r>
              <a:rPr lang="en" sz="2000" b="0" i="0" u="none" strike="noStrike" cap="none">
                <a:solidFill>
                  <a:schemeClr val="dk2"/>
                </a:solidFill>
                <a:latin typeface="Trebuchet MS"/>
                <a:ea typeface="Trebuchet MS"/>
                <a:cs typeface="Trebuchet MS"/>
                <a:sym typeface="Trebuchet MS"/>
              </a:rPr>
              <a:t>     in your meeting/webinar controls.  </a:t>
            </a:r>
            <a:endParaRPr sz="20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20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1400" b="0" i="0" u="none" strike="noStrike" cap="none">
              <a:solidFill>
                <a:schemeClr val="dk2"/>
              </a:solidFill>
              <a:latin typeface="Trebuchet MS"/>
              <a:ea typeface="Trebuchet MS"/>
              <a:cs typeface="Trebuchet MS"/>
              <a:sym typeface="Trebuchet MS"/>
            </a:endParaRPr>
          </a:p>
          <a:p>
            <a:pPr marL="444500" marR="0" lvl="0" indent="-355600" algn="l" rtl="0">
              <a:lnSpc>
                <a:spcPct val="100000"/>
              </a:lnSpc>
              <a:spcBef>
                <a:spcPts val="1000"/>
              </a:spcBef>
              <a:spcAft>
                <a:spcPts val="0"/>
              </a:spcAft>
              <a:buClr>
                <a:schemeClr val="dk2"/>
              </a:buClr>
              <a:buSzPts val="2000"/>
              <a:buFont typeface="Trebuchet MS"/>
              <a:buChar char="●"/>
            </a:pPr>
            <a:r>
              <a:rPr lang="en" sz="2000" b="0" i="0" u="none" strike="noStrike" cap="none">
                <a:solidFill>
                  <a:schemeClr val="dk2"/>
                </a:solidFill>
                <a:latin typeface="Trebuchet MS"/>
                <a:ea typeface="Trebuchet MS"/>
                <a:cs typeface="Trebuchet MS"/>
                <a:sym typeface="Trebuchet MS"/>
              </a:rPr>
              <a:t>If you do not see the Interpretation button, click </a:t>
            </a:r>
            <a:r>
              <a:rPr lang="en" sz="2000" b="1" i="0" u="none" strike="noStrike" cap="none">
                <a:solidFill>
                  <a:schemeClr val="dk2"/>
                </a:solidFill>
                <a:latin typeface="Trebuchet MS"/>
                <a:ea typeface="Trebuchet MS"/>
                <a:cs typeface="Trebuchet MS"/>
                <a:sym typeface="Trebuchet MS"/>
              </a:rPr>
              <a:t>More</a:t>
            </a:r>
            <a:r>
              <a:rPr lang="en" sz="2000" b="0" i="0" u="none" strike="noStrike" cap="none">
                <a:solidFill>
                  <a:schemeClr val="dk2"/>
                </a:solidFill>
                <a:latin typeface="Trebuchet MS"/>
                <a:ea typeface="Trebuchet MS"/>
                <a:cs typeface="Trebuchet MS"/>
                <a:sym typeface="Trebuchet MS"/>
              </a:rPr>
              <a:t>, then </a:t>
            </a:r>
            <a:r>
              <a:rPr lang="en" sz="2000" b="1" i="0" u="none" strike="noStrike" cap="none">
                <a:solidFill>
                  <a:schemeClr val="dk2"/>
                </a:solidFill>
                <a:latin typeface="Trebuchet MS"/>
                <a:ea typeface="Trebuchet MS"/>
                <a:cs typeface="Trebuchet MS"/>
                <a:sym typeface="Trebuchet MS"/>
              </a:rPr>
              <a:t>Interpretation</a:t>
            </a:r>
            <a:r>
              <a:rPr lang="en" sz="2000" b="0" i="0" u="none" strike="noStrike" cap="none">
                <a:solidFill>
                  <a:schemeClr val="dk2"/>
                </a:solidFill>
                <a:latin typeface="Trebuchet MS"/>
                <a:ea typeface="Trebuchet MS"/>
                <a:cs typeface="Trebuchet MS"/>
                <a:sym typeface="Trebuchet MS"/>
              </a:rPr>
              <a:t>.</a:t>
            </a:r>
            <a:endParaRPr sz="2000" b="0" i="0" u="none" strike="noStrike" cap="none">
              <a:solidFill>
                <a:schemeClr val="dk2"/>
              </a:solidFill>
              <a:latin typeface="Trebuchet MS"/>
              <a:ea typeface="Trebuchet MS"/>
              <a:cs typeface="Trebuchet MS"/>
              <a:sym typeface="Trebuchet MS"/>
            </a:endParaRPr>
          </a:p>
          <a:p>
            <a:pPr marL="444500" marR="0" lvl="0" indent="0" algn="l" rtl="0">
              <a:lnSpc>
                <a:spcPct val="100000"/>
              </a:lnSpc>
              <a:spcBef>
                <a:spcPts val="1000"/>
              </a:spcBef>
              <a:spcAft>
                <a:spcPts val="0"/>
              </a:spcAft>
              <a:buClr>
                <a:srgbClr val="000000"/>
              </a:buClr>
              <a:buSzPts val="1700"/>
              <a:buFont typeface="Arial"/>
              <a:buNone/>
            </a:pPr>
            <a:endParaRPr sz="2000" b="0" i="0" u="none" strike="noStrike" cap="none">
              <a:solidFill>
                <a:schemeClr val="dk2"/>
              </a:solidFill>
              <a:latin typeface="Trebuchet MS"/>
              <a:ea typeface="Trebuchet MS"/>
              <a:cs typeface="Trebuchet MS"/>
              <a:sym typeface="Trebuchet MS"/>
            </a:endParaRPr>
          </a:p>
          <a:p>
            <a:pPr marL="444500" marR="0" lvl="0" indent="-355600" algn="l" rtl="0">
              <a:lnSpc>
                <a:spcPct val="100000"/>
              </a:lnSpc>
              <a:spcBef>
                <a:spcPts val="1000"/>
              </a:spcBef>
              <a:spcAft>
                <a:spcPts val="0"/>
              </a:spcAft>
              <a:buClr>
                <a:schemeClr val="dk2"/>
              </a:buClr>
              <a:buSzPts val="2000"/>
              <a:buFont typeface="Trebuchet MS"/>
              <a:buChar char="●"/>
            </a:pPr>
            <a:r>
              <a:rPr lang="en" sz="2000" b="0" i="0" u="none" strike="noStrike" cap="none">
                <a:solidFill>
                  <a:schemeClr val="dk2"/>
                </a:solidFill>
                <a:latin typeface="Trebuchet MS"/>
                <a:ea typeface="Trebuchet MS"/>
                <a:cs typeface="Trebuchet MS"/>
                <a:sym typeface="Trebuchet MS"/>
              </a:rPr>
              <a:t>Click the language that you would like to hear.</a:t>
            </a:r>
            <a:endParaRPr sz="2000" b="0" i="0" u="none" strike="noStrike" cap="none">
              <a:solidFill>
                <a:schemeClr val="dk2"/>
              </a:solidFill>
              <a:latin typeface="Arial"/>
              <a:ea typeface="Arial"/>
              <a:cs typeface="Arial"/>
              <a:sym typeface="Arial"/>
            </a:endParaRPr>
          </a:p>
        </p:txBody>
      </p:sp>
      <p:pic>
        <p:nvPicPr>
          <p:cNvPr id="720" name="Google Shape;720;p2" descr="Interpretation icon found in the Zoom toolbar. "/>
          <p:cNvPicPr preferRelativeResize="0"/>
          <p:nvPr/>
        </p:nvPicPr>
        <p:blipFill rotWithShape="1">
          <a:blip r:embed="rId3">
            <a:alphaModFix/>
          </a:blip>
          <a:srcRect r="45049"/>
          <a:stretch/>
        </p:blipFill>
        <p:spPr>
          <a:xfrm>
            <a:off x="3325174" y="2129124"/>
            <a:ext cx="1271850" cy="600067"/>
          </a:xfrm>
          <a:prstGeom prst="rect">
            <a:avLst/>
          </a:prstGeom>
          <a:noFill/>
          <a:ln>
            <a:noFill/>
          </a:ln>
        </p:spPr>
      </p:pic>
      <p:pic>
        <p:nvPicPr>
          <p:cNvPr id="721" name="Google Shape;721;p2" descr="The More icon found in the Zoom toolbar. "/>
          <p:cNvPicPr preferRelativeResize="0"/>
          <p:nvPr/>
        </p:nvPicPr>
        <p:blipFill rotWithShape="1">
          <a:blip r:embed="rId3">
            <a:alphaModFix/>
          </a:blip>
          <a:srcRect l="65020"/>
          <a:stretch/>
        </p:blipFill>
        <p:spPr>
          <a:xfrm>
            <a:off x="3659203" y="3517500"/>
            <a:ext cx="603800" cy="447547"/>
          </a:xfrm>
          <a:prstGeom prst="rect">
            <a:avLst/>
          </a:prstGeom>
          <a:noFill/>
          <a:ln>
            <a:noFill/>
          </a:ln>
        </p:spPr>
      </p:pic>
      <p:sp>
        <p:nvSpPr>
          <p:cNvPr id="722" name="Google Shape;722;p2"/>
          <p:cNvSpPr txBox="1">
            <a:spLocks noGrp="1"/>
          </p:cNvSpPr>
          <p:nvPr>
            <p:ph type="sldNum" idx="12"/>
          </p:nvPr>
        </p:nvSpPr>
        <p:spPr>
          <a:xfrm>
            <a:off x="6880595" y="4778066"/>
            <a:ext cx="2057400" cy="273900"/>
          </a:xfrm>
          <a:prstGeom prst="rect">
            <a:avLst/>
          </a:prstGeom>
          <a:noFill/>
          <a:ln>
            <a:noFill/>
          </a:ln>
        </p:spPr>
        <p:txBody>
          <a:bodyPr spcFirstLastPara="1" wrap="square" lIns="88375" tIns="44175" rIns="88375" bIns="441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sz="900"/>
              <a:t>2</a:t>
            </a:fld>
            <a:endParaRPr sz="9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7"/>
          <p:cNvSpPr txBox="1">
            <a:spLocks noGrp="1"/>
          </p:cNvSpPr>
          <p:nvPr>
            <p:ph type="title"/>
          </p:nvPr>
        </p:nvSpPr>
        <p:spPr>
          <a:xfrm>
            <a:off x="628650" y="328508"/>
            <a:ext cx="7886700"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Who i</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s </a:t>
            </a:r>
            <a:r>
              <a:rPr lang="en"/>
              <a:t>Losing Medicaid Coverage on Oct. 1? (2 of 3)</a:t>
            </a:r>
            <a:endParaRPr/>
          </a:p>
        </p:txBody>
      </p:sp>
      <p:sp>
        <p:nvSpPr>
          <p:cNvPr id="891" name="Google Shape;891;p17"/>
          <p:cNvSpPr txBox="1">
            <a:spLocks noGrp="1"/>
          </p:cNvSpPr>
          <p:nvPr>
            <p:ph type="body" idx="1"/>
          </p:nvPr>
        </p:nvSpPr>
        <p:spPr>
          <a:xfrm>
            <a:off x="427650" y="1717400"/>
            <a:ext cx="8538900" cy="2912700"/>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n" sz="2200"/>
              <a:t>Unless an exemption applies, people in these groups will lose coverage: </a:t>
            </a:r>
            <a:endParaRPr sz="2200"/>
          </a:p>
          <a:p>
            <a:pPr marL="457200" lvl="0" indent="-368300" algn="l" rtl="0">
              <a:lnSpc>
                <a:spcPct val="90000"/>
              </a:lnSpc>
              <a:spcBef>
                <a:spcPts val="1400"/>
              </a:spcBef>
              <a:spcAft>
                <a:spcPts val="0"/>
              </a:spcAft>
              <a:buSzPts val="2200"/>
              <a:buChar char="•"/>
            </a:pPr>
            <a:r>
              <a:rPr lang="en" sz="2200"/>
              <a:t>Noncitizen s</a:t>
            </a:r>
            <a:r>
              <a:rPr lang="en"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urvivors of domestic violence with a pending or approved application under the Violence Against Women Act</a:t>
            </a:r>
            <a:r>
              <a:rPr lang="en" sz="2200"/>
              <a:t> who were not born in the U.S.</a:t>
            </a:r>
            <a:endParaRPr sz="2200"/>
          </a:p>
          <a:p>
            <a:pPr marL="457200" lvl="0" indent="-368300" algn="l" rtl="0">
              <a:lnSpc>
                <a:spcPct val="90000"/>
              </a:lnSpc>
              <a:spcBef>
                <a:spcPts val="1400"/>
              </a:spcBef>
              <a:spcAft>
                <a:spcPts val="0"/>
              </a:spcAft>
              <a:buSzPts val="2200"/>
              <a:buChar char="•"/>
            </a:pPr>
            <a:r>
              <a:rPr lang="en" sz="2200"/>
              <a:t>Noncitizen survivors of trafficking with a pending or approved application for a victim of trafficking visa who were not born in the U.S.</a:t>
            </a:r>
            <a:endParaRPr sz="2200"/>
          </a:p>
          <a:p>
            <a:pPr marL="457200" marR="0" lvl="0" indent="-228600" algn="l" rtl="0">
              <a:lnSpc>
                <a:spcPct val="90000"/>
              </a:lnSpc>
              <a:spcBef>
                <a:spcPts val="8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p:txBody>
      </p:sp>
      <p:sp>
        <p:nvSpPr>
          <p:cNvPr id="892" name="Google Shape;892;p1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g3f1638b10ed_4_0"/>
          <p:cNvSpPr txBox="1">
            <a:spLocks noGrp="1"/>
          </p:cNvSpPr>
          <p:nvPr>
            <p:ph type="title"/>
          </p:nvPr>
        </p:nvSpPr>
        <p:spPr>
          <a:xfrm>
            <a:off x="628650" y="328508"/>
            <a:ext cx="7886700"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Who i</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s </a:t>
            </a:r>
            <a:r>
              <a:rPr lang="en"/>
              <a:t>Losing Medicaid Coverage on Oct. 1? (3 of 3)</a:t>
            </a:r>
            <a:endParaRPr/>
          </a:p>
        </p:txBody>
      </p:sp>
      <p:sp>
        <p:nvSpPr>
          <p:cNvPr id="898" name="Google Shape;898;g3f1638b10ed_4_0"/>
          <p:cNvSpPr txBox="1">
            <a:spLocks noGrp="1"/>
          </p:cNvSpPr>
          <p:nvPr>
            <p:ph type="body" idx="1"/>
          </p:nvPr>
        </p:nvSpPr>
        <p:spPr>
          <a:xfrm>
            <a:off x="628650" y="1675425"/>
            <a:ext cx="8337600" cy="2954700"/>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n" sz="2200"/>
              <a:t>Unless an exemption applies, people in these groups will lose coverage: </a:t>
            </a:r>
            <a:endParaRPr sz="2200"/>
          </a:p>
          <a:p>
            <a:pPr marL="457200" lvl="0" indent="-368300" algn="l" rtl="0">
              <a:lnSpc>
                <a:spcPct val="90000"/>
              </a:lnSpc>
              <a:spcBef>
                <a:spcPts val="1400"/>
              </a:spcBef>
              <a:spcAft>
                <a:spcPts val="0"/>
              </a:spcAft>
              <a:buSzPts val="2200"/>
              <a:buChar char="•"/>
            </a:pPr>
            <a:r>
              <a:rPr lang="en"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Canadian-born American Indians or Canadian-born members of a U.S. federally recognized Indian trib</a:t>
            </a:r>
            <a:r>
              <a:rPr lang="en" sz="2200"/>
              <a:t>e.</a:t>
            </a:r>
            <a:endParaRPr sz="2200"/>
          </a:p>
          <a:p>
            <a:pPr marL="457200" lvl="0" indent="-368300" algn="l" rtl="0">
              <a:lnSpc>
                <a:spcPct val="90000"/>
              </a:lnSpc>
              <a:spcBef>
                <a:spcPts val="1400"/>
              </a:spcBef>
              <a:spcAft>
                <a:spcPts val="0"/>
              </a:spcAft>
              <a:buSzPts val="2200"/>
              <a:buChar char="•"/>
            </a:pPr>
            <a:r>
              <a:rPr lang="en" sz="2200"/>
              <a:t>Refugees who have a “conditional entrant” status granted before 1980.</a:t>
            </a:r>
            <a:endParaRPr sz="2200"/>
          </a:p>
          <a:p>
            <a:pPr marL="457200" marR="0" lvl="0" indent="-228600" algn="l" rtl="0">
              <a:lnSpc>
                <a:spcPct val="90000"/>
              </a:lnSpc>
              <a:spcBef>
                <a:spcPts val="14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a:p>
            <a:pPr marL="457200" marR="0" lvl="0" indent="-228600" algn="l" rtl="0">
              <a:lnSpc>
                <a:spcPct val="90000"/>
              </a:lnSpc>
              <a:spcBef>
                <a:spcPts val="800"/>
              </a:spcBef>
              <a:spcAft>
                <a:spcPts val="0"/>
              </a:spcAft>
              <a:buClr>
                <a:schemeClr val="dk1"/>
              </a:buClr>
              <a:buSzPts val="2700"/>
              <a:buFont typeface="Arial"/>
              <a:buNone/>
            </a:pPr>
            <a:endParaRPr sz="2200"/>
          </a:p>
        </p:txBody>
      </p:sp>
      <p:sp>
        <p:nvSpPr>
          <p:cNvPr id="899" name="Google Shape;899;g3f1638b10ed_4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19" descr="Unreadable Page 1 Image of the HCPF Official Notice  for Qualified Immigrant Changes "/>
          <p:cNvSpPr txBox="1">
            <a:spLocks noGrp="1"/>
          </p:cNvSpPr>
          <p:nvPr>
            <p:ph type="body" idx="1"/>
          </p:nvPr>
        </p:nvSpPr>
        <p:spPr>
          <a:xfrm>
            <a:off x="527675" y="271250"/>
            <a:ext cx="3599100" cy="1375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800"/>
              </a:spcBef>
              <a:spcAft>
                <a:spcPts val="0"/>
              </a:spcAft>
              <a:buSzPts val="2700"/>
              <a:buNone/>
            </a:pPr>
            <a:r>
              <a:rPr lang="en" sz="3200" b="1">
                <a:solidFill>
                  <a:schemeClr val="dk2"/>
                </a:solidFill>
              </a:rPr>
              <a:t>How do I know for certain if I am losing coverage? </a:t>
            </a:r>
            <a:endParaRPr sz="3200" b="1">
              <a:solidFill>
                <a:schemeClr val="dk2"/>
              </a:solidFill>
            </a:endParaRPr>
          </a:p>
        </p:txBody>
      </p:sp>
      <p:sp>
        <p:nvSpPr>
          <p:cNvPr id="905" name="Google Shape;905;p19"/>
          <p:cNvSpPr txBox="1"/>
          <p:nvPr/>
        </p:nvSpPr>
        <p:spPr>
          <a:xfrm>
            <a:off x="527675" y="1749775"/>
            <a:ext cx="4226400" cy="2448300"/>
          </a:xfrm>
          <a:prstGeom prst="rect">
            <a:avLst/>
          </a:prstGeom>
          <a:noFill/>
          <a:ln>
            <a:noFill/>
          </a:ln>
        </p:spPr>
        <p:txBody>
          <a:bodyPr spcFirstLastPara="1" wrap="square" lIns="91425" tIns="91425" rIns="91425" bIns="91425" anchor="t" anchorCtr="0">
            <a:spAutoFit/>
          </a:bodyPr>
          <a:lstStyle/>
          <a:p>
            <a:pPr marL="457200" lvl="0" indent="-393700" algn="l" rtl="0">
              <a:lnSpc>
                <a:spcPct val="90000"/>
              </a:lnSpc>
              <a:spcBef>
                <a:spcPts val="800"/>
              </a:spcBef>
              <a:spcAft>
                <a:spcPts val="0"/>
              </a:spcAft>
              <a:buClr>
                <a:schemeClr val="dk1"/>
              </a:buClr>
              <a:buSzPts val="2600"/>
              <a:buChar char="•"/>
            </a:pPr>
            <a:r>
              <a:rPr lang="en" sz="2600">
                <a:solidFill>
                  <a:schemeClr val="dk1"/>
                </a:solidFill>
                <a:latin typeface="Trebuchet MS"/>
                <a:ea typeface="Trebuchet MS"/>
                <a:cs typeface="Trebuchet MS"/>
                <a:sym typeface="Trebuchet MS"/>
              </a:rPr>
              <a:t>If you received a notice in May (pictured), you </a:t>
            </a:r>
            <a:r>
              <a:rPr lang="en" sz="2600" b="1">
                <a:solidFill>
                  <a:schemeClr val="dk1"/>
                </a:solidFill>
                <a:latin typeface="Trebuchet MS"/>
                <a:ea typeface="Trebuchet MS"/>
                <a:cs typeface="Trebuchet MS"/>
                <a:sym typeface="Trebuchet MS"/>
              </a:rPr>
              <a:t>might </a:t>
            </a:r>
            <a:r>
              <a:rPr lang="en" sz="2600">
                <a:solidFill>
                  <a:schemeClr val="dk1"/>
                </a:solidFill>
                <a:latin typeface="Trebuchet MS"/>
                <a:ea typeface="Trebuchet MS"/>
                <a:cs typeface="Trebuchet MS"/>
                <a:sym typeface="Trebuchet MS"/>
              </a:rPr>
              <a:t>lose coverage. </a:t>
            </a:r>
            <a:endParaRPr sz="2600">
              <a:solidFill>
                <a:schemeClr val="dk1"/>
              </a:solidFill>
              <a:latin typeface="Trebuchet MS"/>
              <a:ea typeface="Trebuchet MS"/>
              <a:cs typeface="Trebuchet MS"/>
              <a:sym typeface="Trebuchet MS"/>
            </a:endParaRPr>
          </a:p>
          <a:p>
            <a:pPr marL="457200" lvl="0" indent="-393700" algn="l" rtl="0">
              <a:lnSpc>
                <a:spcPct val="90000"/>
              </a:lnSpc>
              <a:spcBef>
                <a:spcPts val="800"/>
              </a:spcBef>
              <a:spcAft>
                <a:spcPts val="0"/>
              </a:spcAft>
              <a:buClr>
                <a:schemeClr val="dk1"/>
              </a:buClr>
              <a:buSzPts val="2600"/>
              <a:buChar char="•"/>
            </a:pPr>
            <a:r>
              <a:rPr lang="en" sz="2600">
                <a:solidFill>
                  <a:schemeClr val="dk1"/>
                </a:solidFill>
                <a:latin typeface="Trebuchet MS"/>
                <a:ea typeface="Trebuchet MS"/>
                <a:cs typeface="Trebuchet MS"/>
                <a:sym typeface="Trebuchet MS"/>
              </a:rPr>
              <a:t>If impacted, you will receive official notice in </a:t>
            </a:r>
            <a:r>
              <a:rPr lang="en" sz="2600" b="1">
                <a:solidFill>
                  <a:schemeClr val="dk1"/>
                </a:solidFill>
                <a:latin typeface="Trebuchet MS"/>
                <a:ea typeface="Trebuchet MS"/>
                <a:cs typeface="Trebuchet MS"/>
                <a:sym typeface="Trebuchet MS"/>
              </a:rPr>
              <a:t>September</a:t>
            </a:r>
            <a:r>
              <a:rPr lang="en" sz="2600">
                <a:solidFill>
                  <a:schemeClr val="dk1"/>
                </a:solidFill>
                <a:latin typeface="Trebuchet MS"/>
                <a:ea typeface="Trebuchet MS"/>
                <a:cs typeface="Trebuchet MS"/>
                <a:sym typeface="Trebuchet MS"/>
              </a:rPr>
              <a:t>.</a:t>
            </a:r>
            <a:endParaRPr sz="1300"/>
          </a:p>
        </p:txBody>
      </p:sp>
      <p:pic>
        <p:nvPicPr>
          <p:cNvPr id="906" name="Google Shape;906;p19" descr="Unreadable Page 1 Image of the HCPF Official Notice  for Qualified Immigrant Changes " title="Screenshot 2026-05-26 091032.png"/>
          <p:cNvPicPr preferRelativeResize="0"/>
          <p:nvPr/>
        </p:nvPicPr>
        <p:blipFill rotWithShape="1">
          <a:blip r:embed="rId3">
            <a:alphaModFix/>
          </a:blip>
          <a:srcRect/>
          <a:stretch/>
        </p:blipFill>
        <p:spPr>
          <a:xfrm>
            <a:off x="4971200" y="101626"/>
            <a:ext cx="3488525" cy="443025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196"/>
              </a:srgbClr>
            </a:outerShdw>
          </a:effectLst>
        </p:spPr>
      </p:pic>
      <p:sp>
        <p:nvSpPr>
          <p:cNvPr id="907" name="Google Shape;907;p1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20"/>
          <p:cNvSpPr txBox="1">
            <a:spLocks noGrp="1"/>
          </p:cNvSpPr>
          <p:nvPr>
            <p:ph type="title"/>
          </p:nvPr>
        </p:nvSpPr>
        <p:spPr>
          <a:xfrm>
            <a:off x="-100" y="249350"/>
            <a:ext cx="9144000" cy="491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200"/>
              <a:t>If I am losing </a:t>
            </a:r>
            <a:r>
              <a:rPr lang="en" sz="3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coverage</a:t>
            </a:r>
            <a:r>
              <a:rPr lang="en" sz="3200"/>
              <a:t>, what can I do? (1 of 3) </a:t>
            </a:r>
            <a:endParaRPr/>
          </a:p>
        </p:txBody>
      </p:sp>
      <p:sp>
        <p:nvSpPr>
          <p:cNvPr id="913" name="Google Shape;913;p20"/>
          <p:cNvSpPr txBox="1">
            <a:spLocks noGrp="1"/>
          </p:cNvSpPr>
          <p:nvPr>
            <p:ph type="body" idx="1"/>
          </p:nvPr>
        </p:nvSpPr>
        <p:spPr>
          <a:xfrm>
            <a:off x="206125" y="843325"/>
            <a:ext cx="8883300" cy="36657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800"/>
              </a:spcBef>
              <a:spcAft>
                <a:spcPts val="0"/>
              </a:spcAft>
              <a:buNone/>
            </a:pPr>
            <a:r>
              <a:rPr lang="en" sz="2200" b="1"/>
              <a:t>Prepare ahead of October 1</a:t>
            </a:r>
            <a:endParaRPr sz="2200" b="1"/>
          </a:p>
          <a:p>
            <a:pPr marL="457200" marR="0" lvl="0" indent="-368300" algn="l" rtl="0">
              <a:lnSpc>
                <a:spcPct val="90000"/>
              </a:lnSpc>
              <a:spcBef>
                <a:spcPts val="1000"/>
              </a:spcBef>
              <a:spcAft>
                <a:spcPts val="0"/>
              </a:spcAft>
              <a:buSzPts val="2200"/>
              <a:buChar char="●"/>
            </a:pPr>
            <a:r>
              <a:rPr lang="en" sz="2200"/>
              <a:t>V</a:t>
            </a:r>
            <a:r>
              <a:rPr lang="en"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erify </a:t>
            </a:r>
            <a:r>
              <a:rPr lang="en" sz="2200"/>
              <a:t>your specific immigration category.</a:t>
            </a:r>
            <a:endParaRPr sz="2200"/>
          </a:p>
          <a:p>
            <a:pPr marL="457200" lvl="0" indent="-368300" algn="l" rtl="0">
              <a:spcBef>
                <a:spcPts val="1000"/>
              </a:spcBef>
              <a:spcAft>
                <a:spcPts val="0"/>
              </a:spcAft>
              <a:buSzPts val="2200"/>
              <a:buChar char="●"/>
            </a:pPr>
            <a:r>
              <a:rPr lang="en" sz="2200"/>
              <a:t>Update your contact information in PEAK.</a:t>
            </a:r>
            <a:endParaRPr sz="2200"/>
          </a:p>
          <a:p>
            <a:pPr marL="457200" lvl="0" indent="-368300" algn="l" rtl="0">
              <a:lnSpc>
                <a:spcPct val="90000"/>
              </a:lnSpc>
              <a:spcBef>
                <a:spcPts val="1000"/>
              </a:spcBef>
              <a:spcAft>
                <a:spcPts val="0"/>
              </a:spcAft>
              <a:buSzPts val="2200"/>
              <a:buChar char="●"/>
            </a:pPr>
            <a:r>
              <a:rPr lang="en" sz="2200"/>
              <a:t>If you are pregnant, make sure your information is updated with your county and on PEAK.  </a:t>
            </a:r>
            <a:endParaRPr sz="2200"/>
          </a:p>
          <a:p>
            <a:pPr marL="457200" lvl="0" indent="-368300" algn="l" rtl="0">
              <a:lnSpc>
                <a:spcPct val="90000"/>
              </a:lnSpc>
              <a:spcBef>
                <a:spcPts val="1000"/>
              </a:spcBef>
              <a:spcAft>
                <a:spcPts val="0"/>
              </a:spcAft>
              <a:buSzPts val="2200"/>
              <a:buChar char="●"/>
            </a:pPr>
            <a:r>
              <a:rPr lang="en" sz="2200"/>
              <a:t>Make preparations for possible loss of coverage by scheduling appointments and filling prescriptions.</a:t>
            </a:r>
            <a:endParaRPr sz="2200"/>
          </a:p>
          <a:p>
            <a:pPr marL="457200" lvl="0" indent="-368300" algn="l" rtl="0">
              <a:lnSpc>
                <a:spcPct val="90000"/>
              </a:lnSpc>
              <a:spcBef>
                <a:spcPts val="1600"/>
              </a:spcBef>
              <a:spcAft>
                <a:spcPts val="0"/>
              </a:spcAft>
              <a:buSzPts val="2200"/>
              <a:buChar char="●"/>
            </a:pPr>
            <a:r>
              <a:rPr lang="en" sz="2200"/>
              <a:t>Review </a:t>
            </a:r>
            <a:r>
              <a:rPr lang="en" sz="2200" u="sng">
                <a:solidFill>
                  <a:schemeClr val="hlink"/>
                </a:solidFill>
                <a:hlinkClick r:id="rId3"/>
              </a:rPr>
              <a:t>HCPF</a:t>
            </a:r>
            <a:r>
              <a:rPr lang="en" sz="2200"/>
              <a:t> and </a:t>
            </a:r>
            <a:r>
              <a:rPr lang="en" sz="2200" u="sng">
                <a:solidFill>
                  <a:schemeClr val="hlink"/>
                </a:solidFill>
                <a:hlinkClick r:id="rId4"/>
              </a:rPr>
              <a:t>Health First Colorado</a:t>
            </a:r>
            <a:r>
              <a:rPr lang="en" sz="2200"/>
              <a:t> FAQs.</a:t>
            </a:r>
            <a:endParaRPr sz="2200"/>
          </a:p>
          <a:p>
            <a:pPr marL="457200" lvl="0" indent="-368300" algn="l" rtl="0">
              <a:lnSpc>
                <a:spcPct val="90000"/>
              </a:lnSpc>
              <a:spcBef>
                <a:spcPts val="1600"/>
              </a:spcBef>
              <a:spcAft>
                <a:spcPts val="1000"/>
              </a:spcAft>
              <a:buSzPts val="2200"/>
              <a:buChar char="●"/>
            </a:pPr>
            <a:r>
              <a:rPr lang="en" sz="2200"/>
              <a:t>If you still qualify, </a:t>
            </a:r>
            <a:r>
              <a:rPr lang="en" sz="2200" u="sng">
                <a:solidFill>
                  <a:schemeClr val="hlink"/>
                </a:solidFill>
                <a:hlinkClick r:id="rId5"/>
              </a:rPr>
              <a:t>check if you are subject to work requirements</a:t>
            </a:r>
            <a:r>
              <a:rPr lang="en" sz="2200"/>
              <a:t>. </a:t>
            </a:r>
            <a:endParaRPr sz="2200"/>
          </a:p>
        </p:txBody>
      </p:sp>
      <p:sp>
        <p:nvSpPr>
          <p:cNvPr id="914" name="Google Shape;914;p2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21"/>
          <p:cNvSpPr txBox="1">
            <a:spLocks noGrp="1"/>
          </p:cNvSpPr>
          <p:nvPr>
            <p:ph type="title"/>
          </p:nvPr>
        </p:nvSpPr>
        <p:spPr>
          <a:xfrm>
            <a:off x="0" y="116475"/>
            <a:ext cx="9144000" cy="608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200"/>
              <a:t>If I am losing coverage, what can I do? (2 of 3)</a:t>
            </a:r>
            <a:endParaRPr/>
          </a:p>
        </p:txBody>
      </p:sp>
      <p:sp>
        <p:nvSpPr>
          <p:cNvPr id="920" name="Google Shape;920;p21"/>
          <p:cNvSpPr txBox="1">
            <a:spLocks noGrp="1"/>
          </p:cNvSpPr>
          <p:nvPr>
            <p:ph type="body" idx="1"/>
          </p:nvPr>
        </p:nvSpPr>
        <p:spPr>
          <a:xfrm>
            <a:off x="27125" y="926820"/>
            <a:ext cx="9144000" cy="3485700"/>
          </a:xfrm>
          <a:prstGeom prst="rect">
            <a:avLst/>
          </a:prstGeom>
          <a:noFill/>
          <a:ln>
            <a:noFill/>
          </a:ln>
        </p:spPr>
        <p:txBody>
          <a:bodyPr spcFirstLastPara="1" wrap="square" lIns="68575" tIns="34275" rIns="68575" bIns="34275" anchor="t" anchorCtr="0">
            <a:noAutofit/>
          </a:bodyPr>
          <a:lstStyle/>
          <a:p>
            <a:pPr marL="457200" lvl="0" indent="-368300" algn="l" rtl="0">
              <a:lnSpc>
                <a:spcPct val="90000"/>
              </a:lnSpc>
              <a:spcBef>
                <a:spcPts val="0"/>
              </a:spcBef>
              <a:spcAft>
                <a:spcPts val="0"/>
              </a:spcAft>
              <a:buSzPts val="2200"/>
              <a:buChar char="•"/>
            </a:pPr>
            <a:r>
              <a:rPr lang="en" sz="2200"/>
              <a:t>Other coverage options to </a:t>
            </a:r>
            <a:r>
              <a:rPr lang="en" sz="2200" b="1"/>
              <a:t>apply for now</a:t>
            </a:r>
            <a:r>
              <a:rPr lang="en" sz="2200"/>
              <a:t> may include: </a:t>
            </a:r>
            <a:endParaRPr sz="2200"/>
          </a:p>
          <a:p>
            <a:pPr marL="914400" lvl="1" indent="-304800" algn="l" rtl="0">
              <a:lnSpc>
                <a:spcPct val="90000"/>
              </a:lnSpc>
              <a:spcBef>
                <a:spcPts val="1200"/>
              </a:spcBef>
              <a:spcAft>
                <a:spcPts val="0"/>
              </a:spcAft>
              <a:buSzPts val="1200"/>
              <a:buFont typeface="Courier New"/>
              <a:buChar char="o"/>
            </a:pPr>
            <a:r>
              <a:rPr lang="en" sz="2000"/>
              <a:t>Use the </a:t>
            </a:r>
            <a:r>
              <a:rPr lang="en" sz="2000" b="1" u="sng">
                <a:solidFill>
                  <a:srgbClr val="0000FF"/>
                </a:solidFill>
                <a:hlinkClick r:id="rId3">
                  <a:extLst>
                    <a:ext uri="{A12FA001-AC4F-418D-AE19-62706E023703}">
                      <ahyp:hlinkClr xmlns:ahyp="http://schemas.microsoft.com/office/drawing/2018/hyperlinkcolor" val="tx"/>
                    </a:ext>
                  </a:extLst>
                </a:hlinkClick>
              </a:rPr>
              <a:t>Connect for Health Colorado Marketplace</a:t>
            </a:r>
            <a:r>
              <a:rPr lang="en" sz="2000"/>
              <a:t> to find out if you qualify for private health insurance and for financial assistance to lower the cost of insurance.</a:t>
            </a:r>
            <a:endParaRPr sz="2000"/>
          </a:p>
          <a:p>
            <a:pPr marL="914400" lvl="1" indent="-304800" algn="l" rtl="0">
              <a:lnSpc>
                <a:spcPct val="90000"/>
              </a:lnSpc>
              <a:spcBef>
                <a:spcPts val="1200"/>
              </a:spcBef>
              <a:spcAft>
                <a:spcPts val="0"/>
              </a:spcAft>
              <a:buSzPts val="1200"/>
              <a:buChar char="o"/>
            </a:pPr>
            <a:r>
              <a:rPr lang="en" sz="2000"/>
              <a:t>If employed, check with employer. </a:t>
            </a:r>
            <a:endParaRPr sz="2000"/>
          </a:p>
          <a:p>
            <a:pPr marL="914400" lvl="1" indent="-304800" algn="l" rtl="0">
              <a:lnSpc>
                <a:spcPct val="90000"/>
              </a:lnSpc>
              <a:spcBef>
                <a:spcPts val="1200"/>
              </a:spcBef>
              <a:spcAft>
                <a:spcPts val="0"/>
              </a:spcAft>
              <a:buSzPts val="1200"/>
              <a:buFont typeface="Courier New"/>
              <a:buChar char="o"/>
            </a:pPr>
            <a:r>
              <a:rPr lang="en" sz="2000" u="sng">
                <a:solidFill>
                  <a:schemeClr val="hlink"/>
                </a:solidFill>
                <a:hlinkClick r:id="rId4"/>
              </a:rPr>
              <a:t>Omnisalud</a:t>
            </a:r>
            <a:r>
              <a:rPr lang="en" sz="2000"/>
              <a:t> through Connect for Health Colorado.</a:t>
            </a:r>
            <a:endParaRPr sz="2000"/>
          </a:p>
          <a:p>
            <a:pPr marL="914400" lvl="1" indent="-304800" algn="l" rtl="0">
              <a:lnSpc>
                <a:spcPct val="90000"/>
              </a:lnSpc>
              <a:spcBef>
                <a:spcPts val="1200"/>
              </a:spcBef>
              <a:spcAft>
                <a:spcPts val="0"/>
              </a:spcAft>
              <a:buSzPts val="1200"/>
              <a:buChar char="o"/>
            </a:pPr>
            <a:r>
              <a:rPr lang="en" sz="2000" u="sng">
                <a:solidFill>
                  <a:schemeClr val="hlink"/>
                </a:solidFill>
                <a:hlinkClick r:id="rId5"/>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Cover All Coloradans</a:t>
            </a:r>
            <a:r>
              <a:rPr lang="en"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 if eligible.</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endParaRPr>
          </a:p>
          <a:p>
            <a:pPr marL="914400" lvl="1" indent="-304800" algn="l" rtl="0">
              <a:lnSpc>
                <a:spcPct val="90000"/>
              </a:lnSpc>
              <a:spcBef>
                <a:spcPts val="1200"/>
              </a:spcBef>
              <a:spcAft>
                <a:spcPts val="0"/>
              </a:spcAft>
              <a:buSzPts val="1200"/>
              <a:buChar char="o"/>
            </a:pPr>
            <a:r>
              <a:rPr lang="en" sz="2000" u="sng">
                <a:solidFill>
                  <a:schemeClr val="hlink"/>
                </a:solidFill>
                <a:hlinkClick r:id="rId6"/>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Emergency Medicaid</a:t>
            </a:r>
            <a:r>
              <a:rPr lang="en"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 if eligible.</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endParaRPr>
          </a:p>
          <a:p>
            <a:pPr marL="914400" lvl="1" indent="-304800" algn="l" rtl="0">
              <a:lnSpc>
                <a:spcPct val="90000"/>
              </a:lnSpc>
              <a:spcBef>
                <a:spcPts val="1200"/>
              </a:spcBef>
              <a:spcAft>
                <a:spcPts val="1200"/>
              </a:spcAft>
              <a:buSzPts val="1200"/>
              <a:buChar char="o"/>
            </a:pPr>
            <a:r>
              <a:rPr lang="en"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CHP+, if eligible</a:t>
            </a:r>
            <a:r>
              <a:rPr lang="en" sz="2000"/>
              <a:t>.</a:t>
            </a:r>
            <a:endParaRPr sz="2000"/>
          </a:p>
        </p:txBody>
      </p:sp>
      <p:sp>
        <p:nvSpPr>
          <p:cNvPr id="921" name="Google Shape;921;p2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22"/>
          <p:cNvSpPr txBox="1">
            <a:spLocks noGrp="1"/>
          </p:cNvSpPr>
          <p:nvPr>
            <p:ph type="title"/>
          </p:nvPr>
        </p:nvSpPr>
        <p:spPr>
          <a:xfrm>
            <a:off x="0" y="116475"/>
            <a:ext cx="9144000" cy="608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200"/>
              <a:t>If I am losing coverage, what can I do? (3 of 3)</a:t>
            </a:r>
            <a:endParaRPr/>
          </a:p>
        </p:txBody>
      </p:sp>
      <p:sp>
        <p:nvSpPr>
          <p:cNvPr id="927" name="Google Shape;927;p22"/>
          <p:cNvSpPr txBox="1">
            <a:spLocks noGrp="1"/>
          </p:cNvSpPr>
          <p:nvPr>
            <p:ph type="body" idx="1"/>
          </p:nvPr>
        </p:nvSpPr>
        <p:spPr>
          <a:xfrm>
            <a:off x="628650" y="1107950"/>
            <a:ext cx="7886700" cy="3014100"/>
          </a:xfrm>
          <a:prstGeom prst="rect">
            <a:avLst/>
          </a:prstGeom>
          <a:noFill/>
          <a:ln>
            <a:noFill/>
          </a:ln>
        </p:spPr>
        <p:txBody>
          <a:bodyPr spcFirstLastPara="1" wrap="square" lIns="68575" tIns="34275" rIns="68575" bIns="34275" anchor="t" anchorCtr="0">
            <a:noAutofit/>
          </a:bodyPr>
          <a:lstStyle/>
          <a:p>
            <a:pPr marL="457200" lvl="0" indent="-393700" algn="l" rtl="0">
              <a:lnSpc>
                <a:spcPct val="90000"/>
              </a:lnSpc>
              <a:spcBef>
                <a:spcPts val="800"/>
              </a:spcBef>
              <a:spcAft>
                <a:spcPts val="0"/>
              </a:spcAft>
              <a:buSzPts val="2600"/>
              <a:buChar char="●"/>
            </a:pPr>
            <a:r>
              <a:rPr lang="en" sz="2600" u="sng">
                <a:solidFill>
                  <a:schemeClr val="hlink"/>
                </a:solidFill>
                <a:hlinkClick r:id="rId3"/>
              </a:rPr>
              <a:t>Other care options</a:t>
            </a:r>
            <a:r>
              <a:rPr lang="en" sz="2600"/>
              <a:t>: </a:t>
            </a:r>
            <a:endParaRPr sz="2600"/>
          </a:p>
          <a:p>
            <a:pPr marL="914400" lvl="1" indent="-393700" algn="l" rtl="0">
              <a:lnSpc>
                <a:spcPct val="90000"/>
              </a:lnSpc>
              <a:spcBef>
                <a:spcPts val="800"/>
              </a:spcBef>
              <a:spcAft>
                <a:spcPts val="0"/>
              </a:spcAft>
              <a:buSzPts val="2600"/>
              <a:buChar char="○"/>
            </a:pPr>
            <a:r>
              <a:rPr lang="en" sz="2600"/>
              <a:t>Safety-net providers  </a:t>
            </a:r>
            <a:endParaRPr sz="2600"/>
          </a:p>
          <a:p>
            <a:pPr marL="1371600" lvl="2" indent="-393700" algn="l" rtl="0">
              <a:lnSpc>
                <a:spcPct val="90000"/>
              </a:lnSpc>
              <a:spcBef>
                <a:spcPts val="800"/>
              </a:spcBef>
              <a:spcAft>
                <a:spcPts val="0"/>
              </a:spcAft>
              <a:buSzPts val="2600"/>
              <a:buChar char="■"/>
            </a:pPr>
            <a:r>
              <a:rPr lang="en" sz="2600"/>
              <a:t>Federally Qualified Health Centers </a:t>
            </a:r>
            <a:endParaRPr sz="2600"/>
          </a:p>
          <a:p>
            <a:pPr marL="1371600" lvl="2" indent="-393700" algn="l" rtl="0">
              <a:lnSpc>
                <a:spcPct val="90000"/>
              </a:lnSpc>
              <a:spcBef>
                <a:spcPts val="800"/>
              </a:spcBef>
              <a:spcAft>
                <a:spcPts val="0"/>
              </a:spcAft>
              <a:buSzPts val="2600"/>
              <a:buChar char="■"/>
            </a:pPr>
            <a:r>
              <a:rPr lang="en" sz="2600"/>
              <a:t>Community Behavioral Health Centers</a:t>
            </a:r>
            <a:endParaRPr sz="2600"/>
          </a:p>
          <a:p>
            <a:pPr marL="1371600" lvl="2" indent="-393700" algn="l" rtl="0">
              <a:lnSpc>
                <a:spcPct val="90000"/>
              </a:lnSpc>
              <a:spcBef>
                <a:spcPts val="800"/>
              </a:spcBef>
              <a:spcAft>
                <a:spcPts val="0"/>
              </a:spcAft>
              <a:buSzPts val="2600"/>
              <a:buChar char="■"/>
            </a:pPr>
            <a:r>
              <a:rPr lang="en" sz="2600"/>
              <a:t>Other free or low-cost clinics</a:t>
            </a:r>
            <a:endParaRPr sz="2600"/>
          </a:p>
          <a:p>
            <a:pPr marL="914400" lvl="1" indent="-393700" algn="l" rtl="0">
              <a:lnSpc>
                <a:spcPct val="90000"/>
              </a:lnSpc>
              <a:spcBef>
                <a:spcPts val="800"/>
              </a:spcBef>
              <a:spcAft>
                <a:spcPts val="800"/>
              </a:spcAft>
              <a:buSzPts val="2600"/>
              <a:buChar char="○"/>
            </a:pPr>
            <a:r>
              <a:rPr lang="en" sz="2600" u="sng">
                <a:solidFill>
                  <a:schemeClr val="hlink"/>
                </a:solidFill>
                <a:hlinkClick r:id="rId4"/>
              </a:rPr>
              <a:t>Prescription Drug Discount Resources</a:t>
            </a:r>
            <a:endParaRPr sz="2600"/>
          </a:p>
        </p:txBody>
      </p:sp>
      <p:sp>
        <p:nvSpPr>
          <p:cNvPr id="928" name="Google Shape;928;p2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23"/>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H.R. 1 Communications Toolkit</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934" name="Google Shape;934;p2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26</a:t>
            </a:fld>
            <a:endParaRPr sz="900">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g3eb04110ffc_0_12"/>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400"/>
              <a:t>H.R. 1 Toolkit Overview</a:t>
            </a:r>
            <a:r>
              <a:rPr lang="en" sz="1100" b="0">
                <a:solidFill>
                  <a:schemeClr val="dk1"/>
                </a:solidFill>
                <a:latin typeface="Arial"/>
                <a:ea typeface="Arial"/>
                <a:cs typeface="Arial"/>
                <a:sym typeface="Arial"/>
              </a:rPr>
              <a:t> </a:t>
            </a:r>
            <a:endParaRPr/>
          </a:p>
        </p:txBody>
      </p:sp>
      <p:sp>
        <p:nvSpPr>
          <p:cNvPr id="940" name="Google Shape;940;g3eb04110ffc_0_12"/>
          <p:cNvSpPr txBox="1"/>
          <p:nvPr/>
        </p:nvSpPr>
        <p:spPr>
          <a:xfrm>
            <a:off x="442025" y="967500"/>
            <a:ext cx="3357300" cy="3344700"/>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800"/>
              </a:spcBef>
              <a:spcAft>
                <a:spcPts val="0"/>
              </a:spcAft>
              <a:buClr>
                <a:schemeClr val="dk1"/>
              </a:buClr>
              <a:buSzPts val="1100"/>
              <a:buFont typeface="Arial"/>
              <a:buNone/>
            </a:pPr>
            <a:r>
              <a:rPr lang="en" sz="1800" b="1">
                <a:solidFill>
                  <a:schemeClr val="dk1"/>
                </a:solidFill>
                <a:latin typeface="Trebuchet MS"/>
                <a:ea typeface="Trebuchet MS"/>
                <a:cs typeface="Trebuchet MS"/>
                <a:sym typeface="Trebuchet MS"/>
              </a:rPr>
              <a:t>Official partner toolkit</a:t>
            </a:r>
            <a:endParaRPr sz="1800" b="1">
              <a:solidFill>
                <a:schemeClr val="dk1"/>
              </a:solidFill>
              <a:latin typeface="Trebuchet MS"/>
              <a:ea typeface="Trebuchet MS"/>
              <a:cs typeface="Trebuchet MS"/>
              <a:sym typeface="Trebuchet MS"/>
            </a:endParaRPr>
          </a:p>
          <a:p>
            <a:pPr marL="457200" lvl="0" indent="-342900" algn="l" rtl="0">
              <a:lnSpc>
                <a:spcPct val="90000"/>
              </a:lnSpc>
              <a:spcBef>
                <a:spcPts val="80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Designed to help members understand upcoming federal changes</a:t>
            </a:r>
            <a:endParaRPr sz="1800">
              <a:solidFill>
                <a:schemeClr val="dk1"/>
              </a:solidFill>
              <a:latin typeface="Trebuchet MS"/>
              <a:ea typeface="Trebuchet MS"/>
              <a:cs typeface="Trebuchet MS"/>
              <a:sym typeface="Trebuchet MS"/>
            </a:endParaRPr>
          </a:p>
          <a:p>
            <a:pPr marL="457200" lvl="0" indent="-342900" algn="l" rtl="0">
              <a:lnSpc>
                <a:spcPct val="90000"/>
              </a:lnSpc>
              <a:spcBef>
                <a:spcPts val="100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Outlines actions some members may need to take</a:t>
            </a:r>
            <a:endParaRPr sz="1800">
              <a:solidFill>
                <a:schemeClr val="dk1"/>
              </a:solidFill>
              <a:latin typeface="Trebuchet MS"/>
              <a:ea typeface="Trebuchet MS"/>
              <a:cs typeface="Trebuchet MS"/>
              <a:sym typeface="Trebuchet MS"/>
            </a:endParaRPr>
          </a:p>
          <a:p>
            <a:pPr marL="457200" lvl="0" indent="-342900" algn="l" rtl="0">
              <a:lnSpc>
                <a:spcPct val="90000"/>
              </a:lnSpc>
              <a:spcBef>
                <a:spcPts val="100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Features flyers, social media images, messaging and other resources</a:t>
            </a:r>
            <a:endParaRPr sz="180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p:txBody>
      </p:sp>
      <p:pic>
        <p:nvPicPr>
          <p:cNvPr id="941" name="Google Shape;941;g3eb04110ffc_0_12" descr="Landing page of the H.R. 1 Communications Toolkit for Colorado's Medicaid Program, which is available at hr1toolkit.healthfirstcolorado.gov. " title="HR1-toolkit-image.png"/>
          <p:cNvPicPr preferRelativeResize="0"/>
          <p:nvPr/>
        </p:nvPicPr>
        <p:blipFill>
          <a:blip r:embed="rId3">
            <a:alphaModFix/>
          </a:blip>
          <a:stretch>
            <a:fillRect/>
          </a:stretch>
        </p:blipFill>
        <p:spPr>
          <a:xfrm>
            <a:off x="3840850" y="1002625"/>
            <a:ext cx="4832749" cy="2921574"/>
          </a:xfrm>
          <a:prstGeom prst="rect">
            <a:avLst/>
          </a:prstGeom>
          <a:noFill/>
          <a:ln>
            <a:noFill/>
          </a:ln>
          <a:effectLst>
            <a:outerShdw blurRad="214313" dist="95250" dir="2700000" algn="bl" rotWithShape="0">
              <a:srgbClr val="000000">
                <a:alpha val="50000"/>
              </a:srgbClr>
            </a:outerShdw>
          </a:effectLst>
        </p:spPr>
      </p:pic>
      <p:sp>
        <p:nvSpPr>
          <p:cNvPr id="942" name="Google Shape;942;g3eb04110ffc_0_12"/>
          <p:cNvSpPr txBox="1"/>
          <p:nvPr/>
        </p:nvSpPr>
        <p:spPr>
          <a:xfrm>
            <a:off x="3840850" y="3929100"/>
            <a:ext cx="4832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700" u="sng">
                <a:solidFill>
                  <a:schemeClr val="hlink"/>
                </a:solidFill>
                <a:latin typeface="Trebuchet MS"/>
                <a:ea typeface="Trebuchet MS"/>
                <a:cs typeface="Trebuchet MS"/>
                <a:sym typeface="Trebuchet MS"/>
                <a:hlinkClick r:id="rId4"/>
              </a:rPr>
              <a:t>hr1toolkit.healthfirstcolorado.gov</a:t>
            </a:r>
            <a:endParaRPr sz="1700" u="sng">
              <a:solidFill>
                <a:schemeClr val="hlink"/>
              </a:solidFill>
              <a:latin typeface="Trebuchet MS"/>
              <a:ea typeface="Trebuchet MS"/>
              <a:cs typeface="Trebuchet MS"/>
              <a:sym typeface="Trebuchet MS"/>
            </a:endParaRPr>
          </a:p>
        </p:txBody>
      </p:sp>
      <p:sp>
        <p:nvSpPr>
          <p:cNvPr id="943" name="Google Shape;943;g3eb04110ffc_0_1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g3eee5ce3258_0_9"/>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400"/>
              <a:t>Inside the Toolkit</a:t>
            </a:r>
            <a:endParaRPr/>
          </a:p>
        </p:txBody>
      </p:sp>
      <p:sp>
        <p:nvSpPr>
          <p:cNvPr id="949" name="Google Shape;949;g3eee5ce3258_0_9"/>
          <p:cNvSpPr txBox="1"/>
          <p:nvPr/>
        </p:nvSpPr>
        <p:spPr>
          <a:xfrm>
            <a:off x="406800" y="875000"/>
            <a:ext cx="8108400" cy="554100"/>
          </a:xfrm>
          <a:prstGeom prst="rect">
            <a:avLst/>
          </a:prstGeom>
          <a:noFill/>
          <a:ln>
            <a:noFill/>
          </a:ln>
        </p:spPr>
        <p:txBody>
          <a:bodyPr spcFirstLastPara="1" wrap="square" lIns="91425" tIns="91425" rIns="91425" bIns="91425" anchor="t" anchorCtr="0">
            <a:spAutoFit/>
          </a:bodyPr>
          <a:lstStyle/>
          <a:p>
            <a:pPr marL="50800" lvl="0" indent="0" algn="l" rtl="0">
              <a:lnSpc>
                <a:spcPct val="115000"/>
              </a:lnSpc>
              <a:spcBef>
                <a:spcPts val="0"/>
              </a:spcBef>
              <a:spcAft>
                <a:spcPts val="0"/>
              </a:spcAft>
              <a:buNone/>
            </a:pPr>
            <a:r>
              <a:rPr lang="en" sz="2400" b="1">
                <a:solidFill>
                  <a:schemeClr val="dk1"/>
                </a:solidFill>
                <a:latin typeface="Trebuchet MS"/>
                <a:ea typeface="Trebuchet MS"/>
                <a:cs typeface="Trebuchet MS"/>
                <a:sym typeface="Trebuchet MS"/>
              </a:rPr>
              <a:t>The toolkit provides multiple ways to share messages.</a:t>
            </a:r>
            <a:endParaRPr sz="2400" b="1">
              <a:solidFill>
                <a:schemeClr val="dk1"/>
              </a:solidFill>
              <a:latin typeface="Trebuchet MS"/>
              <a:ea typeface="Trebuchet MS"/>
              <a:cs typeface="Trebuchet MS"/>
              <a:sym typeface="Trebuchet MS"/>
            </a:endParaRPr>
          </a:p>
        </p:txBody>
      </p:sp>
      <p:sp>
        <p:nvSpPr>
          <p:cNvPr id="950" name="Google Shape;950;g3eee5ce3258_0_9"/>
          <p:cNvSpPr txBox="1"/>
          <p:nvPr/>
        </p:nvSpPr>
        <p:spPr>
          <a:xfrm>
            <a:off x="406800" y="1429100"/>
            <a:ext cx="5051100" cy="3087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solidFill>
                  <a:schemeClr val="dk1"/>
                </a:solidFill>
                <a:latin typeface="Trebuchet MS"/>
                <a:ea typeface="Trebuchet MS"/>
                <a:cs typeface="Trebuchet MS"/>
                <a:sym typeface="Trebuchet MS"/>
              </a:rPr>
              <a:t>Current content includes:</a:t>
            </a:r>
            <a:endParaRPr sz="2000">
              <a:solidFill>
                <a:schemeClr val="dk1"/>
              </a:solidFill>
              <a:latin typeface="Trebuchet MS"/>
              <a:ea typeface="Trebuchet MS"/>
              <a:cs typeface="Trebuchet MS"/>
              <a:sym typeface="Trebuchet MS"/>
            </a:endParaRPr>
          </a:p>
          <a:p>
            <a:pPr marL="457200" lvl="0" indent="-342900" algn="l" rtl="0">
              <a:lnSpc>
                <a:spcPct val="100000"/>
              </a:lnSpc>
              <a:spcBef>
                <a:spcPts val="800"/>
              </a:spcBef>
              <a:spcAft>
                <a:spcPts val="0"/>
              </a:spcAft>
              <a:buClr>
                <a:schemeClr val="dk1"/>
              </a:buClr>
              <a:buSzPts val="1800"/>
              <a:buFont typeface="Trebuchet MS"/>
              <a:buChar char="●"/>
            </a:pPr>
            <a:r>
              <a:rPr lang="en" sz="2000" u="sng">
                <a:solidFill>
                  <a:schemeClr val="hlink"/>
                </a:solidFill>
                <a:latin typeface="Trebuchet MS"/>
                <a:ea typeface="Trebuchet MS"/>
                <a:cs typeface="Trebuchet MS"/>
                <a:sym typeface="Trebuchet MS"/>
                <a:hlinkClick r:id="rId3"/>
              </a:rPr>
              <a:t>Simple actions</a:t>
            </a:r>
            <a:r>
              <a:rPr lang="en" sz="2000">
                <a:solidFill>
                  <a:schemeClr val="dk1"/>
                </a:solidFill>
                <a:latin typeface="Trebuchet MS"/>
                <a:ea typeface="Trebuchet MS"/>
                <a:cs typeface="Trebuchet MS"/>
                <a:sym typeface="Trebuchet MS"/>
              </a:rPr>
              <a:t> to help members stay informed, prepared and connected.</a:t>
            </a:r>
            <a:endParaRPr sz="2000">
              <a:solidFill>
                <a:schemeClr val="dk1"/>
              </a:solidFill>
              <a:latin typeface="Trebuchet MS"/>
              <a:ea typeface="Trebuchet MS"/>
              <a:cs typeface="Trebuchet MS"/>
              <a:sym typeface="Trebuchet MS"/>
            </a:endParaRPr>
          </a:p>
          <a:p>
            <a:pPr marL="457200" lvl="0" indent="-342900" algn="l" rtl="0">
              <a:lnSpc>
                <a:spcPct val="100000"/>
              </a:lnSpc>
              <a:spcBef>
                <a:spcPts val="600"/>
              </a:spcBef>
              <a:spcAft>
                <a:spcPts val="0"/>
              </a:spcAft>
              <a:buClr>
                <a:schemeClr val="dk1"/>
              </a:buClr>
              <a:buSzPts val="1800"/>
              <a:buFont typeface="Trebuchet MS"/>
              <a:buChar char="●"/>
            </a:pPr>
            <a:r>
              <a:rPr lang="en" sz="2000">
                <a:solidFill>
                  <a:schemeClr val="dk1"/>
                </a:solidFill>
                <a:latin typeface="Trebuchet MS"/>
                <a:ea typeface="Trebuchet MS"/>
                <a:cs typeface="Trebuchet MS"/>
                <a:sym typeface="Trebuchet MS"/>
              </a:rPr>
              <a:t>Co-brandable, ready-to-use material on</a:t>
            </a:r>
            <a:r>
              <a:rPr lang="en" sz="2000">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 </a:t>
            </a:r>
            <a:r>
              <a:rPr lang="en" sz="2000" u="sng">
                <a:solidFill>
                  <a:schemeClr val="hlink"/>
                </a:solidFill>
                <a:highlight>
                  <a:srgbClr val="FFFF00"/>
                </a:highlight>
                <a:latin typeface="Trebuchet MS"/>
                <a:ea typeface="Trebuchet MS"/>
                <a:cs typeface="Trebuchet MS"/>
                <a:sym typeface="Trebuchet MS"/>
                <a:hlinkClick r:id="rId4"/>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2"/>
                  </a:ext>
                </a:extLst>
              </a:rPr>
              <a:t>immigrant</a:t>
            </a:r>
            <a:r>
              <a:rPr lang="en" sz="2000" u="sng">
                <a:solidFill>
                  <a:schemeClr val="hlink"/>
                </a:solidFill>
                <a:highlight>
                  <a:srgbClr val="FFFF00"/>
                </a:highlight>
                <a:latin typeface="Trebuchet MS"/>
                <a:ea typeface="Trebuchet MS"/>
                <a:cs typeface="Trebuchet MS"/>
                <a:sym typeface="Trebuchet MS"/>
                <a:hlinkClick r:id="rId4"/>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3"/>
                  </a:ext>
                </a:extLst>
              </a:rPr>
              <a:t> eligibility changes</a:t>
            </a:r>
            <a:r>
              <a:rPr lang="en" sz="2000">
                <a:solidFill>
                  <a:schemeClr val="dk1"/>
                </a:solidFill>
                <a:latin typeface="Trebuchet MS"/>
                <a:ea typeface="Trebuchet MS"/>
                <a:cs typeface="Trebuchet MS"/>
                <a:sym typeface="Trebuchet MS"/>
              </a:rPr>
              <a:t> </a:t>
            </a:r>
            <a:r>
              <a:rPr lang="en" sz="20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in English and Spanish.</a:t>
            </a:r>
            <a:endParaRPr sz="2000">
              <a:solidFill>
                <a:schemeClr val="dk1"/>
              </a:solidFill>
              <a:latin typeface="Trebuchet MS"/>
              <a:ea typeface="Trebuchet MS"/>
              <a:cs typeface="Trebuchet MS"/>
              <a:sym typeface="Trebuchet MS"/>
            </a:endParaRPr>
          </a:p>
          <a:p>
            <a:pPr marL="457200" lvl="0" indent="-342900" algn="l" rtl="0">
              <a:lnSpc>
                <a:spcPct val="100000"/>
              </a:lnSpc>
              <a:spcBef>
                <a:spcPts val="600"/>
              </a:spcBef>
              <a:spcAft>
                <a:spcPts val="0"/>
              </a:spcAft>
              <a:buClr>
                <a:schemeClr val="dk1"/>
              </a:buClr>
              <a:buSzPts val="1800"/>
              <a:buFont typeface="Trebuchet MS"/>
              <a:buChar char="●"/>
            </a:pPr>
            <a:r>
              <a:rPr lang="en" sz="2000" u="sng">
                <a:solidFill>
                  <a:schemeClr val="hlink"/>
                </a:solidFill>
                <a:latin typeface="Trebuchet MS"/>
                <a:ea typeface="Trebuchet MS"/>
                <a:cs typeface="Trebuchet MS"/>
                <a:sym typeface="Trebuchet MS"/>
                <a:hlinkClick r:id="rId5"/>
              </a:rPr>
              <a:t>Toolkit playbook</a:t>
            </a:r>
            <a:r>
              <a:rPr lang="en" sz="2000">
                <a:solidFill>
                  <a:schemeClr val="dk1"/>
                </a:solidFill>
                <a:latin typeface="Trebuchet MS"/>
                <a:ea typeface="Trebuchet MS"/>
                <a:cs typeface="Trebuchet MS"/>
                <a:sym typeface="Trebuchet MS"/>
              </a:rPr>
              <a:t> to help partners use and share material.</a:t>
            </a:r>
            <a:endParaRPr sz="180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None/>
            </a:pPr>
            <a:endParaRPr sz="1800">
              <a:latin typeface="Trebuchet MS"/>
              <a:ea typeface="Trebuchet MS"/>
              <a:cs typeface="Trebuchet MS"/>
              <a:sym typeface="Trebuchet MS"/>
            </a:endParaRPr>
          </a:p>
        </p:txBody>
      </p:sp>
      <p:pic>
        <p:nvPicPr>
          <p:cNvPr id="951" name="Google Shape;951;g3eee5ce3258_0_9" descr="A family of three stands together on a sunny trail with red rock hills in the background. A man in a gray t-shirt and shorts looks toward a woman holding a young girl who is kissing her on the cheek. Text reads: &quot;IMPORTANT! Federal Changes to Colorado's Medicaid Program. Stay informed. Stay covered. For the latest updates and guidance visit: HealthFirstColorado.com/Changes.&quot; The Health First Colorado logo and tagline &quot;Colorado's Medicaid Program&quot; appear at the bottom on a purple bar." title="universal-post-simple-action-english-scaled (1).jpg"/>
          <p:cNvPicPr preferRelativeResize="0"/>
          <p:nvPr/>
        </p:nvPicPr>
        <p:blipFill>
          <a:blip r:embed="rId6">
            <a:alphaModFix/>
          </a:blip>
          <a:stretch>
            <a:fillRect/>
          </a:stretch>
        </p:blipFill>
        <p:spPr>
          <a:xfrm>
            <a:off x="5624375" y="1475825"/>
            <a:ext cx="2972826" cy="2972826"/>
          </a:xfrm>
          <a:prstGeom prst="rect">
            <a:avLst/>
          </a:prstGeom>
          <a:noFill/>
          <a:ln>
            <a:noFill/>
          </a:ln>
          <a:effectLst>
            <a:outerShdw blurRad="214313" dist="95250" dir="2700000" algn="bl" rotWithShape="0">
              <a:srgbClr val="000000">
                <a:alpha val="50000"/>
              </a:srgbClr>
            </a:outerShdw>
          </a:effectLst>
        </p:spPr>
      </p:pic>
      <p:sp>
        <p:nvSpPr>
          <p:cNvPr id="952" name="Google Shape;952;g3eee5ce3258_0_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3eee5ce3258_0_45"/>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400"/>
              <a:t>Core Messages</a:t>
            </a:r>
            <a:endParaRPr/>
          </a:p>
        </p:txBody>
      </p:sp>
      <p:grpSp>
        <p:nvGrpSpPr>
          <p:cNvPr id="958" name="Google Shape;958;g3eee5ce3258_0_45"/>
          <p:cNvGrpSpPr/>
          <p:nvPr/>
        </p:nvGrpSpPr>
        <p:grpSpPr>
          <a:xfrm>
            <a:off x="497431" y="1202538"/>
            <a:ext cx="8149132" cy="2738429"/>
            <a:chOff x="490518" y="1310775"/>
            <a:chExt cx="8149132" cy="2738429"/>
          </a:xfrm>
        </p:grpSpPr>
        <p:grpSp>
          <p:nvGrpSpPr>
            <p:cNvPr id="959" name="Google Shape;959;g3eee5ce3258_0_45"/>
            <p:cNvGrpSpPr/>
            <p:nvPr/>
          </p:nvGrpSpPr>
          <p:grpSpPr>
            <a:xfrm>
              <a:off x="490518" y="1358776"/>
              <a:ext cx="1861472" cy="2690428"/>
              <a:chOff x="490525" y="1358775"/>
              <a:chExt cx="1895400" cy="2658000"/>
            </a:xfrm>
          </p:grpSpPr>
          <p:sp>
            <p:nvSpPr>
              <p:cNvPr id="960" name="Google Shape;960;g3eee5ce3258_0_45"/>
              <p:cNvSpPr/>
              <p:nvPr/>
            </p:nvSpPr>
            <p:spPr>
              <a:xfrm>
                <a:off x="490525" y="1358775"/>
                <a:ext cx="1895400" cy="2658000"/>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1" name="Google Shape;961;g3eee5ce3258_0_45"/>
              <p:cNvSpPr txBox="1"/>
              <p:nvPr/>
            </p:nvSpPr>
            <p:spPr>
              <a:xfrm>
                <a:off x="610350" y="1411650"/>
                <a:ext cx="1649100" cy="258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2600" b="1">
                    <a:solidFill>
                      <a:srgbClr val="0067AB"/>
                    </a:solidFill>
                    <a:latin typeface="Verdana"/>
                    <a:ea typeface="Verdana"/>
                    <a:cs typeface="Verdana"/>
                    <a:sym typeface="Verdana"/>
                  </a:rPr>
                  <a:t>01</a:t>
                </a:r>
                <a:endParaRPr sz="2600" b="1">
                  <a:solidFill>
                    <a:srgbClr val="0067AB"/>
                  </a:solidFill>
                  <a:latin typeface="Verdana"/>
                  <a:ea typeface="Verdana"/>
                  <a:cs typeface="Verdana"/>
                  <a:sym typeface="Verdana"/>
                </a:endParaRPr>
              </a:p>
              <a:p>
                <a:pPr marL="0" lvl="0" indent="0" algn="l" rtl="0">
                  <a:spcBef>
                    <a:spcPts val="1000"/>
                  </a:spcBef>
                  <a:spcAft>
                    <a:spcPts val="0"/>
                  </a:spcAft>
                  <a:buNone/>
                </a:pPr>
                <a:r>
                  <a:rPr lang="en" sz="1200" b="1">
                    <a:latin typeface="Verdana"/>
                    <a:ea typeface="Verdana"/>
                    <a:cs typeface="Verdana"/>
                    <a:sym typeface="Verdana"/>
                  </a:rPr>
                  <a:t>Update your information</a:t>
                </a:r>
                <a:endParaRPr sz="1200" b="1">
                  <a:latin typeface="Verdana"/>
                  <a:ea typeface="Verdana"/>
                  <a:cs typeface="Verdana"/>
                  <a:sym typeface="Verdana"/>
                </a:endParaRPr>
              </a:p>
              <a:p>
                <a:pPr marL="0" lvl="0" indent="0" algn="l" rtl="0">
                  <a:spcBef>
                    <a:spcPts val="0"/>
                  </a:spcBef>
                  <a:spcAft>
                    <a:spcPts val="0"/>
                  </a:spcAft>
                  <a:buNone/>
                </a:pPr>
                <a:endParaRPr/>
              </a:p>
              <a:p>
                <a:pPr marL="0" lvl="0" indent="0" algn="l" rtl="0">
                  <a:spcBef>
                    <a:spcPts val="0"/>
                  </a:spcBef>
                  <a:spcAft>
                    <a:spcPts val="0"/>
                  </a:spcAft>
                  <a:buNone/>
                </a:pPr>
                <a:r>
                  <a:rPr lang="en" sz="1200">
                    <a:latin typeface="Verdana"/>
                    <a:ea typeface="Verdana"/>
                    <a:cs typeface="Verdana"/>
                    <a:sym typeface="Verdana"/>
                  </a:rPr>
                  <a:t>Call or visit your county human services office, or update online at Colorado PEAK: co.gov/PEAK</a:t>
                </a:r>
                <a:endParaRPr sz="1200">
                  <a:latin typeface="Verdana"/>
                  <a:ea typeface="Verdana"/>
                  <a:cs typeface="Verdana"/>
                  <a:sym typeface="Verdana"/>
                </a:endParaRPr>
              </a:p>
            </p:txBody>
          </p:sp>
        </p:grpSp>
        <p:grpSp>
          <p:nvGrpSpPr>
            <p:cNvPr id="962" name="Google Shape;962;g3eee5ce3258_0_45"/>
            <p:cNvGrpSpPr/>
            <p:nvPr/>
          </p:nvGrpSpPr>
          <p:grpSpPr>
            <a:xfrm>
              <a:off x="2623400" y="1375108"/>
              <a:ext cx="1864636" cy="2661987"/>
              <a:chOff x="2596081" y="1411650"/>
              <a:chExt cx="1861844" cy="2658000"/>
            </a:xfrm>
          </p:grpSpPr>
          <p:sp>
            <p:nvSpPr>
              <p:cNvPr id="963" name="Google Shape;963;g3eee5ce3258_0_45"/>
              <p:cNvSpPr/>
              <p:nvPr/>
            </p:nvSpPr>
            <p:spPr>
              <a:xfrm>
                <a:off x="2596425" y="1411650"/>
                <a:ext cx="1861500" cy="2658000"/>
              </a:xfrm>
              <a:prstGeom prst="rect">
                <a:avLst/>
              </a:prstGeom>
              <a:solidFill>
                <a:srgbClr val="EFEFEF"/>
              </a:solidFill>
              <a:ln>
                <a:noFill/>
              </a:ln>
            </p:spPr>
            <p:txBody>
              <a:bodyPr spcFirstLastPara="1" wrap="square" lIns="91550" tIns="91550" rIns="91550" bIns="91550" anchor="ctr" anchorCtr="0">
                <a:noAutofit/>
              </a:bodyPr>
              <a:lstStyle/>
              <a:p>
                <a:pPr marL="0" lvl="0" indent="0" algn="ctr" rtl="0">
                  <a:spcBef>
                    <a:spcPts val="0"/>
                  </a:spcBef>
                  <a:spcAft>
                    <a:spcPts val="0"/>
                  </a:spcAft>
                  <a:buNone/>
                </a:pPr>
                <a:endParaRPr sz="1402"/>
              </a:p>
            </p:txBody>
          </p:sp>
          <p:sp>
            <p:nvSpPr>
              <p:cNvPr id="964" name="Google Shape;964;g3eee5ce3258_0_45"/>
              <p:cNvSpPr txBox="1"/>
              <p:nvPr/>
            </p:nvSpPr>
            <p:spPr>
              <a:xfrm>
                <a:off x="2596081" y="1448212"/>
                <a:ext cx="1858800" cy="2548200"/>
              </a:xfrm>
              <a:prstGeom prst="rect">
                <a:avLst/>
              </a:prstGeom>
              <a:noFill/>
              <a:ln>
                <a:noFill/>
              </a:ln>
            </p:spPr>
            <p:txBody>
              <a:bodyPr spcFirstLastPara="1" wrap="square" lIns="91550" tIns="91550" rIns="91550" bIns="91550" anchor="t" anchorCtr="0">
                <a:noAutofit/>
              </a:bodyPr>
              <a:lstStyle/>
              <a:p>
                <a:pPr marL="0" lvl="0" indent="0" algn="l" rtl="0">
                  <a:spcBef>
                    <a:spcPts val="1001"/>
                  </a:spcBef>
                  <a:spcAft>
                    <a:spcPts val="0"/>
                  </a:spcAft>
                  <a:buNone/>
                </a:pPr>
                <a:r>
                  <a:rPr lang="en" sz="2604" b="1">
                    <a:solidFill>
                      <a:srgbClr val="265F3A"/>
                    </a:solidFill>
                    <a:latin typeface="Verdana"/>
                    <a:ea typeface="Verdana"/>
                    <a:cs typeface="Verdana"/>
                    <a:sym typeface="Verdana"/>
                  </a:rPr>
                  <a:t>02</a:t>
                </a:r>
                <a:endParaRPr sz="2604" b="1">
                  <a:solidFill>
                    <a:srgbClr val="265F3A"/>
                  </a:solidFill>
                  <a:latin typeface="Verdana"/>
                  <a:ea typeface="Verdana"/>
                  <a:cs typeface="Verdana"/>
                  <a:sym typeface="Verdana"/>
                </a:endParaRPr>
              </a:p>
              <a:p>
                <a:pPr marL="0" lvl="0" indent="0" algn="l" rtl="0">
                  <a:spcBef>
                    <a:spcPts val="1001"/>
                  </a:spcBef>
                  <a:spcAft>
                    <a:spcPts val="0"/>
                  </a:spcAft>
                  <a:buNone/>
                </a:pPr>
                <a:r>
                  <a:rPr lang="en" sz="1202" b="1">
                    <a:latin typeface="Verdana"/>
                    <a:ea typeface="Verdana"/>
                    <a:cs typeface="Verdana"/>
                    <a:sym typeface="Verdana"/>
                  </a:rPr>
                  <a:t>Use your coverage now</a:t>
                </a:r>
                <a:endParaRPr sz="1202" b="1">
                  <a:latin typeface="Verdana"/>
                  <a:ea typeface="Verdana"/>
                  <a:cs typeface="Verdana"/>
                  <a:sym typeface="Verdana"/>
                </a:endParaRPr>
              </a:p>
              <a:p>
                <a:pPr marL="0" lvl="0" indent="0" algn="l" rtl="0">
                  <a:spcBef>
                    <a:spcPts val="0"/>
                  </a:spcBef>
                  <a:spcAft>
                    <a:spcPts val="0"/>
                  </a:spcAft>
                  <a:buNone/>
                </a:pPr>
                <a:endParaRPr sz="1402"/>
              </a:p>
              <a:p>
                <a:pPr marL="0" lvl="0" indent="0" algn="l" rtl="0">
                  <a:spcBef>
                    <a:spcPts val="0"/>
                  </a:spcBef>
                  <a:spcAft>
                    <a:spcPts val="0"/>
                  </a:spcAft>
                  <a:buNone/>
                </a:pPr>
                <a:r>
                  <a:rPr lang="en" sz="1202">
                    <a:latin typeface="Verdana"/>
                    <a:ea typeface="Verdana"/>
                    <a:cs typeface="Verdana"/>
                    <a:sym typeface="Verdana"/>
                  </a:rPr>
                  <a:t>Schedule medical, dental and behavioral health appointments. Refill prescriptions to the limit allowed. Don’t wait.</a:t>
                </a:r>
                <a:endParaRPr sz="1202">
                  <a:latin typeface="Verdana"/>
                  <a:ea typeface="Verdana"/>
                  <a:cs typeface="Verdana"/>
                  <a:sym typeface="Verdana"/>
                </a:endParaRPr>
              </a:p>
            </p:txBody>
          </p:sp>
        </p:grpSp>
        <p:grpSp>
          <p:nvGrpSpPr>
            <p:cNvPr id="965" name="Google Shape;965;g3eee5ce3258_0_45"/>
            <p:cNvGrpSpPr/>
            <p:nvPr/>
          </p:nvGrpSpPr>
          <p:grpSpPr>
            <a:xfrm>
              <a:off x="4699475" y="1350663"/>
              <a:ext cx="1861500" cy="2690428"/>
              <a:chOff x="4728375" y="1411650"/>
              <a:chExt cx="1861500" cy="2658000"/>
            </a:xfrm>
          </p:grpSpPr>
          <p:sp>
            <p:nvSpPr>
              <p:cNvPr id="966" name="Google Shape;966;g3eee5ce3258_0_45"/>
              <p:cNvSpPr/>
              <p:nvPr/>
            </p:nvSpPr>
            <p:spPr>
              <a:xfrm>
                <a:off x="4728375" y="1411650"/>
                <a:ext cx="1861500" cy="2658000"/>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7" name="Google Shape;967;g3eee5ce3258_0_45"/>
              <p:cNvSpPr txBox="1"/>
              <p:nvPr/>
            </p:nvSpPr>
            <p:spPr>
              <a:xfrm>
                <a:off x="4728375" y="1464512"/>
                <a:ext cx="1861500" cy="23964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2600" b="1">
                    <a:solidFill>
                      <a:srgbClr val="792670"/>
                    </a:solidFill>
                    <a:latin typeface="Verdana"/>
                    <a:ea typeface="Verdana"/>
                    <a:cs typeface="Verdana"/>
                    <a:sym typeface="Verdana"/>
                  </a:rPr>
                  <a:t>03</a:t>
                </a:r>
                <a:endParaRPr sz="2600" b="1">
                  <a:solidFill>
                    <a:srgbClr val="792670"/>
                  </a:solidFill>
                  <a:latin typeface="Verdana"/>
                  <a:ea typeface="Verdana"/>
                  <a:cs typeface="Verdana"/>
                  <a:sym typeface="Verdana"/>
                </a:endParaRPr>
              </a:p>
              <a:p>
                <a:pPr marL="0" lvl="0" indent="0" algn="l" rtl="0">
                  <a:spcBef>
                    <a:spcPts val="1000"/>
                  </a:spcBef>
                  <a:spcAft>
                    <a:spcPts val="0"/>
                  </a:spcAft>
                  <a:buNone/>
                </a:pPr>
                <a:r>
                  <a:rPr lang="en" sz="1200" b="1">
                    <a:latin typeface="Verdana"/>
                    <a:ea typeface="Verdana"/>
                    <a:cs typeface="Verdana"/>
                    <a:sym typeface="Verdana"/>
                  </a:rPr>
                  <a:t>Watch for official letters</a:t>
                </a:r>
                <a:endParaRPr sz="1200" b="1">
                  <a:latin typeface="Verdana"/>
                  <a:ea typeface="Verdana"/>
                  <a:cs typeface="Verdana"/>
                  <a:sym typeface="Verdana"/>
                </a:endParaRPr>
              </a:p>
              <a:p>
                <a:pPr marL="0" lvl="0" indent="0" algn="l" rtl="0">
                  <a:spcBef>
                    <a:spcPts val="0"/>
                  </a:spcBef>
                  <a:spcAft>
                    <a:spcPts val="0"/>
                  </a:spcAft>
                  <a:buNone/>
                </a:pPr>
                <a:endParaRPr/>
              </a:p>
              <a:p>
                <a:pPr marL="0" lvl="0" indent="0" algn="l" rtl="0">
                  <a:spcBef>
                    <a:spcPts val="0"/>
                  </a:spcBef>
                  <a:spcAft>
                    <a:spcPts val="0"/>
                  </a:spcAft>
                  <a:buNone/>
                </a:pPr>
                <a:r>
                  <a:rPr lang="en" sz="1200">
                    <a:latin typeface="Verdana"/>
                    <a:ea typeface="Verdana"/>
                    <a:cs typeface="Verdana"/>
                    <a:sym typeface="Verdana"/>
                  </a:rPr>
                  <a:t>Health First Colorado will mail a notice before anything changes. Open and respond to any letters you receive.</a:t>
                </a:r>
                <a:endParaRPr sz="1200">
                  <a:latin typeface="Verdana"/>
                  <a:ea typeface="Verdana"/>
                  <a:cs typeface="Verdana"/>
                  <a:sym typeface="Verdana"/>
                </a:endParaRPr>
              </a:p>
            </p:txBody>
          </p:sp>
        </p:grpSp>
        <p:grpSp>
          <p:nvGrpSpPr>
            <p:cNvPr id="968" name="Google Shape;968;g3eee5ce3258_0_45"/>
            <p:cNvGrpSpPr/>
            <p:nvPr/>
          </p:nvGrpSpPr>
          <p:grpSpPr>
            <a:xfrm>
              <a:off x="6743950" y="1366875"/>
              <a:ext cx="1895266" cy="2661938"/>
              <a:chOff x="6744270" y="1366961"/>
              <a:chExt cx="1911900" cy="2685300"/>
            </a:xfrm>
          </p:grpSpPr>
          <p:sp>
            <p:nvSpPr>
              <p:cNvPr id="969" name="Google Shape;969;g3eee5ce3258_0_45"/>
              <p:cNvSpPr/>
              <p:nvPr/>
            </p:nvSpPr>
            <p:spPr>
              <a:xfrm>
                <a:off x="6744270" y="1366961"/>
                <a:ext cx="1911900" cy="2685300"/>
              </a:xfrm>
              <a:prstGeom prst="rect">
                <a:avLst/>
              </a:prstGeom>
              <a:solidFill>
                <a:srgbClr val="EFEFEF"/>
              </a:solidFill>
              <a:ln>
                <a:noFill/>
              </a:ln>
            </p:spPr>
            <p:txBody>
              <a:bodyPr spcFirstLastPara="1" wrap="square" lIns="90625" tIns="90625" rIns="90625" bIns="90625" anchor="ctr" anchorCtr="0">
                <a:noAutofit/>
              </a:bodyPr>
              <a:lstStyle/>
              <a:p>
                <a:pPr marL="0" lvl="0" indent="0" algn="ctr" rtl="0">
                  <a:spcBef>
                    <a:spcPts val="0"/>
                  </a:spcBef>
                  <a:spcAft>
                    <a:spcPts val="0"/>
                  </a:spcAft>
                  <a:buNone/>
                </a:pPr>
                <a:endParaRPr sz="1388"/>
              </a:p>
            </p:txBody>
          </p:sp>
          <p:sp>
            <p:nvSpPr>
              <p:cNvPr id="970" name="Google Shape;970;g3eee5ce3258_0_45"/>
              <p:cNvSpPr txBox="1"/>
              <p:nvPr/>
            </p:nvSpPr>
            <p:spPr>
              <a:xfrm>
                <a:off x="6785550" y="1410188"/>
                <a:ext cx="1854000" cy="2555100"/>
              </a:xfrm>
              <a:prstGeom prst="rect">
                <a:avLst/>
              </a:prstGeom>
              <a:noFill/>
              <a:ln>
                <a:noFill/>
              </a:ln>
            </p:spPr>
            <p:txBody>
              <a:bodyPr spcFirstLastPara="1" wrap="square" lIns="90625" tIns="90625" rIns="90625" bIns="90625" anchor="t" anchorCtr="0">
                <a:noAutofit/>
              </a:bodyPr>
              <a:lstStyle/>
              <a:p>
                <a:pPr marL="0" lvl="0" indent="0" algn="l" rtl="0">
                  <a:spcBef>
                    <a:spcPts val="991"/>
                  </a:spcBef>
                  <a:spcAft>
                    <a:spcPts val="0"/>
                  </a:spcAft>
                  <a:buNone/>
                </a:pPr>
                <a:r>
                  <a:rPr lang="en" sz="2578" b="1">
                    <a:solidFill>
                      <a:srgbClr val="2D0A29"/>
                    </a:solidFill>
                    <a:latin typeface="Verdana"/>
                    <a:ea typeface="Verdana"/>
                    <a:cs typeface="Verdana"/>
                    <a:sym typeface="Verdana"/>
                  </a:rPr>
                  <a:t>04</a:t>
                </a:r>
                <a:endParaRPr sz="2578" b="1">
                  <a:solidFill>
                    <a:srgbClr val="2D0A29"/>
                  </a:solidFill>
                  <a:latin typeface="Verdana"/>
                  <a:ea typeface="Verdana"/>
                  <a:cs typeface="Verdana"/>
                  <a:sym typeface="Verdana"/>
                </a:endParaRPr>
              </a:p>
              <a:p>
                <a:pPr marL="0" lvl="0" indent="0" algn="l" rtl="0">
                  <a:spcBef>
                    <a:spcPts val="991"/>
                  </a:spcBef>
                  <a:spcAft>
                    <a:spcPts val="0"/>
                  </a:spcAft>
                  <a:buNone/>
                </a:pPr>
                <a:r>
                  <a:rPr lang="en" sz="1190" b="1">
                    <a:latin typeface="Verdana"/>
                    <a:ea typeface="Verdana"/>
                    <a:cs typeface="Verdana"/>
                    <a:sym typeface="Verdana"/>
                  </a:rPr>
                  <a:t>Reach out to someone you trust</a:t>
                </a:r>
                <a:endParaRPr sz="1190" b="1">
                  <a:latin typeface="Verdana"/>
                  <a:ea typeface="Verdana"/>
                  <a:cs typeface="Verdana"/>
                  <a:sym typeface="Verdana"/>
                </a:endParaRPr>
              </a:p>
              <a:p>
                <a:pPr marL="0" lvl="0" indent="0" algn="l" rtl="0">
                  <a:spcBef>
                    <a:spcPts val="0"/>
                  </a:spcBef>
                  <a:spcAft>
                    <a:spcPts val="0"/>
                  </a:spcAft>
                  <a:buNone/>
                </a:pPr>
                <a:endParaRPr sz="1388"/>
              </a:p>
              <a:p>
                <a:pPr marL="0" lvl="0" indent="0" algn="l" rtl="0">
                  <a:lnSpc>
                    <a:spcPct val="105000"/>
                  </a:lnSpc>
                  <a:spcBef>
                    <a:spcPts val="0"/>
                  </a:spcBef>
                  <a:spcAft>
                    <a:spcPts val="198"/>
                  </a:spcAft>
                  <a:buNone/>
                </a:pPr>
                <a:r>
                  <a:rPr lang="en" sz="1190">
                    <a:solidFill>
                      <a:srgbClr val="444444"/>
                    </a:solidFill>
                    <a:latin typeface="Verdana"/>
                    <a:ea typeface="Verdana"/>
                    <a:cs typeface="Verdana"/>
                    <a:sym typeface="Verdana"/>
                  </a:rPr>
                  <a:t>Contact the person at your clinic or community who has helped you with Medicaid before. Local organizations are ready to help.</a:t>
                </a:r>
                <a:endParaRPr sz="1487">
                  <a:latin typeface="Verdana"/>
                  <a:ea typeface="Verdana"/>
                  <a:cs typeface="Verdana"/>
                  <a:sym typeface="Verdana"/>
                </a:endParaRPr>
              </a:p>
            </p:txBody>
          </p:sp>
        </p:grpSp>
        <p:sp>
          <p:nvSpPr>
            <p:cNvPr id="971" name="Google Shape;971;g3eee5ce3258_0_45"/>
            <p:cNvSpPr/>
            <p:nvPr/>
          </p:nvSpPr>
          <p:spPr>
            <a:xfrm>
              <a:off x="491400" y="1310775"/>
              <a:ext cx="1861500" cy="64200"/>
            </a:xfrm>
            <a:prstGeom prst="rect">
              <a:avLst/>
            </a:prstGeom>
            <a:solidFill>
              <a:srgbClr val="0067A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2" name="Google Shape;972;g3eee5ce3258_0_45"/>
            <p:cNvSpPr/>
            <p:nvPr/>
          </p:nvSpPr>
          <p:spPr>
            <a:xfrm>
              <a:off x="2623500" y="1310775"/>
              <a:ext cx="1861500" cy="64200"/>
            </a:xfrm>
            <a:prstGeom prst="rect">
              <a:avLst/>
            </a:prstGeom>
            <a:solidFill>
              <a:srgbClr val="265F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3" name="Google Shape;973;g3eee5ce3258_0_45"/>
            <p:cNvSpPr/>
            <p:nvPr/>
          </p:nvSpPr>
          <p:spPr>
            <a:xfrm>
              <a:off x="4699475" y="1310775"/>
              <a:ext cx="1861500" cy="64200"/>
            </a:xfrm>
            <a:prstGeom prst="rect">
              <a:avLst/>
            </a:prstGeom>
            <a:solidFill>
              <a:srgbClr val="78256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4" name="Google Shape;974;g3eee5ce3258_0_45"/>
            <p:cNvSpPr/>
            <p:nvPr/>
          </p:nvSpPr>
          <p:spPr>
            <a:xfrm>
              <a:off x="6744250" y="1310775"/>
              <a:ext cx="1895400" cy="642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975" name="Google Shape;975;g3eee5ce3258_0_45"/>
          <p:cNvGrpSpPr/>
          <p:nvPr/>
        </p:nvGrpSpPr>
        <p:grpSpPr>
          <a:xfrm>
            <a:off x="441231" y="4107500"/>
            <a:ext cx="8250509" cy="390300"/>
            <a:chOff x="163025" y="3811650"/>
            <a:chExt cx="8839200" cy="390300"/>
          </a:xfrm>
        </p:grpSpPr>
        <p:sp>
          <p:nvSpPr>
            <p:cNvPr id="976" name="Google Shape;976;g3eee5ce3258_0_45"/>
            <p:cNvSpPr/>
            <p:nvPr/>
          </p:nvSpPr>
          <p:spPr>
            <a:xfrm>
              <a:off x="202100" y="3811650"/>
              <a:ext cx="8760900" cy="390300"/>
            </a:xfrm>
            <a:prstGeom prst="roundRect">
              <a:avLst>
                <a:gd name="adj" fmla="val 16667"/>
              </a:avLst>
            </a:prstGeom>
            <a:solidFill>
              <a:srgbClr val="78256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7" name="Google Shape;977;g3eee5ce3258_0_45"/>
            <p:cNvSpPr txBox="1"/>
            <p:nvPr/>
          </p:nvSpPr>
          <p:spPr>
            <a:xfrm>
              <a:off x="163025" y="3811650"/>
              <a:ext cx="8839200" cy="390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Verdana"/>
                  <a:ea typeface="Verdana"/>
                  <a:cs typeface="Verdana"/>
                  <a:sym typeface="Verdana"/>
                </a:rPr>
                <a:t>Visit</a:t>
              </a:r>
              <a:r>
                <a:rPr lang="en">
                  <a:latin typeface="Verdana"/>
                  <a:ea typeface="Verdana"/>
                  <a:cs typeface="Verdana"/>
                  <a:sym typeface="Verdana"/>
                </a:rPr>
                <a:t> </a:t>
              </a:r>
              <a:r>
                <a:rPr lang="en" u="sng">
                  <a:solidFill>
                    <a:schemeClr val="lt2"/>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HealthFirstColorado.com/Changes</a:t>
              </a:r>
              <a:r>
                <a:rPr lang="en">
                  <a:latin typeface="Verdana"/>
                  <a:ea typeface="Verdana"/>
                  <a:cs typeface="Verdana"/>
                  <a:sym typeface="Verdana"/>
                </a:rPr>
                <a:t> </a:t>
              </a:r>
              <a:r>
                <a:rPr lang="en">
                  <a:solidFill>
                    <a:schemeClr val="lt1"/>
                  </a:solidFill>
                  <a:latin typeface="Verdana"/>
                  <a:ea typeface="Verdana"/>
                  <a:cs typeface="Verdana"/>
                  <a:sym typeface="Verdana"/>
                </a:rPr>
                <a:t>for up-to-date information and guidance</a:t>
              </a:r>
              <a:endParaRPr>
                <a:solidFill>
                  <a:schemeClr val="lt1"/>
                </a:solidFill>
                <a:latin typeface="Verdana"/>
                <a:ea typeface="Verdana"/>
                <a:cs typeface="Verdana"/>
                <a:sym typeface="Verdana"/>
              </a:endParaRPr>
            </a:p>
          </p:txBody>
        </p:sp>
      </p:grpSp>
      <p:sp>
        <p:nvSpPr>
          <p:cNvPr id="978" name="Google Shape;978;g3eee5ce3258_0_4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g3ee5a464f31_9_93"/>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a:t>Closed Captions</a:t>
            </a:r>
            <a:endParaRPr/>
          </a:p>
        </p:txBody>
      </p:sp>
      <p:sp>
        <p:nvSpPr>
          <p:cNvPr id="729" name="Google Shape;729;g3ee5a464f31_9_93"/>
          <p:cNvSpPr txBox="1">
            <a:spLocks noGrp="1"/>
          </p:cNvSpPr>
          <p:nvPr>
            <p:ph type="body" idx="1"/>
          </p:nvPr>
        </p:nvSpPr>
        <p:spPr>
          <a:xfrm>
            <a:off x="628650" y="1389227"/>
            <a:ext cx="7886700" cy="3154200"/>
          </a:xfrm>
          <a:prstGeom prst="rect">
            <a:avLst/>
          </a:prstGeom>
        </p:spPr>
        <p:txBody>
          <a:bodyPr spcFirstLastPara="1" wrap="square" lIns="68575" tIns="34275" rIns="68575" bIns="34275" anchor="t" anchorCtr="0">
            <a:noAutofit/>
          </a:bodyPr>
          <a:lstStyle/>
          <a:p>
            <a:pPr marL="254000" lvl="0" indent="-203200" algn="l" rtl="0">
              <a:lnSpc>
                <a:spcPct val="100000"/>
              </a:lnSpc>
              <a:spcBef>
                <a:spcPts val="800"/>
              </a:spcBef>
              <a:spcAft>
                <a:spcPts val="0"/>
              </a:spcAft>
              <a:buClr>
                <a:schemeClr val="dk2"/>
              </a:buClr>
              <a:buSzPts val="2000"/>
              <a:buFont typeface="Trebuchet MS"/>
              <a:buChar char="●"/>
            </a:pPr>
            <a:r>
              <a:rPr lang="en" sz="2000">
                <a:solidFill>
                  <a:schemeClr val="dk2"/>
                </a:solidFill>
              </a:rPr>
              <a:t>Closed captions are available in Zoom.</a:t>
            </a:r>
            <a:endParaRPr sz="2000">
              <a:solidFill>
                <a:schemeClr val="dk2"/>
              </a:solidFill>
            </a:endParaRPr>
          </a:p>
          <a:p>
            <a:pPr marL="254000" lvl="0" indent="-203200" algn="l" rtl="0">
              <a:lnSpc>
                <a:spcPct val="100000"/>
              </a:lnSpc>
              <a:spcBef>
                <a:spcPts val="800"/>
              </a:spcBef>
              <a:spcAft>
                <a:spcPts val="0"/>
              </a:spcAft>
              <a:buClr>
                <a:schemeClr val="dk2"/>
              </a:buClr>
              <a:buSzPts val="2000"/>
              <a:buChar char="●"/>
            </a:pPr>
            <a:r>
              <a:rPr lang="en" sz="2000">
                <a:solidFill>
                  <a:schemeClr val="dk2"/>
                </a:solidFill>
              </a:rPr>
              <a:t>To turn them on, click the Show Captions icon.</a:t>
            </a:r>
            <a:endParaRPr sz="2000">
              <a:solidFill>
                <a:schemeClr val="dk2"/>
              </a:solidFill>
            </a:endParaRPr>
          </a:p>
          <a:p>
            <a:pPr marL="254000" lvl="0" indent="-203200" algn="l" rtl="0">
              <a:lnSpc>
                <a:spcPct val="100000"/>
              </a:lnSpc>
              <a:spcBef>
                <a:spcPts val="800"/>
              </a:spcBef>
              <a:spcAft>
                <a:spcPts val="0"/>
              </a:spcAft>
              <a:buClr>
                <a:schemeClr val="dk2"/>
              </a:buClr>
              <a:buSzPts val="2000"/>
              <a:buChar char="●"/>
            </a:pPr>
            <a:r>
              <a:rPr lang="en" sz="2000">
                <a:solidFill>
                  <a:schemeClr val="dk2"/>
                </a:solidFill>
              </a:rPr>
              <a:t>To translate captions, click the arrow next to Show Captions and choose your language.</a:t>
            </a:r>
            <a:endParaRPr sz="800">
              <a:solidFill>
                <a:schemeClr val="dk2"/>
              </a:solidFill>
              <a:highlight>
                <a:schemeClr val="lt2"/>
              </a:highlight>
              <a:latin typeface="Arial"/>
              <a:ea typeface="Arial"/>
              <a:cs typeface="Arial"/>
              <a:sym typeface="Arial"/>
            </a:endParaRPr>
          </a:p>
          <a:p>
            <a:pPr marL="0" lvl="0" indent="0" algn="l" rtl="0">
              <a:spcBef>
                <a:spcPts val="800"/>
              </a:spcBef>
              <a:spcAft>
                <a:spcPts val="0"/>
              </a:spcAft>
              <a:buNone/>
            </a:pPr>
            <a:endParaRPr>
              <a:solidFill>
                <a:schemeClr val="dk2"/>
              </a:solidFill>
            </a:endParaRPr>
          </a:p>
        </p:txBody>
      </p:sp>
      <p:pic>
        <p:nvPicPr>
          <p:cNvPr id="730" name="Google Shape;730;g3ee5a464f31_9_93" descr="Screenshot of Zoom toolbar showing the closed caption icon."/>
          <p:cNvPicPr preferRelativeResize="0"/>
          <p:nvPr/>
        </p:nvPicPr>
        <p:blipFill>
          <a:blip r:embed="rId3">
            <a:alphaModFix/>
          </a:blip>
          <a:stretch>
            <a:fillRect/>
          </a:stretch>
        </p:blipFill>
        <p:spPr>
          <a:xfrm>
            <a:off x="3390478" y="3068119"/>
            <a:ext cx="2363044" cy="1189669"/>
          </a:xfrm>
          <a:prstGeom prst="rect">
            <a:avLst/>
          </a:prstGeom>
          <a:noFill/>
          <a:ln>
            <a:noFill/>
          </a:ln>
        </p:spPr>
      </p:pic>
      <p:sp>
        <p:nvSpPr>
          <p:cNvPr id="731" name="Google Shape;731;g3ee5a464f31_9_93"/>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solidFill>
                  <a:schemeClr val="lt1"/>
                </a:solidFill>
              </a:rPr>
              <a:t>3</a:t>
            </a:fld>
            <a:endParaRPr>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g3eee5ce3258_0_23"/>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3400"/>
              <a:t>Immigrant Eligibility Material</a:t>
            </a:r>
            <a:r>
              <a:rPr lang="en" sz="1100" b="0">
                <a:solidFill>
                  <a:schemeClr val="dk1"/>
                </a:solidFill>
                <a:latin typeface="Arial"/>
                <a:ea typeface="Arial"/>
                <a:cs typeface="Arial"/>
                <a:sym typeface="Arial"/>
              </a:rPr>
              <a:t> </a:t>
            </a:r>
            <a:endParaRPr/>
          </a:p>
        </p:txBody>
      </p:sp>
      <p:sp>
        <p:nvSpPr>
          <p:cNvPr id="984" name="Google Shape;984;g3eee5ce3258_0_23"/>
          <p:cNvSpPr txBox="1"/>
          <p:nvPr/>
        </p:nvSpPr>
        <p:spPr>
          <a:xfrm>
            <a:off x="477400" y="803925"/>
            <a:ext cx="8108400" cy="8004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800"/>
              </a:spcBef>
              <a:spcAft>
                <a:spcPts val="0"/>
              </a:spcAft>
              <a:buNone/>
            </a:pPr>
            <a:r>
              <a:rPr lang="en" sz="2000">
                <a:solidFill>
                  <a:schemeClr val="dk1"/>
                </a:solidFill>
                <a:latin typeface="Trebuchet MS"/>
                <a:ea typeface="Trebuchet MS"/>
                <a:cs typeface="Trebuchet MS"/>
                <a:sym typeface="Trebuchet MS"/>
              </a:rPr>
              <a:t>Outlining which immigrant groups may be affected by federal Medicaid changes and where to point members for help</a:t>
            </a:r>
            <a:endParaRPr sz="2400" b="1">
              <a:solidFill>
                <a:schemeClr val="dk1"/>
              </a:solidFill>
              <a:latin typeface="Trebuchet MS"/>
              <a:ea typeface="Trebuchet MS"/>
              <a:cs typeface="Trebuchet MS"/>
              <a:sym typeface="Trebuchet MS"/>
            </a:endParaRPr>
          </a:p>
        </p:txBody>
      </p:sp>
      <p:sp>
        <p:nvSpPr>
          <p:cNvPr id="985" name="Google Shape;985;g3eee5ce3258_0_23"/>
          <p:cNvSpPr txBox="1"/>
          <p:nvPr/>
        </p:nvSpPr>
        <p:spPr>
          <a:xfrm>
            <a:off x="380088" y="3994375"/>
            <a:ext cx="18282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b="1">
                <a:solidFill>
                  <a:srgbClr val="1F1F1F"/>
                </a:solidFill>
                <a:latin typeface="Trebuchet MS"/>
                <a:ea typeface="Trebuchet MS"/>
                <a:cs typeface="Trebuchet MS"/>
                <a:sym typeface="Trebuchet MS"/>
              </a:rPr>
              <a:t>Full-page flyer</a:t>
            </a:r>
            <a:endParaRPr b="1">
              <a:solidFill>
                <a:srgbClr val="1F1F1F"/>
              </a:solidFill>
              <a:latin typeface="Trebuchet MS"/>
              <a:ea typeface="Trebuchet MS"/>
              <a:cs typeface="Trebuchet MS"/>
              <a:sym typeface="Trebuchet MS"/>
            </a:endParaRPr>
          </a:p>
        </p:txBody>
      </p:sp>
      <p:pic>
        <p:nvPicPr>
          <p:cNvPr id="986" name="Google Shape;986;g3eee5ce3258_0_23" descr="First page of a full-page flyer available in the H.R. 1 toolkit. Logo at top reads &quot;Important! Federal Changes to Colorado's Medicaid Program.&quot; Title reads, &quot;Changes to Colorado Medicaid eligibility for some immigrants.&quot; Photo to the right of the image depicts a father and child sitting together and talking on a couch at home." title="HR1-toolkit_full-page.jpg"/>
          <p:cNvPicPr preferRelativeResize="0"/>
          <p:nvPr/>
        </p:nvPicPr>
        <p:blipFill>
          <a:blip r:embed="rId3">
            <a:alphaModFix/>
          </a:blip>
          <a:stretch>
            <a:fillRect/>
          </a:stretch>
        </p:blipFill>
        <p:spPr>
          <a:xfrm>
            <a:off x="380025" y="1667725"/>
            <a:ext cx="1828329" cy="2366899"/>
          </a:xfrm>
          <a:prstGeom prst="rect">
            <a:avLst/>
          </a:prstGeom>
          <a:noFill/>
          <a:ln>
            <a:noFill/>
          </a:ln>
          <a:effectLst>
            <a:outerShdw blurRad="214313" dist="95250" dir="2700000" algn="bl" rotWithShape="0">
              <a:srgbClr val="000000">
                <a:alpha val="50000"/>
              </a:srgbClr>
            </a:outerShdw>
          </a:effectLst>
        </p:spPr>
      </p:pic>
      <p:sp>
        <p:nvSpPr>
          <p:cNvPr id="987" name="Google Shape;987;g3eee5ce3258_0_23"/>
          <p:cNvSpPr txBox="1"/>
          <p:nvPr/>
        </p:nvSpPr>
        <p:spPr>
          <a:xfrm>
            <a:off x="2378663" y="3578950"/>
            <a:ext cx="23880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b="1">
                <a:solidFill>
                  <a:srgbClr val="1F1F1F"/>
                </a:solidFill>
                <a:latin typeface="Trebuchet MS"/>
                <a:ea typeface="Trebuchet MS"/>
                <a:cs typeface="Trebuchet MS"/>
                <a:sym typeface="Trebuchet MS"/>
              </a:rPr>
              <a:t>Half-page flyer</a:t>
            </a:r>
            <a:endParaRPr b="1">
              <a:solidFill>
                <a:srgbClr val="1F1F1F"/>
              </a:solidFill>
              <a:latin typeface="Trebuchet MS"/>
              <a:ea typeface="Trebuchet MS"/>
              <a:cs typeface="Trebuchet MS"/>
              <a:sym typeface="Trebuchet MS"/>
            </a:endParaRPr>
          </a:p>
        </p:txBody>
      </p:sp>
      <p:pic>
        <p:nvPicPr>
          <p:cNvPr id="988" name="Google Shape;988;g3eee5ce3258_0_23" descr="Half-page flyer available in the H.R. 1 toolkit. Logo at top reads &quot;Important! Federal Changes to Colorado's Medicaid Program.&quot; Title reads, &quot;Changes to Colorado Medicaid eligibility for some immigrants.&quot;" title="HR1-toolkit_half-page.jpg"/>
          <p:cNvPicPr preferRelativeResize="0"/>
          <p:nvPr/>
        </p:nvPicPr>
        <p:blipFill>
          <a:blip r:embed="rId4">
            <a:alphaModFix/>
          </a:blip>
          <a:stretch>
            <a:fillRect/>
          </a:stretch>
        </p:blipFill>
        <p:spPr>
          <a:xfrm>
            <a:off x="2378650" y="2033773"/>
            <a:ext cx="2388024" cy="1545176"/>
          </a:xfrm>
          <a:prstGeom prst="rect">
            <a:avLst/>
          </a:prstGeom>
          <a:noFill/>
          <a:ln>
            <a:noFill/>
          </a:ln>
          <a:effectLst>
            <a:outerShdw blurRad="214313" dist="95250" dir="2700000" algn="bl" rotWithShape="0">
              <a:srgbClr val="000000">
                <a:alpha val="50000"/>
              </a:srgbClr>
            </a:outerShdw>
          </a:effectLst>
        </p:spPr>
      </p:pic>
      <p:sp>
        <p:nvSpPr>
          <p:cNvPr id="989" name="Google Shape;989;g3eee5ce3258_0_23"/>
          <p:cNvSpPr txBox="1"/>
          <p:nvPr/>
        </p:nvSpPr>
        <p:spPr>
          <a:xfrm>
            <a:off x="4937000" y="4032350"/>
            <a:ext cx="18282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b="1">
                <a:solidFill>
                  <a:srgbClr val="1F1F1F"/>
                </a:solidFill>
                <a:latin typeface="Trebuchet MS"/>
                <a:ea typeface="Trebuchet MS"/>
                <a:cs typeface="Trebuchet MS"/>
                <a:sym typeface="Trebuchet MS"/>
              </a:rPr>
              <a:t>Walk-by poster</a:t>
            </a:r>
            <a:endParaRPr b="1">
              <a:solidFill>
                <a:srgbClr val="1F1F1F"/>
              </a:solidFill>
              <a:latin typeface="Trebuchet MS"/>
              <a:ea typeface="Trebuchet MS"/>
              <a:cs typeface="Trebuchet MS"/>
              <a:sym typeface="Trebuchet MS"/>
            </a:endParaRPr>
          </a:p>
        </p:txBody>
      </p:sp>
      <p:pic>
        <p:nvPicPr>
          <p:cNvPr id="990" name="Google Shape;990;g3eee5ce3258_0_23" descr="Image of a walk-by poster available in the H.R. 1 toolkit. Top background image depicts a father and child sitting together and talking on a couch at home. Title in white lettering reads, &quot;Changes to Colorado Medicaid eligibility for some immigrants. The Health First Colorado logo and tagline &quot;Colorado's Medicaid Program&quot; appear at the bottom left." title="HR1-toolkit_walk-by.jpg"/>
          <p:cNvPicPr preferRelativeResize="0"/>
          <p:nvPr/>
        </p:nvPicPr>
        <p:blipFill>
          <a:blip r:embed="rId5">
            <a:alphaModFix/>
          </a:blip>
          <a:stretch>
            <a:fillRect/>
          </a:stretch>
        </p:blipFill>
        <p:spPr>
          <a:xfrm>
            <a:off x="4937000" y="1667737"/>
            <a:ext cx="1828325" cy="2365379"/>
          </a:xfrm>
          <a:prstGeom prst="rect">
            <a:avLst/>
          </a:prstGeom>
          <a:noFill/>
          <a:ln>
            <a:noFill/>
          </a:ln>
          <a:effectLst>
            <a:outerShdw blurRad="214313" dist="95250" dir="2700000" algn="bl" rotWithShape="0">
              <a:srgbClr val="000000">
                <a:alpha val="50000"/>
              </a:srgbClr>
            </a:outerShdw>
          </a:effectLst>
        </p:spPr>
      </p:pic>
      <p:sp>
        <p:nvSpPr>
          <p:cNvPr id="991" name="Google Shape;991;g3eee5ce3258_0_23"/>
          <p:cNvSpPr txBox="1"/>
          <p:nvPr/>
        </p:nvSpPr>
        <p:spPr>
          <a:xfrm>
            <a:off x="6935775" y="4033100"/>
            <a:ext cx="18282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b="1">
                <a:solidFill>
                  <a:srgbClr val="1F1F1F"/>
                </a:solidFill>
                <a:latin typeface="Trebuchet MS"/>
                <a:ea typeface="Trebuchet MS"/>
                <a:cs typeface="Trebuchet MS"/>
                <a:sym typeface="Trebuchet MS"/>
              </a:rPr>
              <a:t>Partner reference</a:t>
            </a:r>
            <a:endParaRPr b="1">
              <a:solidFill>
                <a:srgbClr val="1F1F1F"/>
              </a:solidFill>
              <a:latin typeface="Trebuchet MS"/>
              <a:ea typeface="Trebuchet MS"/>
              <a:cs typeface="Trebuchet MS"/>
              <a:sym typeface="Trebuchet MS"/>
            </a:endParaRPr>
          </a:p>
        </p:txBody>
      </p:sp>
      <p:pic>
        <p:nvPicPr>
          <p:cNvPr id="992" name="Google Shape;992;g3eee5ce3258_0_23" descr="First page of a partner reference guide available in the H.R. 1 toolkit. Top central image depicts four young adults stand outside talking and smiling together. Title text below image reads &quot;Community Partner Reference: Navigating Medicaid Coverage Changes for Some Immigrants.&quot; Logo in lower left reads, &quot;Important! Federal Changes to Colorado's Medicaid Program&quot;. The Health First Colorado logo and tagline &quot;Colorado's Medicaid Program&quot; appear at the bottom right." title="HR1-toolkit_partner.jpg"/>
          <p:cNvPicPr preferRelativeResize="0"/>
          <p:nvPr/>
        </p:nvPicPr>
        <p:blipFill>
          <a:blip r:embed="rId6">
            <a:alphaModFix/>
          </a:blip>
          <a:stretch>
            <a:fillRect/>
          </a:stretch>
        </p:blipFill>
        <p:spPr>
          <a:xfrm>
            <a:off x="6935650" y="1667725"/>
            <a:ext cx="1828325" cy="2365379"/>
          </a:xfrm>
          <a:prstGeom prst="rect">
            <a:avLst/>
          </a:prstGeom>
          <a:noFill/>
          <a:ln>
            <a:noFill/>
          </a:ln>
          <a:effectLst>
            <a:outerShdw blurRad="214313" dist="95250" dir="2700000" algn="bl" rotWithShape="0">
              <a:srgbClr val="000000">
                <a:alpha val="50000"/>
              </a:srgbClr>
            </a:outerShdw>
          </a:effectLst>
        </p:spPr>
      </p:pic>
      <p:sp>
        <p:nvSpPr>
          <p:cNvPr id="993" name="Google Shape;993;g3eee5ce3258_0_2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g3eb04110ffc_0_8"/>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t>Cover </a:t>
            </a:r>
            <a:r>
              <a:rPr lang="en">
                <a:latin typeface="Trebuchet MS"/>
                <a:ea typeface="Trebuchet MS"/>
                <a:cs typeface="Trebuchet MS"/>
                <a:sym typeface="Trebuchet MS"/>
              </a:rPr>
              <a:t>All Coloradans</a:t>
            </a:r>
            <a:br>
              <a:rPr lang="en">
                <a:latin typeface="Trebuchet MS"/>
                <a:ea typeface="Trebuchet MS"/>
                <a:cs typeface="Trebuchet MS"/>
                <a:sym typeface="Trebuchet MS"/>
              </a:rPr>
            </a:br>
            <a:r>
              <a:rPr lang="en">
                <a:latin typeface="Trebuchet MS"/>
                <a:ea typeface="Trebuchet MS"/>
                <a:cs typeface="Trebuchet MS"/>
                <a:sym typeface="Trebuchet MS"/>
              </a:rPr>
              <a:t>Changes </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005" name="Google Shape;1005;g3eb04110ffc_0_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31</a:t>
            </a:fld>
            <a:endParaRPr sz="900">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3edcf012a9b_3_0"/>
          <p:cNvSpPr txBox="1">
            <a:spLocks noGrp="1"/>
          </p:cNvSpPr>
          <p:nvPr>
            <p:ph type="title"/>
          </p:nvPr>
        </p:nvSpPr>
        <p:spPr>
          <a:xfrm>
            <a:off x="628650" y="125353"/>
            <a:ext cx="7886700" cy="11319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a:t>CAC Overview</a:t>
            </a:r>
            <a:endParaRPr sz="4000"/>
          </a:p>
        </p:txBody>
      </p:sp>
      <p:sp>
        <p:nvSpPr>
          <p:cNvPr id="1011" name="Google Shape;1011;g3edcf012a9b_3_0"/>
          <p:cNvSpPr txBox="1"/>
          <p:nvPr/>
        </p:nvSpPr>
        <p:spPr>
          <a:xfrm>
            <a:off x="1062025" y="1364400"/>
            <a:ext cx="7523700" cy="1908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2800">
                <a:solidFill>
                  <a:schemeClr val="dk1"/>
                </a:solidFill>
                <a:latin typeface="Trebuchet MS"/>
                <a:ea typeface="Trebuchet MS"/>
                <a:cs typeface="Trebuchet MS"/>
                <a:sym typeface="Trebuchet MS"/>
              </a:rPr>
              <a:t>Cover All Coloradans (CAC) is a</a:t>
            </a:r>
            <a:r>
              <a:rPr lang="en" sz="28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9"/>
                  </a:ext>
                </a:extLst>
              </a:rPr>
              <a:t> health coverage program for pregnant and postpartum people and children (18 and younger) regardless of immigration status.</a:t>
            </a:r>
            <a:endParaRPr sz="2500">
              <a:solidFill>
                <a:schemeClr val="dk1"/>
              </a:solidFill>
              <a:latin typeface="Trebuchet MS"/>
              <a:ea typeface="Trebuchet MS"/>
              <a:cs typeface="Trebuchet MS"/>
              <a:sym typeface="Trebuchet MS"/>
            </a:endParaRPr>
          </a:p>
        </p:txBody>
      </p:sp>
      <p:sp>
        <p:nvSpPr>
          <p:cNvPr id="1012" name="Google Shape;1012;g3edcf012a9b_3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g3edcf012a9b_3_5"/>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a:t>CAC Eligibility</a:t>
            </a:r>
            <a:endParaRPr sz="4000"/>
          </a:p>
        </p:txBody>
      </p:sp>
      <p:sp>
        <p:nvSpPr>
          <p:cNvPr id="1018" name="Google Shape;1018;g3edcf012a9b_3_5"/>
          <p:cNvSpPr txBox="1"/>
          <p:nvPr/>
        </p:nvSpPr>
        <p:spPr>
          <a:xfrm>
            <a:off x="991650" y="959750"/>
            <a:ext cx="7523700" cy="3724800"/>
          </a:xfrm>
          <a:prstGeom prst="rect">
            <a:avLst/>
          </a:prstGeom>
          <a:noFill/>
          <a:ln>
            <a:noFill/>
          </a:ln>
        </p:spPr>
        <p:txBody>
          <a:bodyPr spcFirstLastPara="1" wrap="square" lIns="91425" tIns="91425" rIns="91425" bIns="91425" anchor="t" anchorCtr="0">
            <a:spAutoFit/>
          </a:bodyPr>
          <a:lstStyle/>
          <a:p>
            <a:pPr marL="12700" lvl="0" indent="0" algn="l" rtl="0">
              <a:spcBef>
                <a:spcPts val="1000"/>
              </a:spcBef>
              <a:spcAft>
                <a:spcPts val="0"/>
              </a:spcAft>
              <a:buClr>
                <a:schemeClr val="dk1"/>
              </a:buClr>
              <a:buSzPts val="1300"/>
              <a:buFont typeface="Arial"/>
              <a:buNone/>
            </a:pPr>
            <a:r>
              <a:rPr lang="en" sz="1800">
                <a:solidFill>
                  <a:schemeClr val="dk1"/>
                </a:solidFill>
                <a:latin typeface="Trebuchet MS"/>
                <a:ea typeface="Trebuchet MS"/>
                <a:cs typeface="Trebuchet MS"/>
                <a:sym typeface="Trebuchet MS"/>
              </a:rPr>
              <a:t>As of January 1, 2025, Colorado children ages 18 or younger and pregnant people living in Colorado, regardless of their immigration status, can apply to get health coverage. </a:t>
            </a:r>
            <a:endParaRPr sz="1800">
              <a:solidFill>
                <a:schemeClr val="dk1"/>
              </a:solidFill>
              <a:latin typeface="Trebuchet MS"/>
              <a:ea typeface="Trebuchet MS"/>
              <a:cs typeface="Trebuchet MS"/>
              <a:sym typeface="Trebuchet MS"/>
            </a:endParaRPr>
          </a:p>
          <a:p>
            <a:pPr marL="12700" lvl="0" indent="0" algn="l" rtl="0">
              <a:spcBef>
                <a:spcPts val="1000"/>
              </a:spcBef>
              <a:spcAft>
                <a:spcPts val="0"/>
              </a:spcAft>
              <a:buClr>
                <a:schemeClr val="dk1"/>
              </a:buClr>
              <a:buSzPts val="1300"/>
              <a:buFont typeface="Arial"/>
              <a:buNone/>
            </a:pPr>
            <a:r>
              <a:rPr lang="en" sz="1800" b="1">
                <a:solidFill>
                  <a:schemeClr val="dk1"/>
                </a:solidFill>
                <a:latin typeface="Trebuchet MS"/>
                <a:ea typeface="Trebuchet MS"/>
                <a:cs typeface="Trebuchet MS"/>
                <a:sym typeface="Trebuchet MS"/>
              </a:rPr>
              <a:t>Who qualifies?</a:t>
            </a:r>
            <a:endParaRPr sz="1800">
              <a:solidFill>
                <a:schemeClr val="dk1"/>
              </a:solidFill>
              <a:latin typeface="Trebuchet MS"/>
              <a:ea typeface="Trebuchet MS"/>
              <a:cs typeface="Trebuchet MS"/>
              <a:sym typeface="Trebuchet MS"/>
            </a:endParaRPr>
          </a:p>
          <a:p>
            <a:pPr marL="12700" marR="215900" lvl="0" indent="0" algn="l" rtl="0">
              <a:spcBef>
                <a:spcPts val="1000"/>
              </a:spcBef>
              <a:spcAft>
                <a:spcPts val="0"/>
              </a:spcAft>
              <a:buClr>
                <a:schemeClr val="dk1"/>
              </a:buClr>
              <a:buSzPts val="1300"/>
              <a:buFont typeface="Arial"/>
              <a:buNone/>
            </a:pPr>
            <a:r>
              <a:rPr lang="en" sz="1800">
                <a:solidFill>
                  <a:schemeClr val="dk1"/>
                </a:solidFill>
                <a:latin typeface="Trebuchet MS"/>
                <a:ea typeface="Trebuchet MS"/>
                <a:cs typeface="Trebuchet MS"/>
                <a:sym typeface="Trebuchet MS"/>
              </a:rPr>
              <a:t>T</a:t>
            </a:r>
            <a:r>
              <a:rPr lang="en" sz="18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0"/>
                  </a:ext>
                </a:extLst>
              </a:rPr>
              <a:t>hrough CAC, you may qualify for Health First Colorado or CHP+ </a:t>
            </a:r>
            <a:r>
              <a:rPr lang="en" sz="1800">
                <a:solidFill>
                  <a:schemeClr val="dk1"/>
                </a:solidFill>
                <a:latin typeface="Trebuchet MS"/>
                <a:ea typeface="Trebuchet MS"/>
                <a:cs typeface="Trebuchet MS"/>
                <a:sym typeface="Trebuchet MS"/>
              </a:rPr>
              <a:t>if you:</a:t>
            </a:r>
            <a:endParaRPr sz="180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Live in Colorado, and</a:t>
            </a:r>
            <a:endParaRPr sz="1800">
              <a:solidFill>
                <a:schemeClr val="dk1"/>
              </a:solidFill>
              <a:latin typeface="Trebuchet MS"/>
              <a:ea typeface="Trebuchet MS"/>
              <a:cs typeface="Trebuchet MS"/>
              <a:sym typeface="Trebuchet MS"/>
            </a:endParaRPr>
          </a:p>
          <a:p>
            <a:pPr marL="355600" marR="368300" lvl="0" indent="-2921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Meet the income and household eligibility requirements, and</a:t>
            </a:r>
            <a:endParaRPr sz="180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Are pregnant or</a:t>
            </a:r>
            <a:endParaRPr sz="180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Are 18 years old or younger.</a:t>
            </a:r>
            <a:endParaRPr sz="3300">
              <a:solidFill>
                <a:schemeClr val="dk1"/>
              </a:solidFill>
              <a:latin typeface="Trebuchet MS"/>
              <a:ea typeface="Trebuchet MS"/>
              <a:cs typeface="Trebuchet MS"/>
              <a:sym typeface="Trebuchet MS"/>
            </a:endParaRPr>
          </a:p>
        </p:txBody>
      </p:sp>
      <p:sp>
        <p:nvSpPr>
          <p:cNvPr id="1019" name="Google Shape;1019;g3edcf012a9b_3_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edcf012a9b_3_10"/>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a:t>More CAC Information</a:t>
            </a:r>
            <a:endParaRPr sz="4000"/>
          </a:p>
        </p:txBody>
      </p:sp>
      <p:sp>
        <p:nvSpPr>
          <p:cNvPr id="1025" name="Google Shape;1025;g3edcf012a9b_3_10"/>
          <p:cNvSpPr txBox="1"/>
          <p:nvPr/>
        </p:nvSpPr>
        <p:spPr>
          <a:xfrm>
            <a:off x="895675" y="1161275"/>
            <a:ext cx="7523700" cy="2313900"/>
          </a:xfrm>
          <a:prstGeom prst="rect">
            <a:avLst/>
          </a:prstGeom>
          <a:noFill/>
          <a:ln>
            <a:noFill/>
          </a:ln>
        </p:spPr>
        <p:txBody>
          <a:bodyPr spcFirstLastPara="1" wrap="square" lIns="91425" tIns="91425" rIns="91425" bIns="91425" anchor="t" anchorCtr="0">
            <a:spAutoFit/>
          </a:bodyPr>
          <a:lstStyle/>
          <a:p>
            <a:pPr marL="342900" lvl="0" indent="-298450" algn="l" rtl="0">
              <a:spcBef>
                <a:spcPts val="0"/>
              </a:spcBef>
              <a:spcAft>
                <a:spcPts val="0"/>
              </a:spcAft>
              <a:buClr>
                <a:schemeClr val="dk1"/>
              </a:buClr>
              <a:buSzPts val="2100"/>
              <a:buChar char="•"/>
            </a:pPr>
            <a:r>
              <a:rPr lang="en" sz="2100">
                <a:solidFill>
                  <a:schemeClr val="dk1"/>
                </a:solidFill>
                <a:latin typeface="Trebuchet MS"/>
                <a:ea typeface="Trebuchet MS"/>
                <a:cs typeface="Trebuchet MS"/>
                <a:sym typeface="Trebuchet MS"/>
              </a:rPr>
              <a:t>Sign up for the CAC </a:t>
            </a:r>
            <a:r>
              <a:rPr lang="en" sz="2100" u="sng">
                <a:solidFill>
                  <a:schemeClr val="hlink"/>
                </a:solidFill>
                <a:latin typeface="Trebuchet MS"/>
                <a:ea typeface="Trebuchet MS"/>
                <a:cs typeface="Trebuchet MS"/>
                <a:sym typeface="Trebuchet MS"/>
                <a:hlinkClick r:id="rId3"/>
              </a:rPr>
              <a:t>newsletter</a:t>
            </a:r>
            <a:endParaRPr sz="2100">
              <a:solidFill>
                <a:schemeClr val="dk1"/>
              </a:solidFill>
              <a:latin typeface="Trebuchet MS"/>
              <a:ea typeface="Trebuchet MS"/>
              <a:cs typeface="Trebuchet MS"/>
              <a:sym typeface="Trebuchet MS"/>
            </a:endParaRPr>
          </a:p>
          <a:p>
            <a:pPr marL="342900" lvl="0" indent="-298450" algn="l" rtl="0">
              <a:spcBef>
                <a:spcPts val="1000"/>
              </a:spcBef>
              <a:spcAft>
                <a:spcPts val="0"/>
              </a:spcAft>
              <a:buClr>
                <a:schemeClr val="dk1"/>
              </a:buClr>
              <a:buSzPts val="2100"/>
              <a:buChar char="•"/>
            </a:pPr>
            <a:r>
              <a:rPr lang="en" sz="2100">
                <a:solidFill>
                  <a:schemeClr val="dk1"/>
                </a:solidFill>
                <a:latin typeface="Trebuchet MS"/>
                <a:ea typeface="Trebuchet MS"/>
                <a:cs typeface="Trebuchet MS"/>
                <a:sym typeface="Trebuchet MS"/>
              </a:rPr>
              <a:t>Visit the CAC </a:t>
            </a:r>
            <a:r>
              <a:rPr lang="en" sz="2100" u="sng">
                <a:solidFill>
                  <a:schemeClr val="hlink"/>
                </a:solidFill>
                <a:latin typeface="Trebuchet MS"/>
                <a:ea typeface="Trebuchet MS"/>
                <a:cs typeface="Trebuchet MS"/>
                <a:sym typeface="Trebuchet MS"/>
                <a:hlinkClick r:id="rId4"/>
              </a:rPr>
              <a:t>webpage</a:t>
            </a:r>
            <a:endParaRPr sz="2100">
              <a:solidFill>
                <a:schemeClr val="dk1"/>
              </a:solidFill>
              <a:latin typeface="Trebuchet MS"/>
              <a:ea typeface="Trebuchet MS"/>
              <a:cs typeface="Trebuchet MS"/>
              <a:sym typeface="Trebuchet MS"/>
            </a:endParaRPr>
          </a:p>
          <a:p>
            <a:pPr marL="342900" lvl="0" indent="-298450" algn="l" rtl="0">
              <a:spcBef>
                <a:spcPts val="1000"/>
              </a:spcBef>
              <a:spcAft>
                <a:spcPts val="0"/>
              </a:spcAft>
              <a:buClr>
                <a:schemeClr val="dk1"/>
              </a:buClr>
              <a:buSzPts val="2100"/>
              <a:buChar char="•"/>
            </a:pPr>
            <a:r>
              <a:rPr lang="en" sz="2100" u="sng">
                <a:solidFill>
                  <a:schemeClr val="hlink"/>
                </a:solidFill>
                <a:latin typeface="Trebuchet MS"/>
                <a:ea typeface="Trebuchet MS"/>
                <a:cs typeface="Trebuchet MS"/>
                <a:sym typeface="Trebuchet MS"/>
                <a:hlinkClick r:id="rId5"/>
              </a:rPr>
              <a:t>Register</a:t>
            </a:r>
            <a:r>
              <a:rPr lang="en" sz="2100">
                <a:solidFill>
                  <a:schemeClr val="dk1"/>
                </a:solidFill>
                <a:latin typeface="Trebuchet MS"/>
                <a:ea typeface="Trebuchet MS"/>
                <a:cs typeface="Trebuchet MS"/>
                <a:sym typeface="Trebuchet MS"/>
              </a:rPr>
              <a:t> for an upcoming stakeholder meeting about CAC</a:t>
            </a:r>
            <a:endParaRPr sz="2100">
              <a:solidFill>
                <a:schemeClr val="dk1"/>
              </a:solidFill>
              <a:latin typeface="Trebuchet MS"/>
              <a:ea typeface="Trebuchet MS"/>
              <a:cs typeface="Trebuchet MS"/>
              <a:sym typeface="Trebuchet MS"/>
            </a:endParaRPr>
          </a:p>
          <a:p>
            <a:pPr marL="685800" lvl="1" indent="-298450" algn="l" rtl="0">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July 15, 2026, from 1 to 2:30 p.m.</a:t>
            </a:r>
            <a:endParaRPr sz="2100">
              <a:solidFill>
                <a:schemeClr val="dk1"/>
              </a:solidFill>
              <a:latin typeface="Trebuchet MS"/>
              <a:ea typeface="Trebuchet MS"/>
              <a:cs typeface="Trebuchet MS"/>
              <a:sym typeface="Trebuchet MS"/>
            </a:endParaRPr>
          </a:p>
          <a:p>
            <a:pPr marL="342900" lvl="0" indent="-298450" algn="l" rtl="0">
              <a:spcBef>
                <a:spcPts val="1000"/>
              </a:spcBef>
              <a:spcAft>
                <a:spcPts val="1000"/>
              </a:spcAft>
              <a:buClr>
                <a:schemeClr val="dk1"/>
              </a:buClr>
              <a:buSzPts val="2100"/>
              <a:buFont typeface="Trebuchet MS"/>
              <a:buChar char="•"/>
            </a:pPr>
            <a:r>
              <a:rPr lang="en" sz="2100">
                <a:solidFill>
                  <a:schemeClr val="dk1"/>
                </a:solidFill>
                <a:latin typeface="Trebuchet MS"/>
                <a:ea typeface="Trebuchet MS"/>
                <a:cs typeface="Trebuchet MS"/>
                <a:sym typeface="Trebuchet MS"/>
              </a:rPr>
              <a:t>Contact </a:t>
            </a:r>
            <a:r>
              <a:rPr lang="en" sz="2100" u="sng">
                <a:solidFill>
                  <a:schemeClr val="hlink"/>
                </a:solidFill>
                <a:latin typeface="Trebuchet MS"/>
                <a:ea typeface="Trebuchet MS"/>
                <a:cs typeface="Trebuchet MS"/>
                <a:sym typeface="Trebuchet MS"/>
                <a:hlinkClick r:id="rId6"/>
              </a:rPr>
              <a:t>hcpf_coverallco@state.co.us</a:t>
            </a:r>
            <a:endParaRPr sz="1800">
              <a:solidFill>
                <a:schemeClr val="dk1"/>
              </a:solidFill>
              <a:latin typeface="Trebuchet MS"/>
              <a:ea typeface="Trebuchet MS"/>
              <a:cs typeface="Trebuchet MS"/>
              <a:sym typeface="Trebuchet MS"/>
            </a:endParaRPr>
          </a:p>
        </p:txBody>
      </p:sp>
      <p:sp>
        <p:nvSpPr>
          <p:cNvPr id="1026" name="Google Shape;1026;g3edcf012a9b_3_1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g3ee5a464f31_13_1"/>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Questions and Answers (Q&amp;A)</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032" name="Google Shape;1032;g3ee5a464f31_13_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35</a:t>
            </a:fld>
            <a:endParaRPr sz="900">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24"/>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Resources and Next Steps</a:t>
            </a:r>
            <a:endParaRPr>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a:latin typeface="Trebuchet MS"/>
              <a:ea typeface="Trebuchet MS"/>
              <a:cs typeface="Trebuchet MS"/>
              <a:sym typeface="Trebuchet MS"/>
            </a:endParaRPr>
          </a:p>
        </p:txBody>
      </p:sp>
      <p:sp>
        <p:nvSpPr>
          <p:cNvPr id="1038" name="Google Shape;1038;p2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36</a:t>
            </a:fld>
            <a:endParaRPr sz="900">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25"/>
          <p:cNvSpPr txBox="1">
            <a:spLocks noGrp="1"/>
          </p:cNvSpPr>
          <p:nvPr>
            <p:ph type="title"/>
          </p:nvPr>
        </p:nvSpPr>
        <p:spPr>
          <a:xfrm>
            <a:off x="628650" y="337056"/>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a:t>Refugee Resources</a:t>
            </a:r>
            <a:endParaRPr/>
          </a:p>
        </p:txBody>
      </p:sp>
      <p:sp>
        <p:nvSpPr>
          <p:cNvPr id="1044" name="Google Shape;1044;p25"/>
          <p:cNvSpPr txBox="1">
            <a:spLocks noGrp="1"/>
          </p:cNvSpPr>
          <p:nvPr>
            <p:ph type="body" idx="1"/>
          </p:nvPr>
        </p:nvSpPr>
        <p:spPr>
          <a:xfrm>
            <a:off x="628650" y="1432423"/>
            <a:ext cx="7886700" cy="3014021"/>
          </a:xfrm>
          <a:prstGeom prst="rect">
            <a:avLst/>
          </a:prstGeom>
          <a:noFill/>
          <a:ln>
            <a:noFill/>
          </a:ln>
        </p:spPr>
        <p:txBody>
          <a:bodyPr spcFirstLastPara="1" wrap="square" lIns="68575" tIns="34275" rIns="68575" bIns="34275" anchor="t" anchorCtr="0">
            <a:noAutofit/>
          </a:bodyPr>
          <a:lstStyle/>
          <a:p>
            <a:pPr marL="457200" marR="0" lvl="0" indent="-419100" algn="l" rtl="0">
              <a:lnSpc>
                <a:spcPct val="90000"/>
              </a:lnSpc>
              <a:spcBef>
                <a:spcPts val="800"/>
              </a:spcBef>
              <a:spcAft>
                <a:spcPts val="0"/>
              </a:spcAft>
              <a:buClr>
                <a:schemeClr val="dk1"/>
              </a:buClr>
              <a:buSzPts val="3000"/>
              <a:buFont typeface="Arial"/>
              <a:buChar char="•"/>
            </a:pPr>
            <a:r>
              <a:rPr lang="en" sz="3000"/>
              <a:t>The </a:t>
            </a:r>
            <a:r>
              <a:rPr lang="en" sz="3000" u="sng">
                <a:solidFill>
                  <a:schemeClr val="hlink"/>
                </a:solidFill>
                <a:hlinkClick r:id="rId3"/>
              </a:rPr>
              <a:t>Office of New Americans</a:t>
            </a:r>
            <a:r>
              <a:rPr lang="en" sz="3000"/>
              <a:t> Refugee Services</a:t>
            </a:r>
            <a:endParaRPr sz="3000"/>
          </a:p>
          <a:p>
            <a:pPr marL="457200" marR="0" lvl="0" indent="-419100" algn="l" rtl="0">
              <a:lnSpc>
                <a:spcPct val="90000"/>
              </a:lnSpc>
              <a:spcBef>
                <a:spcPts val="800"/>
              </a:spcBef>
              <a:spcAft>
                <a:spcPts val="0"/>
              </a:spcAft>
              <a:buSzPts val="3000"/>
              <a:buChar char="•"/>
            </a:pPr>
            <a:r>
              <a:rPr lang="en" sz="3000"/>
              <a:t>Find support </a:t>
            </a:r>
            <a:r>
              <a:rPr lang="en" sz="3000" u="sng">
                <a:solidFill>
                  <a:schemeClr val="hlink"/>
                </a:solidFill>
                <a:hlinkClick r:id="rId4"/>
              </a:rPr>
              <a:t>in your area</a:t>
            </a:r>
            <a:endParaRPr sz="3000"/>
          </a:p>
          <a:p>
            <a:pPr marL="457200" marR="0" lvl="0" indent="-419100" algn="l" rtl="0">
              <a:lnSpc>
                <a:spcPct val="90000"/>
              </a:lnSpc>
              <a:spcBef>
                <a:spcPts val="800"/>
              </a:spcBef>
              <a:spcAft>
                <a:spcPts val="0"/>
              </a:spcAft>
              <a:buSzPts val="3000"/>
              <a:buChar char="•"/>
            </a:pPr>
            <a:r>
              <a:rPr lang="en" sz="3000"/>
              <a:t>Federal resources </a:t>
            </a:r>
            <a:endParaRPr sz="3000"/>
          </a:p>
        </p:txBody>
      </p:sp>
      <p:sp>
        <p:nvSpPr>
          <p:cNvPr id="1045" name="Google Shape;1045;p2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2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Next Steps for Members</a:t>
            </a:r>
            <a:endParaRPr/>
          </a:p>
        </p:txBody>
      </p:sp>
      <p:sp>
        <p:nvSpPr>
          <p:cNvPr id="1051" name="Google Shape;1051;p26"/>
          <p:cNvSpPr txBox="1">
            <a:spLocks noGrp="1"/>
          </p:cNvSpPr>
          <p:nvPr>
            <p:ph type="body" idx="1"/>
          </p:nvPr>
        </p:nvSpPr>
        <p:spPr>
          <a:xfrm>
            <a:off x="471150" y="1127650"/>
            <a:ext cx="7996500" cy="3235800"/>
          </a:xfrm>
          <a:prstGeom prst="rect">
            <a:avLst/>
          </a:prstGeom>
          <a:noFill/>
          <a:ln>
            <a:noFill/>
          </a:ln>
        </p:spPr>
        <p:txBody>
          <a:bodyPr spcFirstLastPara="1" wrap="square" lIns="68575" tIns="34275" rIns="68575" bIns="34275" anchor="t" anchorCtr="0">
            <a:noAutofit/>
          </a:bodyPr>
          <a:lstStyle/>
          <a:p>
            <a:pPr marL="457200" lvl="0" indent="-330200" algn="l" rtl="0">
              <a:lnSpc>
                <a:spcPct val="90000"/>
              </a:lnSpc>
              <a:spcBef>
                <a:spcPts val="0"/>
              </a:spcBef>
              <a:spcAft>
                <a:spcPts val="0"/>
              </a:spcAft>
              <a:buSzPts val="1600"/>
              <a:buFont typeface="Trebuchet MS"/>
              <a:buChar char="●"/>
            </a:pPr>
            <a:r>
              <a:rPr lang="en" sz="2800"/>
              <a:t>Make sure your citizenship/immigration status and contact information are up to date.</a:t>
            </a:r>
            <a:endParaRPr/>
          </a:p>
          <a:p>
            <a:pPr marL="457200" lvl="0" indent="-330200" algn="l" rtl="0">
              <a:lnSpc>
                <a:spcPct val="90000"/>
              </a:lnSpc>
              <a:spcBef>
                <a:spcPts val="1200"/>
              </a:spcBef>
              <a:spcAft>
                <a:spcPts val="0"/>
              </a:spcAft>
              <a:buSzPts val="1600"/>
              <a:buFont typeface="Trebuchet MS"/>
              <a:buChar char="●"/>
            </a:pPr>
            <a:r>
              <a:rPr lang="en" sz="2800"/>
              <a:t>Watch for and respond immediately to official notices.</a:t>
            </a:r>
            <a:endParaRPr/>
          </a:p>
          <a:p>
            <a:pPr marL="457200" lvl="0" indent="-330200" algn="l" rtl="0">
              <a:lnSpc>
                <a:spcPct val="90000"/>
              </a:lnSpc>
              <a:spcBef>
                <a:spcPts val="1200"/>
              </a:spcBef>
              <a:spcAft>
                <a:spcPts val="0"/>
              </a:spcAft>
              <a:buSzPts val="1600"/>
              <a:buFont typeface="Trebuchet MS"/>
              <a:buChar char="●"/>
            </a:pPr>
            <a:r>
              <a:rPr lang="en" sz="2800"/>
              <a:t>Take preparations for possible loss of coverage (schedule appointments and fill prescriptions) before October 1. </a:t>
            </a:r>
            <a:endParaRPr/>
          </a:p>
          <a:p>
            <a:pPr marL="457200" marR="0" lvl="0" indent="-228600" algn="l" rtl="0">
              <a:lnSpc>
                <a:spcPct val="90000"/>
              </a:lnSpc>
              <a:spcBef>
                <a:spcPts val="2000"/>
              </a:spcBef>
              <a:spcAft>
                <a:spcPts val="0"/>
              </a:spcAft>
              <a:buClr>
                <a:schemeClr val="dk1"/>
              </a:buClr>
              <a:buSzPts val="2700"/>
              <a:buFont typeface="Arial"/>
              <a:buNone/>
            </a:pPr>
            <a:endParaRPr/>
          </a:p>
        </p:txBody>
      </p:sp>
      <p:sp>
        <p:nvSpPr>
          <p:cNvPr id="1052" name="Google Shape;1052;p2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g3ebbc0e0bd1_5_0"/>
          <p:cNvSpPr txBox="1">
            <a:spLocks noGrp="1"/>
          </p:cNvSpPr>
          <p:nvPr>
            <p:ph type="title"/>
          </p:nvPr>
        </p:nvSpPr>
        <p:spPr>
          <a:xfrm>
            <a:off x="628650" y="233800"/>
            <a:ext cx="7886700" cy="693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a:t>Stay Engaged</a:t>
            </a:r>
            <a:endParaRPr/>
          </a:p>
        </p:txBody>
      </p:sp>
      <p:sp>
        <p:nvSpPr>
          <p:cNvPr id="1058" name="Google Shape;1058;g3ebbc0e0bd1_5_0"/>
          <p:cNvSpPr txBox="1">
            <a:spLocks noGrp="1"/>
          </p:cNvSpPr>
          <p:nvPr>
            <p:ph type="body" idx="1"/>
          </p:nvPr>
        </p:nvSpPr>
        <p:spPr>
          <a:xfrm>
            <a:off x="471150" y="1048500"/>
            <a:ext cx="8044200" cy="3610800"/>
          </a:xfrm>
          <a:prstGeom prst="rect">
            <a:avLst/>
          </a:prstGeom>
          <a:noFill/>
          <a:ln>
            <a:noFill/>
          </a:ln>
        </p:spPr>
        <p:txBody>
          <a:bodyPr spcFirstLastPara="1" wrap="square" lIns="68575" tIns="34275" rIns="68575" bIns="34275" anchor="t" anchorCtr="0">
            <a:noAutofit/>
          </a:bodyPr>
          <a:lstStyle/>
          <a:p>
            <a:pPr marL="457200" lvl="0" indent="-406400" algn="l" rtl="0">
              <a:lnSpc>
                <a:spcPct val="90000"/>
              </a:lnSpc>
              <a:spcBef>
                <a:spcPts val="0"/>
              </a:spcBef>
              <a:spcAft>
                <a:spcPts val="0"/>
              </a:spcAft>
              <a:buSzPts val="2800"/>
              <a:buChar char="•"/>
            </a:pPr>
            <a:r>
              <a:rPr lang="en" sz="2800"/>
              <a:t>Visit the HCPF webpage for policy information</a:t>
            </a:r>
            <a:endParaRPr sz="2800"/>
          </a:p>
          <a:p>
            <a:pPr marL="457200" lvl="0" indent="-406400" algn="l" rtl="0">
              <a:lnSpc>
                <a:spcPct val="90000"/>
              </a:lnSpc>
              <a:spcBef>
                <a:spcPts val="1000"/>
              </a:spcBef>
              <a:spcAft>
                <a:spcPts val="0"/>
              </a:spcAft>
              <a:buSzPts val="2800"/>
              <a:buChar char="•"/>
            </a:pPr>
            <a:r>
              <a:rPr lang="en" sz="2800"/>
              <a:t>Visit the Health First Colorado page for member guidance</a:t>
            </a:r>
            <a:endParaRPr sz="2800"/>
          </a:p>
          <a:p>
            <a:pPr marL="457200" lvl="0" indent="-406400" algn="l" rtl="0">
              <a:lnSpc>
                <a:spcPct val="90000"/>
              </a:lnSpc>
              <a:spcBef>
                <a:spcPts val="1000"/>
              </a:spcBef>
              <a:spcAft>
                <a:spcPts val="0"/>
              </a:spcAft>
              <a:buSzPts val="2800"/>
              <a:buChar char="•"/>
            </a:pPr>
            <a:r>
              <a:rPr lang="en" sz="2800"/>
              <a:t>Contact </a:t>
            </a:r>
            <a:r>
              <a:rPr lang="en" sz="2800" u="sng">
                <a:solidFill>
                  <a:schemeClr val="hlink"/>
                </a:solidFill>
                <a:hlinkClick r:id="rId3"/>
              </a:rPr>
              <a:t>hcpf_HR1@state.co.us</a:t>
            </a:r>
            <a:r>
              <a:rPr lang="en" sz="2800"/>
              <a:t> to connect with HCPF staff</a:t>
            </a:r>
            <a:endParaRPr sz="2800"/>
          </a:p>
          <a:p>
            <a:pPr marL="457200" lvl="0" indent="-406400" algn="l" rtl="0">
              <a:lnSpc>
                <a:spcPct val="90000"/>
              </a:lnSpc>
              <a:spcBef>
                <a:spcPts val="1000"/>
              </a:spcBef>
              <a:spcAft>
                <a:spcPts val="0"/>
              </a:spcAft>
              <a:buSzPts val="2800"/>
              <a:buChar char="•"/>
            </a:pPr>
            <a:r>
              <a:rPr lang="en" sz="2800"/>
              <a:t>Contact the </a:t>
            </a:r>
            <a:r>
              <a:rPr lang="en" sz="2800" b="1"/>
              <a:t>member center</a:t>
            </a:r>
            <a:r>
              <a:rPr lang="en" sz="2800"/>
              <a:t> for </a:t>
            </a:r>
            <a:r>
              <a:rPr lang="en" sz="2800" b="1"/>
              <a:t>member specific </a:t>
            </a:r>
            <a:r>
              <a:rPr lang="en" sz="2800"/>
              <a:t>questions, and </a:t>
            </a:r>
            <a:r>
              <a:rPr lang="en" sz="2800" b="1"/>
              <a:t>provider center</a:t>
            </a:r>
            <a:r>
              <a:rPr lang="en" sz="2800"/>
              <a:t> for </a:t>
            </a:r>
            <a:r>
              <a:rPr lang="en" sz="2800" b="1"/>
              <a:t>provider and billing questions</a:t>
            </a:r>
            <a:endParaRPr sz="2800" b="1"/>
          </a:p>
          <a:p>
            <a:pPr marL="0" lvl="0" indent="0" algn="l" rtl="0">
              <a:lnSpc>
                <a:spcPct val="90000"/>
              </a:lnSpc>
              <a:spcBef>
                <a:spcPts val="1000"/>
              </a:spcBef>
              <a:spcAft>
                <a:spcPts val="1000"/>
              </a:spcAft>
              <a:buNone/>
            </a:pPr>
            <a:endParaRPr/>
          </a:p>
        </p:txBody>
      </p:sp>
      <p:sp>
        <p:nvSpPr>
          <p:cNvPr id="1059" name="Google Shape;1059;g3ebbc0e0bd1_5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3ee5a464f31_9_159"/>
          <p:cNvSpPr txBox="1"/>
          <p:nvPr/>
        </p:nvSpPr>
        <p:spPr>
          <a:xfrm>
            <a:off x="243926" y="231750"/>
            <a:ext cx="8550600" cy="871200"/>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en" sz="4500" b="1">
                <a:solidFill>
                  <a:schemeClr val="dk2"/>
                </a:solidFill>
                <a:latin typeface="Trebuchet MS"/>
                <a:ea typeface="Trebuchet MS"/>
                <a:cs typeface="Trebuchet MS"/>
                <a:sym typeface="Trebuchet MS"/>
              </a:rPr>
              <a:t>Q&amp;A Instructions</a:t>
            </a:r>
            <a:endParaRPr sz="4500" b="0" i="0" u="none" strike="noStrike" cap="none">
              <a:solidFill>
                <a:schemeClr val="dk2"/>
              </a:solidFill>
              <a:latin typeface="Arial"/>
              <a:ea typeface="Arial"/>
              <a:cs typeface="Arial"/>
              <a:sym typeface="Arial"/>
            </a:endParaRPr>
          </a:p>
        </p:txBody>
      </p:sp>
      <p:sp>
        <p:nvSpPr>
          <p:cNvPr id="737" name="Google Shape;737;g3ee5a464f31_9_159"/>
          <p:cNvSpPr txBox="1"/>
          <p:nvPr/>
        </p:nvSpPr>
        <p:spPr>
          <a:xfrm>
            <a:off x="262488" y="1030671"/>
            <a:ext cx="8513700" cy="3590400"/>
          </a:xfrm>
          <a:prstGeom prst="rect">
            <a:avLst/>
          </a:prstGeom>
          <a:noFill/>
          <a:ln>
            <a:noFill/>
          </a:ln>
        </p:spPr>
        <p:txBody>
          <a:bodyPr spcFirstLastPara="1" wrap="square" lIns="88350" tIns="88350" rIns="88350" bIns="88350" anchor="t" anchorCtr="0">
            <a:spAutoFit/>
          </a:bodyPr>
          <a:lstStyle/>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Use the Q and A feature to ask questions.</a:t>
            </a:r>
            <a:endParaRPr sz="200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rPr>
              <a:t>Attendees can also click the Raise Hand icon to provide a comment. Once called upon, you will be asked to un-mute to speak.</a:t>
            </a:r>
            <a:endParaRPr sz="2000">
              <a:solidFill>
                <a:schemeClr val="dk2"/>
              </a:solidFill>
              <a:latin typeface="Trebuchet MS"/>
              <a:ea typeface="Trebuchet MS"/>
              <a:cs typeface="Trebuchet MS"/>
              <a:sym typeface="Trebuchet MS"/>
            </a:endParaRPr>
          </a:p>
          <a:p>
            <a:pPr marL="0" lvl="0" indent="0" algn="l" rtl="0">
              <a:spcBef>
                <a:spcPts val="1000"/>
              </a:spcBef>
              <a:spcAft>
                <a:spcPts val="0"/>
              </a:spcAft>
              <a:buNone/>
            </a:pPr>
            <a:endParaRPr sz="2000">
              <a:solidFill>
                <a:schemeClr val="dk2"/>
              </a:solidFill>
              <a:latin typeface="Trebuchet MS"/>
              <a:ea typeface="Trebuchet MS"/>
              <a:cs typeface="Trebuchet MS"/>
              <a:sym typeface="Trebuchet MS"/>
            </a:endParaRPr>
          </a:p>
          <a:p>
            <a:pPr marL="0" lvl="0" indent="0" algn="l" rtl="0">
              <a:spcBef>
                <a:spcPts val="1000"/>
              </a:spcBef>
              <a:spcAft>
                <a:spcPts val="0"/>
              </a:spcAft>
              <a:buNone/>
            </a:pPr>
            <a:endParaRPr sz="2000">
              <a:solidFill>
                <a:schemeClr val="dk2"/>
              </a:solidFill>
              <a:latin typeface="Trebuchet MS"/>
              <a:ea typeface="Trebuchet MS"/>
              <a:cs typeface="Trebuchet MS"/>
              <a:sym typeface="Trebuchet MS"/>
            </a:endParaRPr>
          </a:p>
          <a:p>
            <a:pPr marL="0" lvl="0" indent="0" algn="l" rtl="0">
              <a:spcBef>
                <a:spcPts val="1000"/>
              </a:spcBef>
              <a:spcAft>
                <a:spcPts val="0"/>
              </a:spcAft>
              <a:buNone/>
            </a:pPr>
            <a:endParaRPr sz="200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Due to the number of attendees, each speaker will have up to </a:t>
            </a: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two minutes</a:t>
            </a: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to ask their </a:t>
            </a: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question</a:t>
            </a: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 aloud.</a:t>
            </a:r>
            <a:r>
              <a:rPr lang="en" sz="2000">
                <a:solidFill>
                  <a:schemeClr val="dk2"/>
                </a:solidFill>
                <a:latin typeface="Trebuchet MS"/>
                <a:ea typeface="Trebuchet MS"/>
                <a:cs typeface="Trebuchet MS"/>
                <a:sym typeface="Trebuchet MS"/>
              </a:rPr>
              <a:t> </a:t>
            </a:r>
            <a:r>
              <a:rPr lang="en" sz="200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Attendees can request additional time to accommodate a disability.</a:t>
            </a:r>
            <a:endParaRPr sz="2000">
              <a:solidFill>
                <a:schemeClr val="dk2"/>
              </a:solidFill>
              <a:latin typeface="Trebuchet MS"/>
              <a:ea typeface="Trebuchet MS"/>
              <a:cs typeface="Trebuchet MS"/>
              <a:sym typeface="Trebuchet MS"/>
            </a:endParaRPr>
          </a:p>
        </p:txBody>
      </p:sp>
      <p:pic>
        <p:nvPicPr>
          <p:cNvPr id="738" name="Google Shape;738;g3ee5a464f31_9_159" descr="Screenshot of Zoom toolbar showing the raise hand icon. "/>
          <p:cNvPicPr preferRelativeResize="0"/>
          <p:nvPr/>
        </p:nvPicPr>
        <p:blipFill>
          <a:blip r:embed="rId3">
            <a:alphaModFix/>
          </a:blip>
          <a:stretch>
            <a:fillRect/>
          </a:stretch>
        </p:blipFill>
        <p:spPr>
          <a:xfrm>
            <a:off x="3809002" y="2340762"/>
            <a:ext cx="1525995" cy="966465"/>
          </a:xfrm>
          <a:prstGeom prst="rect">
            <a:avLst/>
          </a:prstGeom>
          <a:noFill/>
          <a:ln>
            <a:noFill/>
          </a:ln>
        </p:spPr>
      </p:pic>
      <p:sp>
        <p:nvSpPr>
          <p:cNvPr id="739" name="Google Shape;739;g3ee5a464f31_9_159"/>
          <p:cNvSpPr txBox="1">
            <a:spLocks noGrp="1"/>
          </p:cNvSpPr>
          <p:nvPr>
            <p:ph type="sldNum" idx="12"/>
          </p:nvPr>
        </p:nvSpPr>
        <p:spPr>
          <a:xfrm>
            <a:off x="6880595" y="4778066"/>
            <a:ext cx="2057400" cy="273900"/>
          </a:xfrm>
          <a:prstGeom prst="rect">
            <a:avLst/>
          </a:prstGeom>
        </p:spPr>
        <p:txBody>
          <a:bodyPr spcFirstLastPara="1" wrap="square" lIns="88375" tIns="44175" rIns="88375" bIns="44175"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27"/>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
              <a:t>Thank you!</a:t>
            </a:r>
            <a:endParaRPr/>
          </a:p>
        </p:txBody>
      </p:sp>
      <p:sp>
        <p:nvSpPr>
          <p:cNvPr id="1066" name="Google Shape;1066;p27"/>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40</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4"/>
          <p:cNvSpPr txBox="1">
            <a:spLocks noGrp="1"/>
          </p:cNvSpPr>
          <p:nvPr>
            <p:ph type="title"/>
          </p:nvPr>
        </p:nvSpPr>
        <p:spPr>
          <a:xfrm>
            <a:off x="1614438" y="418492"/>
            <a:ext cx="5915100" cy="540000"/>
          </a:xfrm>
          <a:prstGeom prst="rect">
            <a:avLst/>
          </a:prstGeom>
          <a:noFill/>
          <a:ln>
            <a:noFill/>
          </a:ln>
        </p:spPr>
        <p:txBody>
          <a:bodyPr spcFirstLastPara="1" wrap="square" lIns="68575" tIns="34275" rIns="68575" bIns="34275" anchor="b" anchorCtr="0">
            <a:noAutofit/>
          </a:bodyPr>
          <a:lstStyle/>
          <a:p>
            <a:pPr marL="0" lvl="0" indent="0" algn="ctr" rtl="0">
              <a:lnSpc>
                <a:spcPct val="100000"/>
              </a:lnSpc>
              <a:spcBef>
                <a:spcPts val="0"/>
              </a:spcBef>
              <a:spcAft>
                <a:spcPts val="0"/>
              </a:spcAft>
              <a:buSzPts val="4500"/>
              <a:buNone/>
            </a:pPr>
            <a:r>
              <a:rPr lang="en"/>
              <a:t>Meeting Logistics</a:t>
            </a:r>
            <a:endParaRPr/>
          </a:p>
        </p:txBody>
      </p:sp>
      <p:sp>
        <p:nvSpPr>
          <p:cNvPr id="746" name="Google Shape;746;p4"/>
          <p:cNvSpPr txBox="1">
            <a:spLocks noGrp="1"/>
          </p:cNvSpPr>
          <p:nvPr>
            <p:ph type="body" idx="1"/>
          </p:nvPr>
        </p:nvSpPr>
        <p:spPr>
          <a:xfrm>
            <a:off x="628650" y="1257300"/>
            <a:ext cx="7886700" cy="3559500"/>
          </a:xfrm>
          <a:prstGeom prst="rect">
            <a:avLst/>
          </a:prstGeom>
          <a:noFill/>
          <a:ln>
            <a:noFill/>
          </a:ln>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We are recording. Recordings and slides will be posted to HCPF’s H.R. 1 stakeholder engagement webpage.</a:t>
            </a:r>
            <a:endParaRPr sz="200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Attendees will be muted during the presentation. </a:t>
            </a:r>
            <a:endParaRPr sz="200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Links and other materials will be posted in the chat. </a:t>
            </a:r>
            <a:endParaRPr/>
          </a:p>
          <a:p>
            <a:pPr marL="342900" lvl="0" indent="-292100" algn="l" rtl="0">
              <a:lnSpc>
                <a:spcPct val="100000"/>
              </a:lnSpc>
              <a:spcBef>
                <a:spcPts val="800"/>
              </a:spcBef>
              <a:spcAft>
                <a:spcPts val="0"/>
              </a:spcAft>
              <a:buClr>
                <a:schemeClr val="dk2"/>
              </a:buClr>
              <a:buSzPts val="2000"/>
              <a:buFont typeface="Trebuchet MS"/>
              <a:buChar char="●"/>
            </a:pPr>
            <a:r>
              <a:rPr lang="en" sz="2000">
                <a:solidFill>
                  <a:schemeClr val="dk2"/>
                </a:solidFill>
              </a:rPr>
              <a:t>Please submit questions via the Q&amp;A feature. </a:t>
            </a:r>
            <a:endParaRPr sz="2000">
              <a:solidFill>
                <a:schemeClr val="dk2"/>
              </a:solidFill>
            </a:endParaRPr>
          </a:p>
          <a:p>
            <a:pPr marL="342900" lvl="0" indent="-292100" algn="l" rtl="0">
              <a:lnSpc>
                <a:spcPct val="100000"/>
              </a:lnSpc>
              <a:spcBef>
                <a:spcPts val="800"/>
              </a:spcBef>
              <a:spcAft>
                <a:spcPts val="0"/>
              </a:spcAft>
              <a:buClr>
                <a:schemeClr val="dk2"/>
              </a:buClr>
              <a:buSzPts val="2000"/>
              <a:buChar char="●"/>
            </a:pPr>
            <a:r>
              <a:rPr lang="en" sz="2000">
                <a:solidFill>
                  <a:schemeClr val="dk2"/>
                </a:solidFill>
              </a:rPr>
              <a:t>Do not include medical history, insurance status, or member details in questions or comments.</a:t>
            </a:r>
            <a:endParaRPr sz="2000">
              <a:solidFill>
                <a:schemeClr val="dk2"/>
              </a:solidFill>
            </a:endParaRPr>
          </a:p>
          <a:p>
            <a:pPr marL="342900" lvl="0" indent="-292100" algn="l" rtl="0">
              <a:lnSpc>
                <a:spcPct val="100000"/>
              </a:lnSpc>
              <a:spcBef>
                <a:spcPts val="800"/>
              </a:spcBef>
              <a:spcAft>
                <a:spcPts val="0"/>
              </a:spcAft>
              <a:buClr>
                <a:schemeClr val="dk2"/>
              </a:buClr>
              <a:buSzPts val="2000"/>
              <a:buChar char="●"/>
            </a:pPr>
            <a:r>
              <a:rPr lang="en" sz="2000">
                <a:solidFill>
                  <a:schemeClr val="dk2"/>
                </a:solidFill>
              </a:rPr>
              <a:t>We will share a poll question during the webinar and a survey form to collect valuable feedback. </a:t>
            </a:r>
            <a:endParaRPr sz="2000">
              <a:solidFill>
                <a:schemeClr val="dk2"/>
              </a:solidFill>
            </a:endParaRPr>
          </a:p>
        </p:txBody>
      </p:sp>
      <p:sp>
        <p:nvSpPr>
          <p:cNvPr id="747" name="Google Shape;747;p4"/>
          <p:cNvSpPr txBox="1">
            <a:spLocks noGrp="1"/>
          </p:cNvSpPr>
          <p:nvPr>
            <p:ph type="sldNum" idx="12"/>
          </p:nvPr>
        </p:nvSpPr>
        <p:spPr>
          <a:xfrm>
            <a:off x="7341621" y="4822373"/>
            <a:ext cx="15432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7"/>
          <p:cNvSpPr txBox="1">
            <a:spLocks noGrp="1"/>
          </p:cNvSpPr>
          <p:nvPr>
            <p:ph type="title"/>
          </p:nvPr>
        </p:nvSpPr>
        <p:spPr>
          <a:xfrm>
            <a:off x="203856" y="230299"/>
            <a:ext cx="8736300"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SzPts val="4500"/>
              <a:buNone/>
            </a:pPr>
            <a:r>
              <a:rPr lang="en"/>
              <a:t>Agenda</a:t>
            </a:r>
            <a:endParaRPr sz="4600">
              <a:solidFill>
                <a:schemeClr val="accent3"/>
              </a:solidFill>
            </a:endParaRPr>
          </a:p>
        </p:txBody>
      </p:sp>
      <p:sp>
        <p:nvSpPr>
          <p:cNvPr id="753" name="Google Shape;753;p7"/>
          <p:cNvSpPr txBox="1">
            <a:spLocks noGrp="1"/>
          </p:cNvSpPr>
          <p:nvPr>
            <p:ph type="body" idx="1"/>
          </p:nvPr>
        </p:nvSpPr>
        <p:spPr>
          <a:xfrm>
            <a:off x="925650" y="1257300"/>
            <a:ext cx="7292700" cy="3418500"/>
          </a:xfrm>
          <a:prstGeom prst="rect">
            <a:avLst/>
          </a:prstGeom>
          <a:noFill/>
          <a:ln>
            <a:noFill/>
          </a:ln>
        </p:spPr>
        <p:txBody>
          <a:bodyPr spcFirstLastPara="1" wrap="square" lIns="68575" tIns="34275" rIns="68575" bIns="34275" anchor="t" anchorCtr="0">
            <a:noAutofit/>
          </a:bodyPr>
          <a:lstStyle/>
          <a:p>
            <a:pPr marL="457200" marR="0" lvl="0" indent="-368300" algn="l" rtl="0">
              <a:lnSpc>
                <a:spcPct val="150000"/>
              </a:lnSpc>
              <a:spcBef>
                <a:spcPts val="0"/>
              </a:spcBef>
              <a:spcAft>
                <a:spcPts val="0"/>
              </a:spcAft>
              <a:buClr>
                <a:schemeClr val="dk2"/>
              </a:buClr>
              <a:buSzPts val="2200"/>
              <a:buChar char="•"/>
            </a:pPr>
            <a:r>
              <a:rPr lang="en" sz="2200" b="1">
                <a:solidFill>
                  <a:schemeClr val="dk2"/>
                </a:solidFill>
              </a:rPr>
              <a:t>Introduction |</a:t>
            </a:r>
            <a:r>
              <a:rPr lang="en" sz="2200" i="1">
                <a:solidFill>
                  <a:schemeClr val="dk2"/>
                </a:solidFill>
              </a:rPr>
              <a:t> </a:t>
            </a:r>
            <a:r>
              <a:rPr lang="en" sz="2200">
                <a:solidFill>
                  <a:schemeClr val="dk2"/>
                </a:solidFill>
              </a:rPr>
              <a:t>Colorado Health Institute (CHI)</a:t>
            </a:r>
            <a:endParaRPr sz="220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a:solidFill>
                  <a:schemeClr val="dk2"/>
                </a:solidFill>
              </a:rPr>
              <a:t>Medicaid Eligibility Changes for Immigrants| </a:t>
            </a:r>
            <a:r>
              <a:rPr lang="en" sz="2200">
                <a:solidFill>
                  <a:schemeClr val="dk2"/>
                </a:solidFill>
              </a:rPr>
              <a:t>HCPF</a:t>
            </a:r>
            <a:endParaRPr sz="220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a:solidFill>
                  <a:schemeClr val="dk2"/>
                </a:solidFill>
              </a:rPr>
              <a:t>H.R. 1 </a:t>
            </a:r>
            <a:r>
              <a:rPr lang="en" sz="2200" b="1">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Communications Toolkit</a:t>
            </a:r>
            <a:r>
              <a:rPr lang="en" sz="22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 | CHI</a:t>
            </a:r>
            <a:endParaRPr sz="220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a:solidFill>
                  <a:schemeClr val="dk2"/>
                </a:solidFill>
              </a:rPr>
              <a:t>Cover All Coloradans Changes|</a:t>
            </a:r>
            <a:r>
              <a:rPr lang="en" sz="2200" i="1">
                <a:solidFill>
                  <a:schemeClr val="dk2"/>
                </a:solidFill>
              </a:rPr>
              <a:t> </a:t>
            </a:r>
            <a:r>
              <a:rPr lang="en" sz="2200">
                <a:solidFill>
                  <a:schemeClr val="dk2"/>
                </a:solidFill>
              </a:rPr>
              <a:t>HCPF</a:t>
            </a:r>
            <a:endParaRPr sz="220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a:solidFill>
                  <a:schemeClr val="dk2"/>
                </a:solidFill>
              </a:rPr>
              <a:t>Questions and Answers (Q&amp;A) | </a:t>
            </a:r>
            <a:r>
              <a:rPr lang="en" sz="2200">
                <a:solidFill>
                  <a:schemeClr val="dk2"/>
                </a:solidFill>
              </a:rPr>
              <a:t>CHI and HCPF</a:t>
            </a:r>
            <a:endParaRPr sz="220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a:solidFill>
                  <a:schemeClr val="dk2"/>
                </a:solidFill>
              </a:rPr>
              <a:t>Resources and Next Steps</a:t>
            </a:r>
            <a:r>
              <a:rPr lang="en" sz="2200">
                <a:solidFill>
                  <a:schemeClr val="dk2"/>
                </a:solidFill>
              </a:rPr>
              <a:t> | CHI</a:t>
            </a:r>
            <a:endParaRPr sz="2200">
              <a:solidFill>
                <a:schemeClr val="dk2"/>
              </a:solidFill>
            </a:endParaRPr>
          </a:p>
          <a:p>
            <a:pPr marL="514350" marR="0" lvl="0" indent="0" algn="l" rtl="0">
              <a:lnSpc>
                <a:spcPct val="150000"/>
              </a:lnSpc>
              <a:spcBef>
                <a:spcPts val="0"/>
              </a:spcBef>
              <a:spcAft>
                <a:spcPts val="0"/>
              </a:spcAft>
              <a:buSzPts val="2700"/>
              <a:buNone/>
            </a:pPr>
            <a:endParaRPr sz="2200" i="1">
              <a:solidFill>
                <a:schemeClr val="dk2"/>
              </a:solidFill>
            </a:endParaRPr>
          </a:p>
          <a:p>
            <a:pPr marL="514350" marR="0" lvl="0" indent="0" algn="l" rtl="0">
              <a:lnSpc>
                <a:spcPct val="150000"/>
              </a:lnSpc>
              <a:spcBef>
                <a:spcPts val="0"/>
              </a:spcBef>
              <a:spcAft>
                <a:spcPts val="0"/>
              </a:spcAft>
              <a:buSzPts val="2700"/>
              <a:buNone/>
            </a:pPr>
            <a:endParaRPr sz="2200" i="1">
              <a:solidFill>
                <a:schemeClr val="dk2"/>
              </a:solidFill>
            </a:endParaRPr>
          </a:p>
        </p:txBody>
      </p:sp>
      <p:sp>
        <p:nvSpPr>
          <p:cNvPr id="754" name="Google Shape;754;p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3ee5a464f31_0_6"/>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a:p>
        </p:txBody>
      </p:sp>
      <p:sp>
        <p:nvSpPr>
          <p:cNvPr id="767" name="Google Shape;767;g3ee5a464f31_0_6"/>
          <p:cNvSpPr txBox="1">
            <a:spLocks noGrp="1"/>
          </p:cNvSpPr>
          <p:nvPr>
            <p:ph type="body" idx="1"/>
          </p:nvPr>
        </p:nvSpPr>
        <p:spPr>
          <a:xfrm>
            <a:off x="628650" y="1389227"/>
            <a:ext cx="7886700" cy="3154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a:p>
        </p:txBody>
      </p:sp>
      <p:pic>
        <p:nvPicPr>
          <p:cNvPr id="768" name="Google Shape;768;g3ee5a464f31_0_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pic>
        <p:nvPicPr>
          <p:cNvPr id="773" name="Google Shape;773;p5"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9143996" cy="4701688"/>
          </a:xfrm>
          <a:prstGeom prst="rect">
            <a:avLst/>
          </a:prstGeom>
          <a:noFill/>
          <a:ln>
            <a:noFill/>
          </a:ln>
        </p:spPr>
      </p:pic>
      <p:sp>
        <p:nvSpPr>
          <p:cNvPr id="774" name="Google Shape;774;p5"/>
          <p:cNvSpPr/>
          <p:nvPr/>
        </p:nvSpPr>
        <p:spPr>
          <a:xfrm>
            <a:off x="0" y="2700394"/>
            <a:ext cx="9144000" cy="1701924"/>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Arial"/>
              <a:buNone/>
            </a:pPr>
            <a:r>
              <a:rPr lang="en" sz="3000" b="1" i="0" u="none" strike="noStrike" cap="none">
                <a:solidFill>
                  <a:schemeClr val="lt1"/>
                </a:solidFill>
                <a:latin typeface="Trebuchet MS"/>
                <a:ea typeface="Trebuchet MS"/>
                <a:cs typeface="Trebuchet MS"/>
                <a:sym typeface="Trebuchet MS"/>
              </a:rPr>
              <a:t>Our Mission</a:t>
            </a:r>
            <a:r>
              <a:rPr lang="en" sz="3000" b="0" i="0" u="none" strike="noStrike" cap="none">
                <a:solidFill>
                  <a:schemeClr val="lt1"/>
                </a:solidFill>
                <a:latin typeface="Trebuchet MS"/>
                <a:ea typeface="Trebuchet MS"/>
                <a:cs typeface="Trebuchet MS"/>
                <a:sym typeface="Trebuchet MS"/>
              </a:rPr>
              <a:t> </a:t>
            </a:r>
            <a:endParaRPr sz="3000" b="1" i="0" u="none" strike="noStrike" cap="none">
              <a:solidFill>
                <a:schemeClr val="dk1"/>
              </a:solidFill>
              <a:latin typeface="Arial"/>
              <a:ea typeface="Arial"/>
              <a:cs typeface="Arial"/>
              <a:sym typeface="Arial"/>
            </a:endParaRPr>
          </a:p>
          <a:p>
            <a:pPr marL="127000" marR="0" lvl="0" indent="0" algn="l" rtl="0">
              <a:lnSpc>
                <a:spcPct val="100000"/>
              </a:lnSpc>
              <a:spcBef>
                <a:spcPts val="0"/>
              </a:spcBef>
              <a:spcAft>
                <a:spcPts val="0"/>
              </a:spcAft>
              <a:buClr>
                <a:schemeClr val="dk1"/>
              </a:buClr>
              <a:buSzPts val="1500"/>
              <a:buFont typeface="Arial"/>
              <a:buNone/>
            </a:pPr>
            <a:r>
              <a:rPr lang="en" sz="1800" b="0" i="0" u="none" strike="noStrike" cap="none">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chemeClr val="lt1"/>
              </a:solidFill>
              <a:latin typeface="Trebuchet MS"/>
              <a:ea typeface="Trebuchet MS"/>
              <a:cs typeface="Trebuchet MS"/>
              <a:sym typeface="Trebuchet MS"/>
            </a:endParaRPr>
          </a:p>
        </p:txBody>
      </p:sp>
      <p:sp>
        <p:nvSpPr>
          <p:cNvPr id="775" name="Google Shape;775;p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6"/>
          <p:cNvSpPr txBox="1">
            <a:spLocks noGrp="1"/>
          </p:cNvSpPr>
          <p:nvPr>
            <p:ph type="title"/>
          </p:nvPr>
        </p:nvSpPr>
        <p:spPr>
          <a:xfrm>
            <a:off x="2617044" y="328494"/>
            <a:ext cx="39099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en"/>
              <a:t>What We Do</a:t>
            </a:r>
            <a:endParaRPr/>
          </a:p>
        </p:txBody>
      </p:sp>
      <p:sp>
        <p:nvSpPr>
          <p:cNvPr id="781" name="Google Shape;781;p6"/>
          <p:cNvSpPr txBox="1">
            <a:spLocks noGrp="1"/>
          </p:cNvSpPr>
          <p:nvPr>
            <p:ph type="body" idx="1"/>
          </p:nvPr>
        </p:nvSpPr>
        <p:spPr>
          <a:xfrm>
            <a:off x="857250" y="1257300"/>
            <a:ext cx="7922400" cy="2952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n" sz="2400">
                <a:solidFill>
                  <a:schemeClr val="dk2"/>
                </a:solidFill>
              </a:rPr>
              <a:t>The Colorado Department of Health Care Policy and Financing (HCPF) administers Health First Colorado (Colorado’s Medicaid program), Child Health Plan </a:t>
            </a:r>
            <a:r>
              <a:rPr lang="en" sz="2400" i="1">
                <a:solidFill>
                  <a:schemeClr val="dk2"/>
                </a:solidFill>
              </a:rPr>
              <a:t>Plus </a:t>
            </a:r>
            <a:r>
              <a:rPr lang="en" sz="2400">
                <a:solidFill>
                  <a:schemeClr val="dk2"/>
                </a:solidFill>
              </a:rPr>
              <a:t>(CHP+) and other health care programs for Coloradans who qualify. </a:t>
            </a:r>
            <a:endParaRPr sz="2400" b="0" i="0" u="none" strike="noStrike">
              <a:solidFill>
                <a:schemeClr val="dk2"/>
              </a:solidFill>
              <a:latin typeface="Trebuchet MS"/>
              <a:ea typeface="Trebuchet MS"/>
              <a:cs typeface="Trebuchet MS"/>
              <a:sym typeface="Trebuchet MS"/>
            </a:endParaRPr>
          </a:p>
        </p:txBody>
      </p:sp>
      <p:sp>
        <p:nvSpPr>
          <p:cNvPr id="782" name="Google Shape;782;p6"/>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2436</Words>
  <Application>Microsoft Office PowerPoint</Application>
  <PresentationFormat>On-screen Show (16:9)</PresentationFormat>
  <Paragraphs>334</Paragraphs>
  <Slides>40</Slides>
  <Notes>40</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40</vt:i4>
      </vt:variant>
    </vt:vector>
  </HeadingPairs>
  <TitlesOfParts>
    <vt:vector size="55" baseType="lpstr">
      <vt:lpstr>Courier New</vt:lpstr>
      <vt:lpstr>Noto Sans</vt:lpstr>
      <vt:lpstr>Arial</vt:lpstr>
      <vt:lpstr>Trebuchet MS</vt:lpstr>
      <vt:lpstr>Calibri</vt:lpstr>
      <vt:lpstr>Verdana</vt:lpstr>
      <vt:lpstr>Noto Sans Symbols</vt:lpstr>
      <vt:lpstr>Important Campaign Style</vt:lpstr>
      <vt:lpstr>White Theme</vt:lpstr>
      <vt:lpstr>White Theme</vt:lpstr>
      <vt:lpstr>White Theme</vt:lpstr>
      <vt:lpstr>White Theme</vt:lpstr>
      <vt:lpstr>Blue</vt:lpstr>
      <vt:lpstr>White Theme</vt:lpstr>
      <vt:lpstr>White Theme</vt:lpstr>
      <vt:lpstr>Federal Medicaid Changes Impacting Colorado’s Immigrant Communities </vt:lpstr>
      <vt:lpstr>PowerPoint Presentation</vt:lpstr>
      <vt:lpstr>Closed Captions</vt:lpstr>
      <vt:lpstr>PowerPoint Presentation</vt:lpstr>
      <vt:lpstr>Meeting Logistics</vt:lpstr>
      <vt:lpstr>Agenda</vt:lpstr>
      <vt:lpstr>PowerPoint Presentation</vt:lpstr>
      <vt:lpstr>PowerPoint Presentation</vt:lpstr>
      <vt:lpstr>What We Do</vt:lpstr>
      <vt:lpstr>Commitment to Stakeholders</vt:lpstr>
      <vt:lpstr>H.R. 1 Overview  </vt:lpstr>
      <vt:lpstr>Federal Medicaid Changes</vt:lpstr>
      <vt:lpstr>PowerPoint Presentation</vt:lpstr>
      <vt:lpstr>PowerPoint Presentation</vt:lpstr>
      <vt:lpstr>Medicaid Eligibility Changes for Immigrants </vt:lpstr>
      <vt:lpstr>October 1: Changes for Certain Immigrants</vt:lpstr>
      <vt:lpstr>Who Will Continue to Qualify? (1 of 2)</vt:lpstr>
      <vt:lpstr>Who Will Continue to Qualify? (2 of 2)</vt:lpstr>
      <vt:lpstr>Who is Losing Medicaid Coverage on Oct. 1? (1 of 3)</vt:lpstr>
      <vt:lpstr>Who is Losing Medicaid Coverage on Oct. 1? (2 of 3)</vt:lpstr>
      <vt:lpstr>Who is Losing Medicaid Coverage on Oct. 1? (3 of 3)</vt:lpstr>
      <vt:lpstr>PowerPoint Presentation</vt:lpstr>
      <vt:lpstr>If I am losing coverage, what can I do? (1 of 3) </vt:lpstr>
      <vt:lpstr>If I am losing coverage, what can I do? (2 of 3)</vt:lpstr>
      <vt:lpstr>If I am losing coverage, what can I do? (3 of 3)</vt:lpstr>
      <vt:lpstr>H.R. 1 Communications Toolkit </vt:lpstr>
      <vt:lpstr>H.R. 1 Toolkit Overview </vt:lpstr>
      <vt:lpstr>Inside the Toolkit</vt:lpstr>
      <vt:lpstr>Core Messages</vt:lpstr>
      <vt:lpstr>Immigrant Eligibility Material </vt:lpstr>
      <vt:lpstr>Cover All Coloradans Changes  </vt:lpstr>
      <vt:lpstr>CAC Overview</vt:lpstr>
      <vt:lpstr>CAC Eligibility</vt:lpstr>
      <vt:lpstr>More CAC Information</vt:lpstr>
      <vt:lpstr>Questions and Answers (Q&amp;A) </vt:lpstr>
      <vt:lpstr>Resources and Next Steps </vt:lpstr>
      <vt:lpstr>Refugee Resources</vt:lpstr>
      <vt:lpstr>Next Steps for Members</vt:lpstr>
      <vt:lpstr>Stay Engaged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Meadows, Lucien</cp:lastModifiedBy>
  <cp:revision>2</cp:revision>
  <dcterms:modified xsi:type="dcterms:W3CDTF">2026-06-22T23:29:57Z</dcterms:modified>
</cp:coreProperties>
</file>