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2.xml" ContentType="application/vnd.openxmlformats-officedocument.presentationml.comments+xml"/>
  <Override PartName="/ppt/notesSlides/notesSlide16.xml" ContentType="application/vnd.openxmlformats-officedocument.presentationml.notesSlide+xml"/>
  <Override PartName="/ppt/comments/comment3.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4.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5.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comment6.xml" ContentType="application/vnd.openxmlformats-officedocument.presentationml.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comment7.xml" ContentType="application/vnd.openxmlformats-officedocument.presentationml.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comment8.xml" ContentType="application/vnd.openxmlformats-officedocument.presentationml.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comment9.xml" ContentType="application/vnd.openxmlformats-officedocument.presentationml.comments+xml"/>
  <Override PartName="/ppt/notesSlides/notesSlide34.xml" ContentType="application/vnd.openxmlformats-officedocument.presentationml.notesSlide+xml"/>
  <Override PartName="/ppt/comments/comment10.xml" ContentType="application/vnd.openxmlformats-officedocument.presentationml.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3" r:id="rId1"/>
    <p:sldMasterId id="2147483714" r:id="rId2"/>
    <p:sldMasterId id="2147483715" r:id="rId3"/>
    <p:sldMasterId id="2147483716" r:id="rId4"/>
    <p:sldMasterId id="2147483717" r:id="rId5"/>
  </p:sldMasterIdLst>
  <p:notesMasterIdLst>
    <p:notesMasterId r:id="rId44"/>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x="12192000" cy="6858000"/>
  <p:notesSz cx="6858000" cy="9144000"/>
  <p:embeddedFontLst>
    <p:embeddedFont>
      <p:font typeface="Roboto" panose="02000000000000000000" pitchFamily="2" charset="0"/>
      <p:regular r:id="rId45"/>
      <p:bold r:id="rId46"/>
      <p:italic r:id="rId47"/>
      <p:boldItalic r:id="rId48"/>
    </p:embeddedFont>
    <p:embeddedFont>
      <p:font typeface="Roboto Slab" pitchFamily="2" charset="0"/>
      <p:regular r:id="rId49"/>
      <p:bold r:id="rId50"/>
    </p:embeddedFont>
    <p:embeddedFont>
      <p:font typeface="Trebuchet MS" panose="020B0603020202020204" pitchFamily="34" charset="0"/>
      <p:regular r:id="rId51"/>
      <p:bold r:id="rId52"/>
      <p:italic r:id="rId53"/>
      <p:boldItalic r:id="rId54"/>
    </p:embeddedFont>
    <p:embeddedFont>
      <p:font typeface="Verdana" panose="020B0604030504040204"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yan Lazo - HCPF He Him" initials="" lastIdx="11" clrIdx="0"/>
  <p:cmAuthor id="1" name="Brittany Goodside - HCPF" initials="" lastIdx="2" clrIdx="1"/>
  <p:cmAuthor id="2" name="Maria Rodriguez - DORA"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57253A-6D01-4A6A-A6BA-DF9DF0C1DA2A}">
  <a:tblStyle styleId="{1757253A-6D01-4A6A-A6BA-DF9DF0C1DA2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79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3.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2.fntdata"/><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0.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06T22:49:51.029" idx="1">
    <p:pos x="450" y="994"/>
    <p:text>Since we are doing a moderated Q and A, we should remove the hand raise instructions and 'out loud' questions instructions. I removed one of the meeting logistics slides since it was no longer relevant.</p:text>
  </p:cm>
</p:cmLst>
</file>

<file path=ppt/comments/comment10.xml><?xml version="1.0" encoding="utf-8"?>
<p:cmLst xmlns:a="http://schemas.openxmlformats.org/drawingml/2006/main" xmlns:r="http://schemas.openxmlformats.org/officeDocument/2006/relationships" xmlns:p="http://schemas.openxmlformats.org/presentationml/2006/main">
  <p:cm authorId="1" dt="2026-06-18T17:14:52.594" idx="2">
    <p:pos x="528" y="808"/>
    <p:text>TBD if possible</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6-07-07T21:03:15.659" idx="2">
    <p:pos x="6000" y="0"/>
    <p:text>note to remove slide once text based version is approved.</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6-07-07T21:09:32.924" idx="3">
    <p:pos x="528" y="670"/>
    <p:text>@brittany.goodside@state.co.us I know that image is really nice but I consulted with Dylan on this - it's best of we take all words from the image and build out this way for accessibility.
This came from the text you sent.</p:text>
  </p:cm>
  <p:cm authorId="1" dt="2026-07-07T21:09:32.924" idx="1">
    <p:pos x="528" y="670"/>
    <p:text>@susanna.snyder@state.co.us are you okay not having the visual? visual timeline is not good for accessibility.</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26-07-07T21:05:33.454" idx="4">
    <p:pos x="528" y="1050"/>
    <p:text>Since we are mentioning this, for accessibility let's have it on the slide. This will also ensure we don't have to create a dual language document that contains all of the links we shared during the meeting.</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26-07-07T20:35:52.561" idx="5">
    <p:pos x="371" y="812"/>
    <p:text>Noting I moved the link from being displayed to embedded with descriptive text for accessibility.</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26-07-07T15:43:55.527" idx="6">
    <p:pos x="178" y="965"/>
    <p:text>@maria.rodriguez@state.co.us Can you define this acronym, please?
_Assigned to Maria Rodriguez - DORA_</p:text>
  </p:cm>
</p:cmLst>
</file>

<file path=ppt/comments/comment7.xml><?xml version="1.0" encoding="utf-8"?>
<p:cmLst xmlns:a="http://schemas.openxmlformats.org/drawingml/2006/main" xmlns:r="http://schemas.openxmlformats.org/officeDocument/2006/relationships" xmlns:p="http://schemas.openxmlformats.org/presentationml/2006/main">
  <p:cm authorId="0" dt="2026-07-07T20:14:47.187" idx="7">
    <p:pos x="264" y="688"/>
    <p:text>Are we asking for this feedback in real time?</p:text>
  </p:cm>
</p:cmLst>
</file>

<file path=ppt/comments/comment8.xml><?xml version="1.0" encoding="utf-8"?>
<p:cmLst xmlns:a="http://schemas.openxmlformats.org/drawingml/2006/main" xmlns:r="http://schemas.openxmlformats.org/officeDocument/2006/relationships" xmlns:p="http://schemas.openxmlformats.org/presentationml/2006/main">
  <p:cm authorId="2" dt="2026-07-07T16:19:27.110" idx="1">
    <p:pos x="80" y="978"/>
    <p:text>Thanks for catching this! I've fixed both if you wouldnt mind trying them again.</p:text>
  </p:cm>
  <p:cm authorId="0" dt="2026-07-07T20:28:54.593" idx="9">
    <p:pos x="80" y="978"/>
    <p:text>thanks, good to go on those. Would you be ok  if we split t
his into two slides? It's a lot of content and with accessibility. If yes, do you have another pretty photo you'd like to use? I can pull one, too.</p:text>
  </p:cm>
  <p:cm authorId="0" dt="2026-07-07T21:39:07.504" idx="8">
    <p:pos x="80" y="978"/>
    <p:text>@maria.rodriguez@state.co.us can you also confirm this QR code? When I scan it it takes me to a QR Creator page and appears to be a broken link
_Reassigned to Maria Rodriguez - DORA_</p:text>
  </p:cm>
  <p:cm authorId="0" dt="2026-07-07T21:39:07.504" idx="10">
    <p:pos x="80" y="978"/>
    <p:text>see example in next two slides</p:text>
  </p:cm>
</p:cmLst>
</file>

<file path=ppt/comments/comment9.xml><?xml version="1.0" encoding="utf-8"?>
<p:cmLst xmlns:a="http://schemas.openxmlformats.org/drawingml/2006/main" xmlns:r="http://schemas.openxmlformats.org/officeDocument/2006/relationships" xmlns:p="http://schemas.openxmlformats.org/presentationml/2006/main">
  <p:cm authorId="0" dt="2026-07-07T21:35:05.476" idx="11">
    <p:pos x="216" y="1001"/>
    <p:text>I think we should avoid QR code for accessibility. Instead, I suggest we use descriptive text and a shared link.</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healthfirstcolorado.com/benefits-services/emergency-medicaid/"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healthfirstcolorado.com/find-doctors/"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hcpf.colorado.gov/behavioral-health-ffs-manual#%3A%7E%3Atext%3DBack%20to%20Top-%2CServices%20Not%20Covered%20by%20the%20FFS%20Behavioral%20Health%20Benefit%2CPeer%20advocate%20services.%2C-Back%20to%20Top"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r1toolkit.healthfirstcolorado.gov/"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rive.google.com/file/d/1CJ7aT3W0Hb9XkfwiPicnRC-UaO3sux2Q/view"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doi.colorado.gov/sites/doi/files/documents/The-Colorado-Option-FINAL-2025-ENG.pdf"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forms.gle/33GgmwY4hCPMbdya6"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us06web.zoom.us/webinar/register/WN_qinLphhMSEO1C1ctUvHwmg#/registration"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forms.gle/33GgmwY4hCPMbdya6"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us06web.zoom.us/meeting/register/67SKpXWJQpipKZU_DazkUw#/registration"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forms.gle/33GgmwY4hCPMbdya6"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lp.constantcontactpages.com/su/UzY7aDO"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mailto:hcpf_coverallco@state.co.u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d3c7a4bfb4_0_62:notes"/>
          <p:cNvSpPr>
            <a:spLocks noGrp="1" noRot="1" noChangeAspect="1"/>
          </p:cNvSpPr>
          <p:nvPr>
            <p:ph type="sldImg" idx="2"/>
          </p:nvPr>
        </p:nvSpPr>
        <p:spPr>
          <a:xfrm>
            <a:off x="365125" y="185738"/>
            <a:ext cx="61278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g3d3c7a4bfb4_0_6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g3d3c7a4bfb4_0_6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Susanna starts here </a:t>
            </a:r>
            <a:endParaRPr/>
          </a:p>
        </p:txBody>
      </p:sp>
      <p:sp>
        <p:nvSpPr>
          <p:cNvPr id="376" name="Google Shape;376;p8: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Note: ensure that folks introduce them self during Q&amp;A</a:t>
            </a:r>
            <a:endParaRPr/>
          </a:p>
        </p:txBody>
      </p:sp>
      <p:sp>
        <p:nvSpPr>
          <p:cNvPr id="383" name="Google Shape;383;g31d42c1d584_0_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30f438cacf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838200" lvl="0" indent="-352425" algn="l" rtl="0">
              <a:lnSpc>
                <a:spcPct val="115000"/>
              </a:lnSpc>
              <a:spcBef>
                <a:spcPts val="0"/>
              </a:spcBef>
              <a:spcAft>
                <a:spcPts val="0"/>
              </a:spcAft>
              <a:buClr>
                <a:srgbClr val="001970"/>
              </a:buClr>
              <a:buSzPts val="1950"/>
              <a:buFont typeface="Arial"/>
              <a:buChar char="●"/>
            </a:pPr>
            <a:r>
              <a:rPr lang="en-US" sz="2200" b="0">
                <a:solidFill>
                  <a:srgbClr val="001970"/>
                </a:solidFill>
                <a:highlight>
                  <a:schemeClr val="lt1"/>
                </a:highlight>
              </a:rPr>
              <a:t>Children (until 19th birthday) and Pregnant People (until 12 mos postpartum)​</a:t>
            </a:r>
            <a:endParaRPr sz="2200" b="0">
              <a:solidFill>
                <a:srgbClr val="001970"/>
              </a:solidFill>
              <a:highlight>
                <a:schemeClr val="lt1"/>
              </a:highlight>
            </a:endParaRPr>
          </a:p>
          <a:p>
            <a:pPr marL="838200" lvl="0" indent="-352425" algn="l" rtl="0">
              <a:lnSpc>
                <a:spcPct val="115000"/>
              </a:lnSpc>
              <a:spcBef>
                <a:spcPts val="0"/>
              </a:spcBef>
              <a:spcAft>
                <a:spcPts val="0"/>
              </a:spcAft>
              <a:buClr>
                <a:srgbClr val="001970"/>
              </a:buClr>
              <a:buSzPts val="1950"/>
              <a:buFont typeface="Arial"/>
              <a:buChar char="●"/>
            </a:pPr>
            <a:r>
              <a:rPr lang="en-US" sz="2200" b="0">
                <a:solidFill>
                  <a:srgbClr val="001970"/>
                </a:solidFill>
                <a:highlight>
                  <a:schemeClr val="lt1"/>
                </a:highlight>
              </a:rPr>
              <a:t>Children state only and perinatal people CHP+ authorities (FCEP + HSI)​</a:t>
            </a:r>
            <a:endParaRPr b="0"/>
          </a:p>
        </p:txBody>
      </p:sp>
      <p:sp>
        <p:nvSpPr>
          <p:cNvPr id="390" name="Google Shape;390;g330f438cacf_0_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f325f10b07_0_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3f325f10b07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g3f325f10b07_0_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f325f10b07_0_49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f325f10b07_0_49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g3f325f10b07_0_49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edbe341429_0_1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3edbe341429_0_1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Outreach Budget Eliminated (Aug 2025, Exec Order)</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$1100 Dental Cap for Children (7/1/26)</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Enrollment cap of 25,000 for Children (7/1/26)</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Removed from Accountable Care Collaborative ( 1/1/27)</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Behavioral Health move to Fee For Service (1/1/27)</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Removed from Managed Care (1/1/27)</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No more CAC Children in CHP+ will be part of a state-only Medicaid plan (1/1/27)</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Freezing Long Term Services and Supports for Children with legacy population (1/1/27)</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b="0">
                <a:latin typeface="Arial"/>
                <a:ea typeface="Arial"/>
                <a:cs typeface="Arial"/>
                <a:sym typeface="Arial"/>
              </a:rPr>
              <a:t> </a:t>
            </a:r>
            <a:endParaRPr sz="1100" b="0">
              <a:latin typeface="Arial"/>
              <a:ea typeface="Arial"/>
              <a:cs typeface="Arial"/>
              <a:sym typeface="Arial"/>
            </a:endParaRPr>
          </a:p>
          <a:p>
            <a:pPr marL="0" lvl="0" indent="0" algn="l" rtl="0">
              <a:spcBef>
                <a:spcPts val="800"/>
              </a:spcBef>
              <a:spcAft>
                <a:spcPts val="0"/>
              </a:spcAft>
              <a:buNone/>
            </a:pPr>
            <a:endParaRPr/>
          </a:p>
          <a:p>
            <a:pPr marL="0" lvl="0" indent="0" algn="l" rtl="0">
              <a:spcBef>
                <a:spcPts val="0"/>
              </a:spcBef>
              <a:spcAft>
                <a:spcPts val="0"/>
              </a:spcAft>
              <a:buNone/>
            </a:pPr>
            <a:endParaRPr/>
          </a:p>
        </p:txBody>
      </p:sp>
      <p:sp>
        <p:nvSpPr>
          <p:cNvPr id="415" name="Google Shape;415;g3edbe341429_0_1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f379e4d27d_0_2: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f379e4d27d_0_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Outreach Budget Eliminated (Aug 2025, Exec Order)</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$1100 Dental Cap for Children (7/1/26)</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Enrollment cap of 25,000 for Children (7/1/26)</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Removed from Accountable Care Collaborative ( 1/1/27)</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Behavioral Health move to Fee For Service (1/1/27)</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Removed from Managed Care (1/1/27)</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No more CAC Children in CHP+ will be part of a state-only Medicaid plan (1/1/27)</a:t>
            </a:r>
            <a:endParaRPr sz="1100">
              <a:latin typeface="Arial"/>
              <a:ea typeface="Arial"/>
              <a:cs typeface="Arial"/>
              <a:sym typeface="Arial"/>
            </a:endParaRPr>
          </a:p>
          <a:p>
            <a:pPr marL="457200" lvl="0" indent="-298450" algn="l" rtl="0">
              <a:lnSpc>
                <a:spcPct val="100000"/>
              </a:lnSpc>
              <a:spcBef>
                <a:spcPts val="0"/>
              </a:spcBef>
              <a:spcAft>
                <a:spcPts val="0"/>
              </a:spcAft>
              <a:buSzPts val="1100"/>
              <a:buFont typeface="Arial"/>
              <a:buChar char="●"/>
            </a:pPr>
            <a:r>
              <a:rPr lang="en-US" sz="1100">
                <a:latin typeface="Arial"/>
                <a:ea typeface="Arial"/>
                <a:cs typeface="Arial"/>
                <a:sym typeface="Arial"/>
              </a:rPr>
              <a:t>Freezing Long Term Services and Supports for Children with legacy population (1/1/27)</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b="0">
                <a:latin typeface="Arial"/>
                <a:ea typeface="Arial"/>
                <a:cs typeface="Arial"/>
                <a:sym typeface="Arial"/>
              </a:rPr>
              <a:t> </a:t>
            </a:r>
            <a:endParaRPr sz="1100" b="0">
              <a:latin typeface="Arial"/>
              <a:ea typeface="Arial"/>
              <a:cs typeface="Arial"/>
              <a:sym typeface="Arial"/>
            </a:endParaRPr>
          </a:p>
          <a:p>
            <a:pPr marL="0" lvl="0" indent="0" algn="l" rtl="0">
              <a:spcBef>
                <a:spcPts val="800"/>
              </a:spcBef>
              <a:spcAft>
                <a:spcPts val="0"/>
              </a:spcAft>
              <a:buNone/>
            </a:pPr>
            <a:endParaRPr/>
          </a:p>
          <a:p>
            <a:pPr marL="0" lvl="0" indent="0" algn="l" rtl="0">
              <a:spcBef>
                <a:spcPts val="0"/>
              </a:spcBef>
              <a:spcAft>
                <a:spcPts val="0"/>
              </a:spcAft>
              <a:buNone/>
            </a:pPr>
            <a:endParaRPr/>
          </a:p>
        </p:txBody>
      </p:sp>
      <p:sp>
        <p:nvSpPr>
          <p:cNvPr id="423" name="Google Shape;423;g3f379e4d27d_0_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edbe341429_0_3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edbe341429_0_3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Note on special services like orthodontia</a:t>
            </a:r>
            <a:endParaRPr/>
          </a:p>
        </p:txBody>
      </p:sp>
      <p:sp>
        <p:nvSpPr>
          <p:cNvPr id="431" name="Google Shape;431;g3edbe341429_0_3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edbe341429_0_4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3edbe341429_0_4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6858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Beginning July 1, 2026, enrollment for </a:t>
            </a:r>
            <a:r>
              <a:rPr lang="en-US">
                <a:highlight>
                  <a:srgbClr val="FFFFFF"/>
                </a:highlight>
              </a:rPr>
              <a:t>new</a:t>
            </a:r>
            <a:r>
              <a:rPr lang="en-US" b="0">
                <a:highlight>
                  <a:srgbClr val="FFFFFF"/>
                </a:highlight>
              </a:rPr>
              <a:t> Cover All Coloradans children will be frozen if:</a:t>
            </a:r>
            <a:r>
              <a:rPr lang="en-US">
                <a:highlight>
                  <a:srgbClr val="FFFFFF"/>
                </a:highlight>
              </a:rPr>
              <a:t> </a:t>
            </a:r>
            <a:endParaRPr>
              <a:highlight>
                <a:srgbClr val="FFFFFF"/>
              </a:highlight>
            </a:endParaRPr>
          </a:p>
          <a:p>
            <a:pPr marL="11430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Child enrollment reaches 25,000, or </a:t>
            </a:r>
            <a:r>
              <a:rPr lang="en-US">
                <a:highlight>
                  <a:srgbClr val="FFFFFF"/>
                </a:highlight>
              </a:rPr>
              <a:t> </a:t>
            </a:r>
            <a:endParaRPr>
              <a:highlight>
                <a:srgbClr val="FFFFFF"/>
              </a:highlight>
            </a:endParaRPr>
          </a:p>
          <a:p>
            <a:pPr marL="11430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HCPF exceeds projected expenditures. </a:t>
            </a:r>
            <a:r>
              <a:rPr lang="en-US">
                <a:highlight>
                  <a:srgbClr val="FFFFFF"/>
                </a:highlight>
              </a:rPr>
              <a:t> </a:t>
            </a:r>
            <a:endParaRPr>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a:highlight>
                  <a:srgbClr val="FFFFFF"/>
                </a:highlight>
              </a:rPr>
              <a:t>As of July 2026, expenditures remain well below the limit and fewer than 19,000 children are enrolled.   </a:t>
            </a:r>
            <a:endParaRPr>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There will be a 60-day grace period after reaching the enrollment/expenditure limit criteria before the freeze is implemented. </a:t>
            </a:r>
            <a:r>
              <a:rPr lang="en-US">
                <a:highlight>
                  <a:srgbClr val="FFFFFF"/>
                </a:highlight>
              </a:rPr>
              <a:t> </a:t>
            </a:r>
            <a:endParaRPr>
              <a:highlight>
                <a:srgbClr val="FFFFFF"/>
              </a:highlight>
            </a:endParaRPr>
          </a:p>
          <a:p>
            <a:pPr marL="1143000" lvl="0" indent="-317500" algn="l" rtl="0">
              <a:lnSpc>
                <a:spcPct val="115000"/>
              </a:lnSpc>
              <a:spcBef>
                <a:spcPts val="0"/>
              </a:spcBef>
              <a:spcAft>
                <a:spcPts val="0"/>
              </a:spcAft>
              <a:buClr>
                <a:schemeClr val="dk1"/>
              </a:buClr>
              <a:buSzPts val="1400"/>
              <a:buFont typeface="Trebuchet MS"/>
              <a:buChar char="○"/>
            </a:pPr>
            <a:r>
              <a:rPr lang="en-US" b="0">
                <a:highlight>
                  <a:srgbClr val="FFFFFF"/>
                </a:highlight>
              </a:rPr>
              <a:t>Notification of an enrollment freeze will be shared through public stakeholder meetings and the Cover All Coloradans newsletter. </a:t>
            </a:r>
            <a:r>
              <a:rPr lang="en-US">
                <a:highlight>
                  <a:srgbClr val="FFFFFF"/>
                </a:highlight>
              </a:rPr>
              <a:t> </a:t>
            </a:r>
            <a:endParaRPr>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Children who are no longer able to enroll in Cover All Coloradans due to the enrollment cap should still apply to see if they qualify for </a:t>
            </a:r>
            <a:r>
              <a:rPr lang="en-US" b="0" u="sng">
                <a:solidFill>
                  <a:srgbClr val="0000FF"/>
                </a:solidFill>
                <a:highlight>
                  <a:srgbClr val="FFFFFF"/>
                </a:highlight>
                <a:hlinkClick r:id="rId3">
                  <a:extLst>
                    <a:ext uri="{A12FA001-AC4F-418D-AE19-62706E023703}">
                      <ahyp:hlinkClr xmlns:ahyp="http://schemas.microsoft.com/office/drawing/2018/hyperlinkcolor" val="tx"/>
                    </a:ext>
                  </a:extLst>
                </a:hlinkClick>
              </a:rPr>
              <a:t>Emergency Medicaid Services/Reproductive Health Care Services (EMS/RHCS)</a:t>
            </a:r>
            <a:r>
              <a:rPr lang="en-US" b="0">
                <a:highlight>
                  <a:srgbClr val="FFFFFF"/>
                </a:highlight>
              </a:rPr>
              <a:t>. </a:t>
            </a:r>
            <a:r>
              <a:rPr lang="en-US">
                <a:highlight>
                  <a:srgbClr val="FFFFFF"/>
                </a:highlight>
              </a:rPr>
              <a:t> </a:t>
            </a:r>
            <a:endParaRPr>
              <a:highlight>
                <a:srgbClr val="FFFFFF"/>
              </a:highlight>
            </a:endParaRPr>
          </a:p>
          <a:p>
            <a:pPr marL="685800" lvl="0" indent="-304800" algn="l" rtl="0">
              <a:lnSpc>
                <a:spcPct val="115000"/>
              </a:lnSpc>
              <a:spcBef>
                <a:spcPts val="0"/>
              </a:spcBef>
              <a:spcAft>
                <a:spcPts val="0"/>
              </a:spcAft>
              <a:buClr>
                <a:schemeClr val="dk1"/>
              </a:buClr>
              <a:buSzPts val="1200"/>
              <a:buFont typeface="Trebuchet MS"/>
              <a:buChar char="●"/>
            </a:pPr>
            <a:r>
              <a:rPr lang="en-US">
                <a:highlight>
                  <a:srgbClr val="FFFFFF"/>
                </a:highlight>
              </a:rPr>
              <a:t>HCPF is developing a process for re-opening the program when enrollment decreases and notifying potential CAC members that they can enroll again.   </a:t>
            </a:r>
            <a:endParaRPr>
              <a:highlight>
                <a:srgbClr val="FFFFFF"/>
              </a:highlight>
            </a:endParaRPr>
          </a:p>
          <a:p>
            <a:pPr marL="0" lvl="0" indent="0" algn="l" rtl="0">
              <a:spcBef>
                <a:spcPts val="0"/>
              </a:spcBef>
              <a:spcAft>
                <a:spcPts val="0"/>
              </a:spcAft>
              <a:buNone/>
            </a:pPr>
            <a:endParaRPr/>
          </a:p>
        </p:txBody>
      </p:sp>
      <p:sp>
        <p:nvSpPr>
          <p:cNvPr id="439" name="Google Shape;439;g3edbe341429_0_4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edbe341429_0_5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edbe341429_0_5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6731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Beginning January 1, 2027, the Cover All Coloradans population will be removed from the Accountable Care Collaborative. As a result: </a:t>
            </a:r>
            <a:endParaRPr b="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Members will not be assigned to a Regional Accountable Entity (RAE).  </a:t>
            </a:r>
            <a:endParaRPr b="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Members can find their own providers. </a:t>
            </a:r>
            <a:r>
              <a:rPr lang="en-US" b="0" u="sng">
                <a:solidFill>
                  <a:srgbClr val="0000FF"/>
                </a:solidFill>
                <a:highlight>
                  <a:srgbClr val="FFFFFF"/>
                </a:highlight>
                <a:hlinkClick r:id="rId3">
                  <a:extLst>
                    <a:ext uri="{A12FA001-AC4F-418D-AE19-62706E023703}">
                      <ahyp:hlinkClr xmlns:ahyp="http://schemas.microsoft.com/office/drawing/2018/hyperlinkcolor" val="tx"/>
                    </a:ext>
                  </a:extLst>
                </a:hlinkClick>
              </a:rPr>
              <a:t>Search for</a:t>
            </a:r>
            <a:r>
              <a:rPr lang="en-US" b="0" u="sng">
                <a:solidFill>
                  <a:srgbClr val="0000FF"/>
                </a:solidFill>
                <a:highlight>
                  <a:srgbClr val="FFFFFF"/>
                </a:highlight>
              </a:rPr>
              <a:t> </a:t>
            </a:r>
            <a:r>
              <a:rPr lang="en-US" b="0" u="sng">
                <a:solidFill>
                  <a:srgbClr val="0000FF"/>
                </a:solidFill>
                <a:highlight>
                  <a:srgbClr val="FFFFFF"/>
                </a:highlight>
                <a:hlinkClick r:id="rId3">
                  <a:extLst>
                    <a:ext uri="{A12FA001-AC4F-418D-AE19-62706E023703}">
                      <ahyp:hlinkClr xmlns:ahyp="http://schemas.microsoft.com/office/drawing/2018/hyperlinkcolor" val="tx"/>
                    </a:ext>
                  </a:extLst>
                </a:hlinkClick>
              </a:rPr>
              <a:t>providers.</a:t>
            </a:r>
            <a:r>
              <a:rPr lang="en-US" b="0">
                <a:highlight>
                  <a:srgbClr val="FFFFFF"/>
                </a:highlight>
              </a:rPr>
              <a:t> </a:t>
            </a:r>
            <a:endParaRPr b="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Members will no longer receive general care coordination resources from our Regional Accountable Entities but may receive other wraparound support from community providers. </a:t>
            </a:r>
            <a:endParaRPr b="0">
              <a:highlight>
                <a:srgbClr val="FFFFFF"/>
              </a:highlight>
            </a:endParaRPr>
          </a:p>
          <a:p>
            <a:pPr marL="11303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CAC members will no longer receive Behavioral Health services through their RAEs but will still qualify for many Behavioral Health services.  </a:t>
            </a:r>
            <a:endParaRPr b="0">
              <a:highlight>
                <a:srgbClr val="FFFFFF"/>
              </a:highlight>
            </a:endParaRPr>
          </a:p>
          <a:p>
            <a:pPr marL="15875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Behavioral Health Benefit </a:t>
            </a:r>
            <a:r>
              <a:rPr lang="en-US" b="0" u="sng">
                <a:solidFill>
                  <a:srgbClr val="0000FF"/>
                </a:solidFill>
                <a:highlight>
                  <a:srgbClr val="FFFFFF"/>
                </a:highlight>
                <a:hlinkClick r:id="rId4">
                  <a:extLst>
                    <a:ext uri="{A12FA001-AC4F-418D-AE19-62706E023703}">
                      <ahyp:hlinkClr xmlns:ahyp="http://schemas.microsoft.com/office/drawing/2018/hyperlinkcolor" val="tx"/>
                    </a:ext>
                  </a:extLst>
                </a:hlinkClick>
              </a:rPr>
              <a:t>information</a:t>
            </a:r>
            <a:r>
              <a:rPr lang="en-US" b="0">
                <a:highlight>
                  <a:srgbClr val="FFFFFF"/>
                </a:highlight>
              </a:rPr>
              <a:t>. </a:t>
            </a:r>
            <a:endParaRPr b="0">
              <a:highlight>
                <a:srgbClr val="FFFFFF"/>
              </a:highlight>
            </a:endParaRPr>
          </a:p>
          <a:p>
            <a:pPr marL="1587500" lvl="0" indent="-304800" algn="l" rtl="0">
              <a:lnSpc>
                <a:spcPct val="115000"/>
              </a:lnSpc>
              <a:spcBef>
                <a:spcPts val="0"/>
              </a:spcBef>
              <a:spcAft>
                <a:spcPts val="0"/>
              </a:spcAft>
              <a:buClr>
                <a:schemeClr val="dk1"/>
              </a:buClr>
              <a:buSzPts val="1200"/>
              <a:buFont typeface="Trebuchet MS"/>
              <a:buChar char="■"/>
            </a:pPr>
            <a:r>
              <a:rPr lang="en-US" b="0">
                <a:highlight>
                  <a:srgbClr val="FFFFFF"/>
                </a:highlight>
              </a:rPr>
              <a:t>Residential and inpatient services are excluded. </a:t>
            </a:r>
            <a:endParaRPr b="0">
              <a:highlight>
                <a:srgbClr val="FFFFFF"/>
              </a:highlight>
            </a:endParaRPr>
          </a:p>
          <a:p>
            <a:pPr marL="0" lvl="0" indent="0" algn="l" rtl="0">
              <a:spcBef>
                <a:spcPts val="0"/>
              </a:spcBef>
              <a:spcAft>
                <a:spcPts val="0"/>
              </a:spcAft>
              <a:buNone/>
            </a:pPr>
            <a:endParaRPr/>
          </a:p>
        </p:txBody>
      </p:sp>
      <p:sp>
        <p:nvSpPr>
          <p:cNvPr id="447" name="Google Shape;447;g3edbe341429_0_5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e044c24045_0_1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5" name="Google Shape;305;g3e044c24045_0_10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Speaker: </a:t>
            </a:r>
            <a:endParaRPr/>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r>
              <a:rPr lang="en-US" b="0"/>
              <a:t>I’d like to let the Spanish interpreter introduce themselves right now. </a:t>
            </a:r>
            <a:endParaRPr b="0"/>
          </a:p>
          <a:p>
            <a:pPr marL="0" lvl="0" indent="0" algn="l" rtl="0">
              <a:lnSpc>
                <a:spcPct val="100000"/>
              </a:lnSpc>
              <a:spcBef>
                <a:spcPts val="0"/>
              </a:spcBef>
              <a:spcAft>
                <a:spcPts val="0"/>
              </a:spcAft>
              <a:buClr>
                <a:schemeClr val="dk1"/>
              </a:buClr>
              <a:buSzPts val="1400"/>
              <a:buFont typeface="Arial"/>
              <a:buNone/>
            </a:pPr>
            <a:endParaRPr/>
          </a:p>
          <a:p>
            <a:pPr marL="457200" lvl="0" indent="-304800" algn="l" rtl="0">
              <a:lnSpc>
                <a:spcPct val="100000"/>
              </a:lnSpc>
              <a:spcBef>
                <a:spcPts val="0"/>
              </a:spcBef>
              <a:spcAft>
                <a:spcPts val="0"/>
              </a:spcAft>
              <a:buClr>
                <a:srgbClr val="202124"/>
              </a:buClr>
              <a:buSzPts val="1200"/>
              <a:buFont typeface="Trebuchet MS"/>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marL="457200" lvl="0" indent="0" algn="l" rtl="0">
              <a:lnSpc>
                <a:spcPct val="100000"/>
              </a:lnSpc>
              <a:spcBef>
                <a:spcPts val="0"/>
              </a:spcBef>
              <a:spcAft>
                <a:spcPts val="0"/>
              </a:spcAft>
              <a:buSzPts val="1400"/>
              <a:buNone/>
            </a:pPr>
            <a:r>
              <a:rPr lang="en-US" b="0"/>
              <a:t>Thank you, [</a:t>
            </a:r>
            <a:r>
              <a:rPr lang="en-US"/>
              <a:t>Interpreter Name</a:t>
            </a:r>
            <a:r>
              <a:rPr lang="en-US" b="0"/>
              <a:t>]. If you would like to listen to this webinar in Spanish, please select the “Interpretation” pod on your Zoom toolbar and select “Spanish”. Additionally, we have Amerian Sign Language or ASL available. You can access that the same way - by clicking the interpretation icon at the bottom of your screen and selecting American Sign Language. We have also posted instructions for now to access language interpretation in the chat. </a:t>
            </a:r>
            <a:endParaRPr b="0"/>
          </a:p>
          <a:p>
            <a:pPr marL="457200" lvl="0" indent="0" algn="l" rtl="0">
              <a:lnSpc>
                <a:spcPct val="100000"/>
              </a:lnSpc>
              <a:spcBef>
                <a:spcPts val="0"/>
              </a:spcBef>
              <a:spcAft>
                <a:spcPts val="0"/>
              </a:spcAft>
              <a:buSzPts val="1400"/>
              <a:buNone/>
            </a:pPr>
            <a:endParaRPr b="0"/>
          </a:p>
          <a:p>
            <a:pPr marL="457200" lvl="0" indent="0" algn="l" rtl="0">
              <a:lnSpc>
                <a:spcPct val="100000"/>
              </a:lnSpc>
              <a:spcBef>
                <a:spcPts val="0"/>
              </a:spcBef>
              <a:spcAft>
                <a:spcPts val="0"/>
              </a:spcAft>
              <a:buClr>
                <a:schemeClr val="dk1"/>
              </a:buClr>
              <a:buSzPts val="1400"/>
              <a:buFont typeface="Arial"/>
              <a:buNone/>
            </a:pPr>
            <a:endParaRPr b="0"/>
          </a:p>
          <a:p>
            <a:pPr marL="0" lvl="0" indent="0" algn="l" rtl="0">
              <a:lnSpc>
                <a:spcPct val="115000"/>
              </a:lnSpc>
              <a:spcBef>
                <a:spcPts val="0"/>
              </a:spcBef>
              <a:spcAft>
                <a:spcPts val="0"/>
              </a:spcAft>
              <a:buSzPts val="1400"/>
              <a:buNone/>
            </a:pPr>
            <a:r>
              <a:rPr lang="en-US" u="sng">
                <a:solidFill>
                  <a:srgbClr val="444444"/>
                </a:solidFill>
              </a:rPr>
              <a:t>[Webinar Tech] </a:t>
            </a:r>
            <a:r>
              <a:rPr lang="en-US" b="0" u="sng">
                <a:solidFill>
                  <a:srgbClr val="444444"/>
                </a:solidFill>
              </a:rPr>
              <a:t>Post in Chat:​</a:t>
            </a:r>
            <a:endParaRPr b="0"/>
          </a:p>
          <a:p>
            <a:pPr marL="0" lvl="0" indent="0" algn="l" rtl="0">
              <a:lnSpc>
                <a:spcPct val="100000"/>
              </a:lnSpc>
              <a:spcBef>
                <a:spcPts val="0"/>
              </a:spcBef>
              <a:spcAft>
                <a:spcPts val="0"/>
              </a:spcAft>
              <a:buNone/>
            </a:pPr>
            <a:endParaRPr b="0"/>
          </a:p>
          <a:p>
            <a:pPr marL="0" lvl="0" indent="0" algn="l" rtl="0">
              <a:lnSpc>
                <a:spcPct val="100000"/>
              </a:lnSpc>
              <a:spcBef>
                <a:spcPts val="0"/>
              </a:spcBef>
              <a:spcAft>
                <a:spcPts val="0"/>
              </a:spcAft>
              <a:buNone/>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0" lvl="0" indent="0" algn="l" rtl="0">
              <a:lnSpc>
                <a:spcPct val="100000"/>
              </a:lnSpc>
              <a:spcBef>
                <a:spcPts val="0"/>
              </a:spcBef>
              <a:spcAft>
                <a:spcPts val="0"/>
              </a:spcAft>
              <a:buNone/>
            </a:pPr>
            <a:r>
              <a:rPr lang="en-US" b="0"/>
              <a:t> </a:t>
            </a:r>
            <a:endParaRPr b="0"/>
          </a:p>
          <a:p>
            <a:pPr marL="0" lvl="0" indent="0" algn="l" rtl="0">
              <a:lnSpc>
                <a:spcPct val="115000"/>
              </a:lnSpc>
              <a:spcBef>
                <a:spcPts val="0"/>
              </a:spcBef>
              <a:spcAft>
                <a:spcPts val="0"/>
              </a:spcAft>
              <a:buClr>
                <a:schemeClr val="dk1"/>
              </a:buClr>
              <a:buSzPts val="1100"/>
              <a:buFont typeface="Arial"/>
              <a:buNone/>
            </a:pPr>
            <a:r>
              <a:rPr lang="en-US" sz="1100" b="0"/>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sz="1100" b="0"/>
          </a:p>
          <a:p>
            <a:pPr marL="0" lvl="0" indent="0" algn="l" rtl="0">
              <a:lnSpc>
                <a:spcPct val="115000"/>
              </a:lnSpc>
              <a:spcBef>
                <a:spcPts val="0"/>
              </a:spcBef>
              <a:spcAft>
                <a:spcPts val="0"/>
              </a:spcAft>
              <a:buClr>
                <a:schemeClr val="dk1"/>
              </a:buClr>
              <a:buSzPts val="1100"/>
              <a:buFont typeface="Arial"/>
              <a:buNone/>
            </a:pPr>
            <a:endParaRPr sz="1100" b="0"/>
          </a:p>
          <a:p>
            <a:pPr marL="0" lvl="0" indent="0" algn="l" rtl="0">
              <a:lnSpc>
                <a:spcPct val="115000"/>
              </a:lnSpc>
              <a:spcBef>
                <a:spcPts val="0"/>
              </a:spcBef>
              <a:spcAft>
                <a:spcPts val="0"/>
              </a:spcAft>
              <a:buClr>
                <a:schemeClr val="dk1"/>
              </a:buClr>
              <a:buSzPts val="1100"/>
              <a:buFont typeface="Arial"/>
              <a:buNone/>
            </a:pPr>
            <a:r>
              <a:rPr lang="en-US" sz="1100" b="0"/>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sz="1100" b="0"/>
          </a:p>
          <a:p>
            <a:pPr marL="0" lvl="0" indent="0" algn="l" rtl="0">
              <a:lnSpc>
                <a:spcPct val="115000"/>
              </a:lnSpc>
              <a:spcBef>
                <a:spcPts val="0"/>
              </a:spcBef>
              <a:spcAft>
                <a:spcPts val="0"/>
              </a:spcAft>
              <a:buClr>
                <a:schemeClr val="dk1"/>
              </a:buClr>
              <a:buSzPts val="1100"/>
              <a:buFont typeface="Arial"/>
              <a:buNone/>
            </a:pPr>
            <a:endParaRPr sz="1100" b="0"/>
          </a:p>
          <a:p>
            <a:pPr marL="0" lvl="0" indent="0" algn="l" rtl="0">
              <a:lnSpc>
                <a:spcPct val="115000"/>
              </a:lnSpc>
              <a:spcBef>
                <a:spcPts val="0"/>
              </a:spcBef>
              <a:spcAft>
                <a:spcPts val="0"/>
              </a:spcAft>
              <a:buClr>
                <a:schemeClr val="dk1"/>
              </a:buClr>
              <a:buSzPts val="1100"/>
              <a:buFont typeface="Arial"/>
              <a:buNone/>
            </a:pPr>
            <a:endParaRPr sz="1100" b="0"/>
          </a:p>
          <a:p>
            <a:pPr marL="0" lvl="0" indent="0" algn="l" rtl="0">
              <a:lnSpc>
                <a:spcPct val="115000"/>
              </a:lnSpc>
              <a:spcBef>
                <a:spcPts val="0"/>
              </a:spcBef>
              <a:spcAft>
                <a:spcPts val="0"/>
              </a:spcAft>
              <a:buClr>
                <a:schemeClr val="dk1"/>
              </a:buClr>
              <a:buSzPts val="1100"/>
              <a:buFont typeface="Arial"/>
              <a:buNone/>
            </a:pPr>
            <a:r>
              <a:rPr lang="en-US" sz="1100" b="0"/>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sz="1100" b="0"/>
          </a:p>
          <a:p>
            <a:pPr marL="0" lvl="0" indent="0" algn="l" rtl="0">
              <a:lnSpc>
                <a:spcPct val="115000"/>
              </a:lnSpc>
              <a:spcBef>
                <a:spcPts val="0"/>
              </a:spcBef>
              <a:spcAft>
                <a:spcPts val="0"/>
              </a:spcAft>
              <a:buClr>
                <a:schemeClr val="dk1"/>
              </a:buClr>
              <a:buSzPts val="1100"/>
              <a:buFont typeface="Arial"/>
              <a:buNone/>
            </a:pPr>
            <a:endParaRPr sz="1100" b="0"/>
          </a:p>
          <a:p>
            <a:pPr marL="0" lvl="0" indent="0" algn="l" rtl="0">
              <a:lnSpc>
                <a:spcPct val="115000"/>
              </a:lnSpc>
              <a:spcBef>
                <a:spcPts val="0"/>
              </a:spcBef>
              <a:spcAft>
                <a:spcPts val="0"/>
              </a:spcAft>
              <a:buClr>
                <a:schemeClr val="dk1"/>
              </a:buClr>
              <a:buSzPts val="1100"/>
              <a:buFont typeface="Arial"/>
              <a:buNone/>
            </a:pPr>
            <a:r>
              <a:rPr lang="en-US" sz="1100" b="0"/>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b="0"/>
          </a:p>
          <a:p>
            <a:pPr marL="0" lvl="0" indent="0" algn="l" rtl="0">
              <a:lnSpc>
                <a:spcPct val="115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edbe341429_0_6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3edbe341429_0_6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5" name="Google Shape;455;g3edbe341429_0_6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edbe341429_0_7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edbe341429_0_7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1143000" lvl="0" indent="-304800" algn="l" rtl="0">
              <a:lnSpc>
                <a:spcPct val="115000"/>
              </a:lnSpc>
              <a:spcBef>
                <a:spcPts val="0"/>
              </a:spcBef>
              <a:spcAft>
                <a:spcPts val="0"/>
              </a:spcAft>
              <a:buClr>
                <a:schemeClr val="dk1"/>
              </a:buClr>
              <a:buSzPts val="1200"/>
              <a:buFont typeface="Trebuchet MS"/>
              <a:buChar char="○"/>
            </a:pPr>
            <a:r>
              <a:rPr lang="en-US" b="0">
                <a:highlight>
                  <a:schemeClr val="lt1"/>
                </a:highlight>
              </a:rPr>
              <a:t>CMA TPs from Eileen </a:t>
            </a:r>
            <a:endParaRPr b="0">
              <a:highlight>
                <a:schemeClr val="lt1"/>
              </a:highlight>
            </a:endParaRPr>
          </a:p>
          <a:p>
            <a:pPr marL="1143000" lvl="0" indent="-304800" algn="l" rtl="0">
              <a:lnSpc>
                <a:spcPct val="115000"/>
              </a:lnSpc>
              <a:spcBef>
                <a:spcPts val="0"/>
              </a:spcBef>
              <a:spcAft>
                <a:spcPts val="0"/>
              </a:spcAft>
              <a:buClr>
                <a:schemeClr val="dk1"/>
              </a:buClr>
              <a:buSzPts val="1200"/>
              <a:buFont typeface="Trebuchet MS"/>
              <a:buChar char="○"/>
            </a:pPr>
            <a:r>
              <a:rPr lang="en-US" b="0">
                <a:highlight>
                  <a:schemeClr val="lt1"/>
                </a:highlight>
              </a:rPr>
              <a:t>It is important for members to respond to any HCPF communication so that they do not lose coverage </a:t>
            </a:r>
            <a:r>
              <a:rPr lang="en-US">
                <a:highlight>
                  <a:schemeClr val="lt1"/>
                </a:highlight>
              </a:rPr>
              <a:t>because they will not be able to re-enroll in LTSS services</a:t>
            </a:r>
            <a:r>
              <a:rPr lang="en-US" b="0">
                <a:highlight>
                  <a:schemeClr val="lt1"/>
                </a:highlight>
              </a:rPr>
              <a:t>.</a:t>
            </a:r>
            <a:r>
              <a:rPr lang="en-US">
                <a:highlight>
                  <a:schemeClr val="lt1"/>
                </a:highlight>
              </a:rPr>
              <a:t> </a:t>
            </a:r>
            <a:endParaRPr/>
          </a:p>
        </p:txBody>
      </p:sp>
      <p:sp>
        <p:nvSpPr>
          <p:cNvPr id="463" name="Google Shape;463;g3edbe341429_0_7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edbe341429_0_7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3edbe341429_0_7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g3edbe341429_0_7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f325f10b07_0_7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rPr>
              <a:t>Adela</a:t>
            </a:r>
            <a:endParaRPr sz="1200">
              <a:solidFill>
                <a:schemeClr val="dk1"/>
              </a:solidFill>
            </a:endParaRPr>
          </a:p>
          <a:p>
            <a:pPr marL="457200" lvl="0" indent="-317500" algn="l" rtl="0">
              <a:spcBef>
                <a:spcPts val="0"/>
              </a:spcBef>
              <a:spcAft>
                <a:spcPts val="0"/>
              </a:spcAft>
              <a:buSzPts val="1400"/>
              <a:buChar char="●"/>
            </a:pPr>
            <a:r>
              <a:rPr lang="en-US"/>
              <a:t>The populations enrolled in these programs are separate but we understand community partners are working with families who are impacted by both of these changes or that you may even have mixed status households who are impacted by changes…</a:t>
            </a:r>
            <a:endParaRPr/>
          </a:p>
        </p:txBody>
      </p:sp>
      <p:sp>
        <p:nvSpPr>
          <p:cNvPr id="478" name="Google Shape;478;g3f325f10b07_0_7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f325f10b07_0_9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Trebuchet MS"/>
                <a:ea typeface="Trebuchet MS"/>
                <a:cs typeface="Trebuchet MS"/>
                <a:sym typeface="Trebuchet MS"/>
              </a:rPr>
              <a:t>CHI — The H.R. 1 toolkit was created </a:t>
            </a:r>
            <a:r>
              <a:rPr lang="en-US" sz="1200">
                <a:solidFill>
                  <a:schemeClr val="dk1"/>
                </a:solidFill>
                <a:latin typeface="Trebuchet MS"/>
                <a:ea typeface="Trebuchet MS"/>
                <a:cs typeface="Trebuchet MS"/>
                <a:sym typeface="Trebuchet MS"/>
              </a:rPr>
              <a:t>in partnership with the Center to Advance Consumer Partnership (CACP), which is funded by the Colorado Health Foundation as a resource to help community partners, advocacy organizations, providers, and others support members in getting ready for the changes H.R. 1 will bring. It is receiving updates throughout the summer and features member-tested messaging, social media posts, flyers, and more.</a:t>
            </a:r>
            <a:endParaRPr sz="1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US" sz="1200">
                <a:solidFill>
                  <a:schemeClr val="dk1"/>
                </a:solidFill>
                <a:latin typeface="Trebuchet MS"/>
                <a:ea typeface="Trebuchet MS"/>
                <a:cs typeface="Trebuchet MS"/>
                <a:sym typeface="Trebuchet MS"/>
              </a:rPr>
              <a:t>This toolkit will ultimately contain information about ALL HR 1 related changes, with some specific resources for the immigrant/refugee specific changes already available. </a:t>
            </a:r>
            <a:endParaRPr sz="1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a:p>
          <a:p>
            <a:pPr marL="0" lvl="0" indent="0" algn="l" rtl="0">
              <a:spcBef>
                <a:spcPts val="0"/>
              </a:spcBef>
              <a:spcAft>
                <a:spcPts val="0"/>
              </a:spcAft>
              <a:buNone/>
            </a:pPr>
            <a:r>
              <a:rPr lang="en-US"/>
              <a:t>Links to share:</a:t>
            </a:r>
            <a:br>
              <a:rPr lang="en-US"/>
            </a:br>
            <a:br>
              <a:rPr lang="en-US"/>
            </a:br>
            <a:r>
              <a:rPr lang="en-US"/>
              <a:t>H.R. 1 Toolkit: </a:t>
            </a:r>
            <a:r>
              <a:rPr lang="en-US" u="sng">
                <a:solidFill>
                  <a:schemeClr val="hlink"/>
                </a:solidFill>
                <a:hlinkClick r:id="rId3"/>
              </a:rPr>
              <a:t>https://hr1toolkit.healthfirstcolorado.gov/</a:t>
            </a:r>
            <a:r>
              <a:rPr lang="en-US"/>
              <a:t> </a:t>
            </a:r>
            <a:endParaRPr/>
          </a:p>
        </p:txBody>
      </p:sp>
      <p:sp>
        <p:nvSpPr>
          <p:cNvPr id="485" name="Google Shape;485;g3f325f10b07_0_9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f2e5ee72fb_0_1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3f2e5ee72fb_0_1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4" name="Google Shape;494;g3f2e5ee72fb_0_14: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f2e5ee72fb_0_2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3f2e5ee72fb_0_2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g3f2e5ee72fb_0_2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f32c737db5_0_2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8" name="Google Shape;508;g3f32c737db5_0_2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br>
              <a:rPr lang="en-US" sz="1700">
                <a:solidFill>
                  <a:schemeClr val="dk1"/>
                </a:solidFill>
                <a:latin typeface="Trebuchet MS"/>
                <a:ea typeface="Trebuchet MS"/>
                <a:cs typeface="Trebuchet MS"/>
                <a:sym typeface="Trebuchet MS"/>
              </a:rPr>
            </a:br>
            <a:r>
              <a:rPr lang="en-US" sz="1200">
                <a:solidFill>
                  <a:schemeClr val="dk1"/>
                </a:solidFill>
                <a:latin typeface="Trebuchet MS"/>
                <a:ea typeface="Trebuchet MS"/>
                <a:cs typeface="Trebuchet MS"/>
                <a:sym typeface="Trebuchet MS"/>
              </a:rPr>
              <a:t>For most people, CPA was automatically applied. If you received financial help lowering your monthly premium through the Marketplace, you were likely already receiving CPA even if you didn’t sign up separately.</a:t>
            </a:r>
            <a:endParaRPr sz="120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The HIAE Board will make decisions regarding CPA on June 12th make sure to register for the meeting. At the end of the presentation we will share the link </a:t>
            </a:r>
            <a:endParaRPr sz="120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3f32c737db5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1" name="Google Shape;521;g3f32c737db5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100"/>
              <a:buNone/>
            </a:pPr>
            <a:r>
              <a:rPr lang="en-US"/>
              <a:t>We are not going to get into all the details of the bill today, but overall, this bill helps continue funding these programs into 2027.</a:t>
            </a:r>
            <a:endParaRPr/>
          </a:p>
          <a:p>
            <a:pPr marL="0" lvl="0" indent="0" algn="l" rtl="0">
              <a:lnSpc>
                <a:spcPct val="115000"/>
              </a:lnSpc>
              <a:spcBef>
                <a:spcPts val="1200"/>
              </a:spcBef>
              <a:spcAft>
                <a:spcPts val="0"/>
              </a:spcAft>
              <a:buSzPts val="1100"/>
              <a:buNone/>
            </a:pPr>
            <a:r>
              <a:rPr lang="en-US"/>
              <a:t>Reinsurance will still help lower premiums in 2027, although the savings are expected to be slightly lower than they are today.</a:t>
            </a:r>
            <a:endParaRPr/>
          </a:p>
          <a:p>
            <a:pPr marL="0" lvl="0" indent="0" algn="l" rtl="0">
              <a:lnSpc>
                <a:spcPct val="115000"/>
              </a:lnSpc>
              <a:spcBef>
                <a:spcPts val="1200"/>
              </a:spcBef>
              <a:spcAft>
                <a:spcPts val="0"/>
              </a:spcAft>
              <a:buSzPts val="1100"/>
              <a:buNone/>
            </a:pPr>
            <a:r>
              <a:rPr lang="en-US"/>
              <a:t>Colorado Premium Assistance, or CPA, will continue at the same 2026 program level into 2027, with relatively minor changes.</a:t>
            </a:r>
            <a:endParaRPr/>
          </a:p>
          <a:p>
            <a:pPr marL="0" lvl="0" indent="0" algn="l" rtl="0">
              <a:lnSpc>
                <a:spcPct val="115000"/>
              </a:lnSpc>
              <a:spcBef>
                <a:spcPts val="1200"/>
              </a:spcBef>
              <a:spcAft>
                <a:spcPts val="0"/>
              </a:spcAft>
              <a:buSzPts val="1100"/>
              <a:buNone/>
            </a:pPr>
            <a:r>
              <a:rPr lang="en-US"/>
              <a:t>For OmniSalud, the program will continue in 2027, but the biggest change is that  all enrollees will be required to pay a monthly premium. These changes are intended to help maintain the current enrollment capacity.</a:t>
            </a:r>
            <a:endParaRPr/>
          </a:p>
          <a:p>
            <a:pPr marL="0" lvl="0" indent="0" algn="l" rtl="0">
              <a:lnSpc>
                <a:spcPct val="115000"/>
              </a:lnSpc>
              <a:spcBef>
                <a:spcPts val="1200"/>
              </a:spcBef>
              <a:spcAft>
                <a:spcPts val="0"/>
              </a:spcAft>
              <a:buSzPts val="1100"/>
              <a:buNone/>
            </a:pPr>
            <a:endParaRPr/>
          </a:p>
          <a:p>
            <a:pPr marL="0" lvl="0" indent="0" algn="l" rtl="0">
              <a:lnSpc>
                <a:spcPct val="115000"/>
              </a:lnSpc>
              <a:spcBef>
                <a:spcPts val="1200"/>
              </a:spcBef>
              <a:spcAft>
                <a:spcPts val="0"/>
              </a:spcAft>
              <a:buSzPts val="1100"/>
              <a:buNone/>
            </a:pPr>
            <a:r>
              <a:rPr lang="en-US"/>
              <a:t>Links to share: </a:t>
            </a:r>
            <a:endParaRPr/>
          </a:p>
          <a:p>
            <a:pPr marL="0" lvl="0" indent="0" algn="l" rtl="0">
              <a:lnSpc>
                <a:spcPct val="115000"/>
              </a:lnSpc>
              <a:spcBef>
                <a:spcPts val="1200"/>
              </a:spcBef>
              <a:spcAft>
                <a:spcPts val="0"/>
              </a:spcAft>
              <a:buSzPts val="1100"/>
              <a:buNone/>
            </a:pPr>
            <a:r>
              <a:rPr lang="en-US"/>
              <a:t>View Senate Bill 26-178 at: https://leg.colorado.gov/bills/sb26-178</a:t>
            </a:r>
            <a:endParaRPr/>
          </a:p>
          <a:p>
            <a:pPr marL="0" lvl="0" indent="0" algn="l" rtl="0">
              <a:lnSpc>
                <a:spcPct val="115000"/>
              </a:lnSpc>
              <a:spcBef>
                <a:spcPts val="1200"/>
              </a:spcBef>
              <a:spcAft>
                <a:spcPts val="0"/>
              </a:spcAft>
              <a:buSzPts val="1100"/>
              <a:buNone/>
            </a:pPr>
            <a:endParaRPr/>
          </a:p>
          <a:p>
            <a:pPr marL="0" lvl="0" indent="0" algn="l" rtl="0">
              <a:lnSpc>
                <a:spcPct val="115000"/>
              </a:lnSpc>
              <a:spcBef>
                <a:spcPts val="1200"/>
              </a:spcBef>
              <a:spcAft>
                <a:spcPts val="0"/>
              </a:spcAft>
              <a:buClr>
                <a:schemeClr val="dk1"/>
              </a:buClr>
              <a:buSzPts val="1100"/>
              <a:buFont typeface="Arial"/>
              <a:buNone/>
            </a:pPr>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f32c737db5_0_3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2" name="Google Shape;532;g3f32c737db5_0_3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Cost community pay – </a:t>
            </a:r>
            <a:endParaRPr/>
          </a:p>
          <a:p>
            <a:pPr marL="0" lvl="0" indent="0" algn="l" rtl="0">
              <a:lnSpc>
                <a:spcPct val="100000"/>
              </a:lnSpc>
              <a:spcBef>
                <a:spcPts val="0"/>
              </a:spcBef>
              <a:spcAft>
                <a:spcPts val="0"/>
              </a:spcAft>
              <a:buSzPts val="1100"/>
              <a:buNone/>
            </a:pPr>
            <a:r>
              <a:rPr lang="en-US"/>
              <a:t>HIAE Board votes on 2027 Omni parameters on </a:t>
            </a:r>
            <a:r>
              <a:rPr lang="en-US" b="1"/>
              <a:t>JULY 16th</a:t>
            </a:r>
            <a:endParaRPr b="1"/>
          </a:p>
          <a:p>
            <a:pPr marL="0" lvl="0" indent="0" algn="l" rtl="0">
              <a:lnSpc>
                <a:spcPct val="100000"/>
              </a:lnSpc>
              <a:spcBef>
                <a:spcPts val="0"/>
              </a:spcBef>
              <a:spcAft>
                <a:spcPts val="0"/>
              </a:spcAft>
              <a:buSzPts val="1100"/>
              <a:buNone/>
            </a:pPr>
            <a:r>
              <a:rPr lang="en-US" b="1"/>
              <a:t>IF NEEDED – 87AV plan = 6400 folks, $85 premium</a:t>
            </a:r>
            <a:endParaRPr b="1"/>
          </a:p>
          <a:p>
            <a:pPr marL="0" lvl="0" indent="0" algn="l" rtl="0">
              <a:lnSpc>
                <a:spcPct val="100000"/>
              </a:lnSpc>
              <a:spcBef>
                <a:spcPts val="0"/>
              </a:spcBef>
              <a:spcAft>
                <a:spcPts val="0"/>
              </a:spcAft>
              <a:buSzPts val="1100"/>
              <a:buNone/>
            </a:pPr>
            <a:endParaRPr b="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3cfdbf8afd_1_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3cfdbf8afd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g33cfdbf8afd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f32c737db5_0_1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3f32c737db5_0_1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050">
                <a:solidFill>
                  <a:srgbClr val="444746"/>
                </a:solidFill>
                <a:latin typeface="Roboto"/>
                <a:ea typeface="Roboto"/>
                <a:cs typeface="Roboto"/>
                <a:sym typeface="Roboto"/>
              </a:rPr>
              <a:t>This seems like a good time to highlight that these are Colorado Option plans. The only plans sold on Colorado Connect are Colorado Option plans. Potential TP: "CO Option plans are stakeholder informed* plans that have been designed to provide $0 copays on "high value" services such as non-preventive primary care visits, MH office visits, and pre and post natal care."</a:t>
            </a:r>
            <a:endParaRPr sz="105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US" sz="1050">
                <a:solidFill>
                  <a:srgbClr val="444746"/>
                </a:solidFill>
                <a:latin typeface="Roboto"/>
                <a:ea typeface="Roboto"/>
                <a:cs typeface="Roboto"/>
                <a:sym typeface="Roboto"/>
              </a:rPr>
              <a:t>*We actually can't change the standardized plans/CO Option plans without going through a stakeholder process (so 1006 updates reinforced this requirement)</a:t>
            </a:r>
            <a:endParaRPr sz="105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sz="1050">
                <a:solidFill>
                  <a:srgbClr val="444746"/>
                </a:solidFill>
                <a:latin typeface="Roboto"/>
                <a:ea typeface="Roboto"/>
                <a:cs typeface="Roboto"/>
                <a:sym typeface="Roboto"/>
              </a:rPr>
              <a:t>For the slide, you might change this to say "Additionally, it is important to note that these plans are all CO Option plans which regardless of AV provide the following services at $0."</a:t>
            </a:r>
            <a:endParaRPr sz="105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sz="1050">
                <a:solidFill>
                  <a:srgbClr val="444746"/>
                </a:solidFill>
                <a:latin typeface="Roboto"/>
                <a:ea typeface="Roboto"/>
                <a:cs typeface="Roboto"/>
                <a:sym typeface="Roboto"/>
              </a:rPr>
              <a:t>Sharing in case you want to use our logo: </a:t>
            </a:r>
            <a:r>
              <a:rPr lang="en-US" sz="1050">
                <a:solidFill>
                  <a:srgbClr val="0B57D0"/>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https://drive.google.com/file/d/1CJ7aT3W0Hb9XkfwiPicnRC-UaO3sux2Q/view</a:t>
            </a:r>
            <a:endParaRPr sz="1050">
              <a:solidFill>
                <a:srgbClr val="0B57D0"/>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US" sz="1050">
                <a:solidFill>
                  <a:srgbClr val="444746"/>
                </a:solidFill>
                <a:latin typeface="Roboto"/>
                <a:ea typeface="Roboto"/>
                <a:cs typeface="Roboto"/>
                <a:sym typeface="Roboto"/>
              </a:rPr>
              <a:t>Here is our 1 pgr which you have probably seen: </a:t>
            </a:r>
            <a:r>
              <a:rPr lang="en-US" sz="1050">
                <a:solidFill>
                  <a:srgbClr val="0B57D0"/>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https://doi.colorado.gov/sites/doi/files/documents/The-Colorado-Option-FINAL-2025-ENG.pdf</a:t>
            </a:r>
            <a:endParaRPr sz="1050">
              <a:solidFill>
                <a:srgbClr val="444746"/>
              </a:solidFill>
              <a:latin typeface="Roboto"/>
              <a:ea typeface="Roboto"/>
              <a:cs typeface="Roboto"/>
              <a:sym typeface="Roboto"/>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f32c737db5_0_4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4" name="Google Shape;554;g3f32c737db5_0_4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t>Links to share: </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US" sz="1800"/>
              <a:t>HIAE Public Comment Form: </a:t>
            </a:r>
            <a:r>
              <a:rPr lang="en-US" sz="1800" u="sng">
                <a:solidFill>
                  <a:schemeClr val="hlink"/>
                </a:solidFill>
                <a:hlinkClick r:id="rId3"/>
              </a:rPr>
              <a:t>https://forms.gle/33GgmwY4hCPMbdya6</a:t>
            </a:r>
            <a:r>
              <a:rPr lang="en-US" sz="1800"/>
              <a:t> </a:t>
            </a:r>
            <a:endParaRPr sz="18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f379e4d27d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2" name="Google Shape;572;g3f379e4d27d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t>Links to share: </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US" sz="1800"/>
              <a:t>Register for an upcoming community forum: </a:t>
            </a:r>
            <a:r>
              <a:rPr lang="en-US" sz="1800" u="sng">
                <a:solidFill>
                  <a:schemeClr val="hlink"/>
                </a:solidFill>
                <a:hlinkClick r:id="rId3"/>
              </a:rPr>
              <a:t>https://us06web.zoom.us/webinar/register/WN_qinLphhMSEO1C1ctUvHwmg#/registration</a:t>
            </a:r>
            <a:r>
              <a:rPr lang="en-US" sz="1800"/>
              <a:t> </a:t>
            </a:r>
            <a:endParaRPr sz="1800"/>
          </a:p>
          <a:p>
            <a:pPr marL="0" lvl="0" indent="0" algn="l" rtl="0">
              <a:spcBef>
                <a:spcPts val="0"/>
              </a:spcBef>
              <a:spcAft>
                <a:spcPts val="0"/>
              </a:spcAft>
              <a:buNone/>
            </a:pPr>
            <a:r>
              <a:rPr lang="en-US" sz="1800"/>
              <a:t>HIAE Public Comment Form: </a:t>
            </a:r>
            <a:r>
              <a:rPr lang="en-US" sz="1800" u="sng">
                <a:solidFill>
                  <a:schemeClr val="hlink"/>
                </a:solidFill>
                <a:hlinkClick r:id="rId4"/>
              </a:rPr>
              <a:t>https://forms.gle/33GgmwY4hCPMbdya6</a:t>
            </a:r>
            <a:r>
              <a:rPr lang="en-US" sz="1800"/>
              <a:t> </a:t>
            </a: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f379e4d27d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6" name="Google Shape;586;g3f379e4d27d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t>Links to share: </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US" sz="1800"/>
              <a:t>Register for the next HIAE board meeting on July 16: </a:t>
            </a:r>
            <a:r>
              <a:rPr lang="en-US" sz="1800" u="sng">
                <a:solidFill>
                  <a:schemeClr val="hlink"/>
                </a:solidFill>
                <a:hlinkClick r:id="rId3"/>
              </a:rPr>
              <a:t>https://us06web.zoom.us/meeting/register/67SKpXWJQpipKZU_DazkUw#/registration</a:t>
            </a:r>
            <a:r>
              <a:rPr lang="en-US" sz="1800"/>
              <a:t> </a:t>
            </a:r>
            <a:endParaRPr sz="1800"/>
          </a:p>
          <a:p>
            <a:pPr marL="0" lvl="0" indent="0" algn="l" rtl="0">
              <a:spcBef>
                <a:spcPts val="0"/>
              </a:spcBef>
              <a:spcAft>
                <a:spcPts val="0"/>
              </a:spcAft>
              <a:buNone/>
            </a:pPr>
            <a:r>
              <a:rPr lang="en-US" sz="1800"/>
              <a:t>HIAE Public Comment Form: </a:t>
            </a:r>
            <a:r>
              <a:rPr lang="en-US" sz="1800" u="sng">
                <a:solidFill>
                  <a:schemeClr val="hlink"/>
                </a:solidFill>
                <a:hlinkClick r:id="rId4"/>
              </a:rPr>
              <a:t>https://forms.gle/33GgmwY4hCPMbdya6</a:t>
            </a:r>
            <a:r>
              <a:rPr lang="en-US" sz="1800"/>
              <a:t> </a:t>
            </a: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f325f10b07_0_1122: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3f325f10b07_0_112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Sign up for the CAC newsletter: </a:t>
            </a:r>
            <a:r>
              <a:rPr lang="en-US" u="sng">
                <a:solidFill>
                  <a:schemeClr val="hlink"/>
                </a:solidFill>
                <a:hlinkClick r:id="rId3"/>
              </a:rPr>
              <a:t>https://lp.constantcontactpages.com/su/UzY7aDO</a:t>
            </a:r>
            <a:r>
              <a:rPr lang="en-US"/>
              <a:t> </a:t>
            </a:r>
            <a:endParaRPr/>
          </a:p>
        </p:txBody>
      </p:sp>
      <p:sp>
        <p:nvSpPr>
          <p:cNvPr id="599" name="Google Shape;599;g3f325f10b07_0_112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3f325f10b07_0_112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6" name="Google Shape;606;g3f325f10b07_0_112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7" name="Google Shape;607;g3f325f10b07_0_112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3f325f10b07_0_1135:notes"/>
          <p:cNvSpPr>
            <a:spLocks noGrp="1" noRot="1" noChangeAspect="1"/>
          </p:cNvSpPr>
          <p:nvPr>
            <p:ph type="sldImg" idx="2"/>
          </p:nvPr>
        </p:nvSpPr>
        <p:spPr>
          <a:xfrm>
            <a:off x="365125" y="185738"/>
            <a:ext cx="61278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g3f325f10b07_0_113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Contact information: </a:t>
            </a:r>
            <a:r>
              <a:rPr lang="en-US" u="sng">
                <a:solidFill>
                  <a:schemeClr val="hlink"/>
                </a:solidFill>
                <a:hlinkClick r:id="rId3"/>
              </a:rPr>
              <a:t>hcpf_coverallco@state.co.us</a:t>
            </a:r>
            <a:r>
              <a:rPr lang="en-US"/>
              <a:t> </a:t>
            </a:r>
            <a:endParaRPr/>
          </a:p>
        </p:txBody>
      </p:sp>
      <p:sp>
        <p:nvSpPr>
          <p:cNvPr id="614" name="Google Shape;614;g3f325f10b07_0_113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3d3c7a4bfb4_0_302:notes"/>
          <p:cNvSpPr>
            <a:spLocks noGrp="1" noRot="1" noChangeAspect="1"/>
          </p:cNvSpPr>
          <p:nvPr>
            <p:ph type="sldImg" idx="2"/>
          </p:nvPr>
        </p:nvSpPr>
        <p:spPr>
          <a:xfrm>
            <a:off x="365125" y="185738"/>
            <a:ext cx="61278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g3d3c7a4bfb4_0_30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g3d3c7a4bfb4_0_30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30f48a0caf_0_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f36ab46fc1_1_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f36ab46fc1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Note we are showing the Q and A icon on the slides. </a:t>
            </a:r>
            <a:endParaRPr/>
          </a:p>
        </p:txBody>
      </p:sp>
      <p:sp>
        <p:nvSpPr>
          <p:cNvPr id="338" name="Google Shape;338;g3f36ab46fc1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2ab0c5d613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
        <p:nvSpPr>
          <p:cNvPr id="353" name="Google Shape;353;g32ab0c5d613_0_0:notes"/>
          <p:cNvSpPr>
            <a:spLocks noGrp="1" noRot="1" noChangeAspect="1"/>
          </p:cNvSpPr>
          <p:nvPr>
            <p:ph type="sldImg" idx="2"/>
          </p:nvPr>
        </p:nvSpPr>
        <p:spPr>
          <a:xfrm>
            <a:off x="365938" y="185738"/>
            <a:ext cx="61275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 </a:t>
            </a:r>
            <a:endParaRPr/>
          </a:p>
          <a:p>
            <a:pPr marL="0" lvl="0" indent="0" algn="l" rtl="0">
              <a:spcBef>
                <a:spcPts val="0"/>
              </a:spcBef>
              <a:spcAft>
                <a:spcPts val="0"/>
              </a:spcAft>
              <a:buNone/>
            </a:pPr>
            <a:endParaRPr/>
          </a:p>
          <a:p>
            <a:pPr marL="0" lvl="0" indent="0" algn="l" rtl="0">
              <a:spcBef>
                <a:spcPts val="0"/>
              </a:spcBef>
              <a:spcAft>
                <a:spcPts val="0"/>
              </a:spcAft>
              <a:buNone/>
            </a:pPr>
            <a:r>
              <a:rPr lang="en-US"/>
              <a:t>Note: </a:t>
            </a:r>
            <a:endParaRPr/>
          </a:p>
          <a:p>
            <a:pPr marL="0" lvl="0" indent="0" algn="l" rtl="0">
              <a:spcBef>
                <a:spcPts val="0"/>
              </a:spcBef>
              <a:spcAft>
                <a:spcPts val="0"/>
              </a:spcAft>
              <a:buNone/>
            </a:pPr>
            <a:endParaRPr/>
          </a:p>
        </p:txBody>
      </p:sp>
      <p:sp>
        <p:nvSpPr>
          <p:cNvPr id="360" name="Google Shape;360;g36c18c894d7_0_10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4073ce5dea_0_70:notes"/>
          <p:cNvSpPr>
            <a:spLocks noGrp="1" noRot="1" noChangeAspect="1"/>
          </p:cNvSpPr>
          <p:nvPr>
            <p:ph type="sldImg" idx="2"/>
          </p:nvPr>
        </p:nvSpPr>
        <p:spPr>
          <a:xfrm>
            <a:off x="-596345" y="279953"/>
            <a:ext cx="8057400" cy="4532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Ryan</a:t>
            </a:r>
            <a:endParaRPr/>
          </a:p>
          <a:p>
            <a:pPr marL="0" lvl="0" indent="0" algn="l" rtl="0">
              <a:spcBef>
                <a:spcPts val="0"/>
              </a:spcBef>
              <a:spcAft>
                <a:spcPts val="0"/>
              </a:spcAft>
              <a:buNone/>
            </a:pPr>
            <a:endParaRPr/>
          </a:p>
          <a:p>
            <a:pPr marL="457200" lvl="0" indent="-317500" algn="l" rtl="0">
              <a:spcBef>
                <a:spcPts val="0"/>
              </a:spcBef>
              <a:spcAft>
                <a:spcPts val="0"/>
              </a:spcAft>
              <a:buSzPts val="1400"/>
              <a:buChar char="-"/>
            </a:pPr>
            <a:r>
              <a:rPr lang="en-US"/>
              <a:t>Note XXX number of questions received ahead of time. Thank You. We have time dedicated to the most common questions we received during registration at the beginning of the ‘Questions’ section. </a:t>
            </a:r>
            <a:endParaRPr/>
          </a:p>
          <a:p>
            <a:pPr marL="914400" lvl="1" indent="-317500" algn="l" rtl="0">
              <a:spcBef>
                <a:spcPts val="0"/>
              </a:spcBef>
              <a:spcAft>
                <a:spcPts val="0"/>
              </a:spcAft>
              <a:buSzPts val="1400"/>
              <a:buChar char="-"/>
            </a:pPr>
            <a:r>
              <a:rPr lang="en-US"/>
              <a:t>leads me into agenda</a:t>
            </a:r>
            <a:endParaRPr/>
          </a:p>
          <a:p>
            <a:pPr marL="0" lvl="0" indent="0" algn="l" rtl="0">
              <a:spcBef>
                <a:spcPts val="0"/>
              </a:spcBef>
              <a:spcAft>
                <a:spcPts val="0"/>
              </a:spcAft>
              <a:buNone/>
            </a:pPr>
            <a:endParaRPr/>
          </a:p>
        </p:txBody>
      </p:sp>
      <p:sp>
        <p:nvSpPr>
          <p:cNvPr id="368" name="Google Shape;368;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62" name="Google Shape;62;p1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63" name="Google Shape;63;p1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
        <p:nvSpPr>
          <p:cNvPr id="71" name="Google Shape;71;p16"/>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subTitle" idx="1"/>
          </p:nvPr>
        </p:nvSpPr>
        <p:spPr>
          <a:xfrm>
            <a:off x="1524000" y="2593827"/>
            <a:ext cx="9144000" cy="738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3" name="Google Shape;73;p16"/>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16"/>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9" name="Google Shape;79;p1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0"/>
        <p:cNvGrpSpPr/>
        <p:nvPr/>
      </p:nvGrpSpPr>
      <p:grpSpPr>
        <a:xfrm>
          <a:off x="0" y="0"/>
          <a:ext cx="0" cy="0"/>
          <a:chOff x="0" y="0"/>
          <a:chExt cx="0" cy="0"/>
        </a:xfrm>
      </p:grpSpPr>
      <p:pic>
        <p:nvPicPr>
          <p:cNvPr id="81" name="Google Shape;81;p18" descr="Icon of person with hand raised and empty text bubble."/>
          <p:cNvPicPr preferRelativeResize="0"/>
          <p:nvPr/>
        </p:nvPicPr>
        <p:blipFill rotWithShape="1">
          <a:blip r:embed="rId2">
            <a:alphaModFix/>
          </a:blip>
          <a:srcRect/>
          <a:stretch/>
        </p:blipFill>
        <p:spPr>
          <a:xfrm>
            <a:off x="308600" y="410308"/>
            <a:ext cx="5962347" cy="5848293"/>
          </a:xfrm>
          <a:prstGeom prst="rect">
            <a:avLst/>
          </a:prstGeom>
          <a:noFill/>
          <a:ln>
            <a:noFill/>
          </a:ln>
        </p:spPr>
      </p:pic>
      <p:sp>
        <p:nvSpPr>
          <p:cNvPr id="82" name="Google Shape;82;p18"/>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4"/>
        <p:cNvGrpSpPr/>
        <p:nvPr/>
      </p:nvGrpSpPr>
      <p:grpSpPr>
        <a:xfrm>
          <a:off x="0" y="0"/>
          <a:ext cx="0" cy="0"/>
          <a:chOff x="0" y="0"/>
          <a:chExt cx="0" cy="0"/>
        </a:xfrm>
      </p:grpSpPr>
      <p:sp>
        <p:nvSpPr>
          <p:cNvPr id="85" name="Google Shape;85;p19"/>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1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595312" y="2188551"/>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1"/>
        <p:cNvGrpSpPr/>
        <p:nvPr/>
      </p:nvGrpSpPr>
      <p:grpSpPr>
        <a:xfrm>
          <a:off x="0" y="0"/>
          <a:ext cx="0" cy="0"/>
          <a:chOff x="0" y="0"/>
          <a:chExt cx="0" cy="0"/>
        </a:xfrm>
      </p:grpSpPr>
      <p:sp>
        <p:nvSpPr>
          <p:cNvPr id="92" name="Google Shape;92;p2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98" name="Google Shape;98;p22"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12191998" cy="6260121"/>
          </a:xfrm>
          <a:prstGeom prst="rect">
            <a:avLst/>
          </a:prstGeom>
          <a:noFill/>
          <a:ln>
            <a:noFill/>
          </a:ln>
        </p:spPr>
      </p:pic>
      <p:sp>
        <p:nvSpPr>
          <p:cNvPr id="99" name="Google Shape;99;p22"/>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0"/>
        <p:cNvGrpSpPr/>
        <p:nvPr/>
      </p:nvGrpSpPr>
      <p:grpSpPr>
        <a:xfrm>
          <a:off x="0" y="0"/>
          <a:ext cx="0" cy="0"/>
          <a:chOff x="0" y="0"/>
          <a:chExt cx="0" cy="0"/>
        </a:xfrm>
      </p:grpSpPr>
      <p:sp>
        <p:nvSpPr>
          <p:cNvPr id="101" name="Google Shape;101;p2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4"/>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07" name="Google Shape;107;p2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9"/>
        <p:cNvGrpSpPr/>
        <p:nvPr/>
      </p:nvGrpSpPr>
      <p:grpSpPr>
        <a:xfrm>
          <a:off x="0" y="0"/>
          <a:ext cx="0" cy="0"/>
          <a:chOff x="0" y="0"/>
          <a:chExt cx="0" cy="0"/>
        </a:xfrm>
      </p:grpSpPr>
      <p:sp>
        <p:nvSpPr>
          <p:cNvPr id="110" name="Google Shape;110;p25"/>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2"/>
        <p:cNvGrpSpPr/>
        <p:nvPr/>
      </p:nvGrpSpPr>
      <p:grpSpPr>
        <a:xfrm>
          <a:off x="0" y="0"/>
          <a:ext cx="0" cy="0"/>
          <a:chOff x="0" y="0"/>
          <a:chExt cx="0" cy="0"/>
        </a:xfrm>
      </p:grpSpPr>
      <p:sp>
        <p:nvSpPr>
          <p:cNvPr id="113" name="Google Shape;113;p2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4"/>
        <p:cNvGrpSpPr/>
        <p:nvPr/>
      </p:nvGrpSpPr>
      <p:grpSpPr>
        <a:xfrm>
          <a:off x="0" y="0"/>
          <a:ext cx="0" cy="0"/>
          <a:chOff x="0" y="0"/>
          <a:chExt cx="0" cy="0"/>
        </a:xfrm>
      </p:grpSpPr>
      <p:sp>
        <p:nvSpPr>
          <p:cNvPr id="115" name="Google Shape;115;p27"/>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2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7" name="Google Shape;117;p27"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4"/>
        <p:cNvGrpSpPr/>
        <p:nvPr/>
      </p:nvGrpSpPr>
      <p:grpSpPr>
        <a:xfrm>
          <a:off x="0" y="0"/>
          <a:ext cx="0" cy="0"/>
          <a:chOff x="0" y="0"/>
          <a:chExt cx="0" cy="0"/>
        </a:xfrm>
      </p:grpSpPr>
      <p:sp>
        <p:nvSpPr>
          <p:cNvPr id="125" name="Google Shape;125;p29"/>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6" name="Google Shape;126;p29"/>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127" name="Google Shape;127;p29"/>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8" name="Google Shape;128;p2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29"/>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0"/>
        <p:cNvGrpSpPr/>
        <p:nvPr/>
      </p:nvGrpSpPr>
      <p:grpSpPr>
        <a:xfrm>
          <a:off x="0" y="0"/>
          <a:ext cx="0" cy="0"/>
          <a:chOff x="0" y="0"/>
          <a:chExt cx="0" cy="0"/>
        </a:xfrm>
      </p:grpSpPr>
      <p:sp>
        <p:nvSpPr>
          <p:cNvPr id="131" name="Google Shape;131;p30"/>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2" name="Google Shape;132;p30"/>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33" name="Google Shape;133;p30"/>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6" name="Google Shape;136;p31"/>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137" name="Google Shape;137;p3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38"/>
        <p:cNvGrpSpPr/>
        <p:nvPr/>
      </p:nvGrpSpPr>
      <p:grpSpPr>
        <a:xfrm>
          <a:off x="0" y="0"/>
          <a:ext cx="0" cy="0"/>
          <a:chOff x="0" y="0"/>
          <a:chExt cx="0" cy="0"/>
        </a:xfrm>
      </p:grpSpPr>
      <p:sp>
        <p:nvSpPr>
          <p:cNvPr id="139" name="Google Shape;139;p32"/>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a:solidFill>
                <a:srgbClr val="FFFFFF"/>
              </a:solidFill>
              <a:latin typeface="Calibri"/>
              <a:ea typeface="Calibri"/>
              <a:cs typeface="Calibri"/>
              <a:sym typeface="Calibri"/>
            </a:endParaRPr>
          </a:p>
        </p:txBody>
      </p:sp>
      <p:pic>
        <p:nvPicPr>
          <p:cNvPr id="140" name="Google Shape;140;p32"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141" name="Google Shape;141;p32"/>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42" name="Google Shape;142;p32"/>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43" name="Google Shape;143;p32"/>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44"/>
        <p:cNvGrpSpPr/>
        <p:nvPr/>
      </p:nvGrpSpPr>
      <p:grpSpPr>
        <a:xfrm>
          <a:off x="0" y="0"/>
          <a:ext cx="0" cy="0"/>
          <a:chOff x="0" y="0"/>
          <a:chExt cx="0" cy="0"/>
        </a:xfrm>
      </p:grpSpPr>
      <p:sp>
        <p:nvSpPr>
          <p:cNvPr id="145" name="Google Shape;145;p33"/>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46" name="Google Shape;146;p3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47" name="Google Shape;147;p33"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48"/>
        <p:cNvGrpSpPr/>
        <p:nvPr/>
      </p:nvGrpSpPr>
      <p:grpSpPr>
        <a:xfrm>
          <a:off x="0" y="0"/>
          <a:ext cx="0" cy="0"/>
          <a:chOff x="0" y="0"/>
          <a:chExt cx="0" cy="0"/>
        </a:xfrm>
      </p:grpSpPr>
      <p:sp>
        <p:nvSpPr>
          <p:cNvPr id="149" name="Google Shape;149;p3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0" name="Google Shape;150;p34"/>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1" name="Google Shape;151;p34"/>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52"/>
        <p:cNvGrpSpPr/>
        <p:nvPr/>
      </p:nvGrpSpPr>
      <p:grpSpPr>
        <a:xfrm>
          <a:off x="0" y="0"/>
          <a:ext cx="0" cy="0"/>
          <a:chOff x="0" y="0"/>
          <a:chExt cx="0" cy="0"/>
        </a:xfrm>
      </p:grpSpPr>
      <p:sp>
        <p:nvSpPr>
          <p:cNvPr id="153" name="Google Shape;153;p35"/>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4" name="Google Shape;154;p3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55"/>
        <p:cNvGrpSpPr/>
        <p:nvPr/>
      </p:nvGrpSpPr>
      <p:grpSpPr>
        <a:xfrm>
          <a:off x="0" y="0"/>
          <a:ext cx="0" cy="0"/>
          <a:chOff x="0" y="0"/>
          <a:chExt cx="0" cy="0"/>
        </a:xfrm>
      </p:grpSpPr>
      <p:sp>
        <p:nvSpPr>
          <p:cNvPr id="156" name="Google Shape;156;p3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36"/>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a:solidFill>
                <a:srgbClr val="000000"/>
              </a:solidFill>
              <a:latin typeface="Arial"/>
              <a:ea typeface="Arial"/>
              <a:cs typeface="Arial"/>
              <a:sym typeface="Arial"/>
            </a:endParaRPr>
          </a:p>
        </p:txBody>
      </p:sp>
      <p:sp>
        <p:nvSpPr>
          <p:cNvPr id="158" name="Google Shape;158;p36"/>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chemeClr val="dk2"/>
                </a:solidFill>
                <a:latin typeface="Trebuchet MS"/>
                <a:ea typeface="Trebuchet MS"/>
                <a:cs typeface="Trebuchet MS"/>
                <a:sym typeface="Trebuchet MS"/>
              </a:rPr>
              <a:t>Our Mission</a:t>
            </a:r>
            <a:endParaRPr sz="23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9"/>
        <p:cNvGrpSpPr/>
        <p:nvPr/>
      </p:nvGrpSpPr>
      <p:grpSpPr>
        <a:xfrm>
          <a:off x="0" y="0"/>
          <a:ext cx="0" cy="0"/>
          <a:chOff x="0" y="0"/>
          <a:chExt cx="0" cy="0"/>
        </a:xfrm>
      </p:grpSpPr>
      <p:sp>
        <p:nvSpPr>
          <p:cNvPr id="160" name="Google Shape;160;p3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37"/>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a:solidFill>
                <a:srgbClr val="000000"/>
              </a:solidFill>
              <a:latin typeface="Trebuchet MS"/>
              <a:ea typeface="Trebuchet MS"/>
              <a:cs typeface="Trebuchet MS"/>
              <a:sym typeface="Trebuchet MS"/>
            </a:endParaRPr>
          </a:p>
        </p:txBody>
      </p:sp>
      <p:pic>
        <p:nvPicPr>
          <p:cNvPr id="162" name="Google Shape;162;p37"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12191994" cy="6260124"/>
          </a:xfrm>
          <a:prstGeom prst="rect">
            <a:avLst/>
          </a:prstGeom>
          <a:noFill/>
          <a:ln>
            <a:noFill/>
          </a:ln>
        </p:spPr>
      </p:pic>
      <p:sp>
        <p:nvSpPr>
          <p:cNvPr id="163" name="Google Shape;163;p37"/>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a:solidFill>
                  <a:srgbClr val="FFFFFF"/>
                </a:solidFill>
                <a:latin typeface="Trebuchet MS"/>
                <a:ea typeface="Trebuchet MS"/>
                <a:cs typeface="Trebuchet MS"/>
                <a:sym typeface="Trebuchet MS"/>
              </a:rPr>
              <a:t>Our Mission: </a:t>
            </a:r>
            <a:endParaRPr sz="7000" b="0" i="0" u="none" strike="noStrike" cap="none">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64"/>
        <p:cNvGrpSpPr/>
        <p:nvPr/>
      </p:nvGrpSpPr>
      <p:grpSpPr>
        <a:xfrm>
          <a:off x="0" y="0"/>
          <a:ext cx="0" cy="0"/>
          <a:chOff x="0" y="0"/>
          <a:chExt cx="0" cy="0"/>
        </a:xfrm>
      </p:grpSpPr>
      <p:sp>
        <p:nvSpPr>
          <p:cNvPr id="165" name="Google Shape;165;p3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p38"/>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a:solidFill>
                  <a:schemeClr val="dk1"/>
                </a:solidFill>
                <a:latin typeface="Trebuchet MS"/>
                <a:ea typeface="Trebuchet MS"/>
                <a:cs typeface="Trebuchet MS"/>
                <a:sym typeface="Trebuchet MS"/>
              </a:rPr>
              <a:t>Plus </a:t>
            </a:r>
            <a:r>
              <a:rPr lang="en-US" sz="4600" b="0" i="0" u="none" strike="noStrike" cap="none">
                <a:solidFill>
                  <a:schemeClr val="dk1"/>
                </a:solidFill>
                <a:latin typeface="Trebuchet MS"/>
                <a:ea typeface="Trebuchet MS"/>
                <a:cs typeface="Trebuchet MS"/>
                <a:sym typeface="Trebuchet MS"/>
              </a:rPr>
              <a:t>(CHP+) and other health care programs for Coloradans who qualify. </a:t>
            </a:r>
            <a:endParaRPr sz="4600" b="1" i="0" u="none" strike="noStrike" cap="none">
              <a:solidFill>
                <a:schemeClr val="dk1"/>
              </a:solidFill>
              <a:latin typeface="Trebuchet MS"/>
              <a:ea typeface="Trebuchet MS"/>
              <a:cs typeface="Trebuchet MS"/>
              <a:sym typeface="Trebuchet MS"/>
            </a:endParaRPr>
          </a:p>
        </p:txBody>
      </p:sp>
      <p:sp>
        <p:nvSpPr>
          <p:cNvPr id="167" name="Google Shape;167;p38"/>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rgbClr val="232C68"/>
                </a:solidFill>
                <a:latin typeface="Trebuchet MS"/>
                <a:ea typeface="Trebuchet MS"/>
                <a:cs typeface="Trebuchet MS"/>
                <a:sym typeface="Trebuchet MS"/>
              </a:rPr>
              <a:t>What We Do</a:t>
            </a:r>
            <a:endParaRPr sz="23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39"/>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0" name="Google Shape;170;p3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1"/>
        <p:cNvGrpSpPr/>
        <p:nvPr/>
      </p:nvGrpSpPr>
      <p:grpSpPr>
        <a:xfrm>
          <a:off x="0" y="0"/>
          <a:ext cx="0" cy="0"/>
          <a:chOff x="0" y="0"/>
          <a:chExt cx="0" cy="0"/>
        </a:xfrm>
      </p:grpSpPr>
      <p:sp>
        <p:nvSpPr>
          <p:cNvPr id="172" name="Google Shape;172;p40"/>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3" name="Google Shape;173;p40"/>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174" name="Google Shape;174;p4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75" name="Google Shape;175;p40"/>
          <p:cNvCxnSpPr/>
          <p:nvPr/>
        </p:nvCxnSpPr>
        <p:spPr>
          <a:xfrm>
            <a:off x="6096000" y="1327150"/>
            <a:ext cx="0" cy="4203600"/>
          </a:xfrm>
          <a:prstGeom prst="straightConnector1">
            <a:avLst/>
          </a:prstGeom>
          <a:noFill/>
          <a:ln w="49100" cap="flat" cmpd="sng">
            <a:solidFill>
              <a:schemeClr val="dk1"/>
            </a:solidFill>
            <a:prstDash val="solid"/>
            <a:miter lim="800000"/>
            <a:headEnd type="none" w="sm" len="sm"/>
            <a:tailEnd type="none" w="sm" len="sm"/>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6"/>
        <p:cNvGrpSpPr/>
        <p:nvPr/>
      </p:nvGrpSpPr>
      <p:grpSpPr>
        <a:xfrm>
          <a:off x="0" y="0"/>
          <a:ext cx="0" cy="0"/>
          <a:chOff x="0" y="0"/>
          <a:chExt cx="0" cy="0"/>
        </a:xfrm>
      </p:grpSpPr>
      <p:sp>
        <p:nvSpPr>
          <p:cNvPr id="177" name="Google Shape;177;p4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8"/>
        <p:cNvGrpSpPr/>
        <p:nvPr/>
      </p:nvGrpSpPr>
      <p:grpSpPr>
        <a:xfrm>
          <a:off x="0" y="0"/>
          <a:ext cx="0" cy="0"/>
          <a:chOff x="0" y="0"/>
          <a:chExt cx="0" cy="0"/>
        </a:xfrm>
      </p:grpSpPr>
      <p:sp>
        <p:nvSpPr>
          <p:cNvPr id="179" name="Google Shape;179;p42"/>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0" name="Google Shape;180;p4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81" name="Google Shape;181;p42"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2"/>
        <p:cNvGrpSpPr/>
        <p:nvPr/>
      </p:nvGrpSpPr>
      <p:grpSpPr>
        <a:xfrm>
          <a:off x="0" y="0"/>
          <a:ext cx="0" cy="0"/>
          <a:chOff x="0" y="0"/>
          <a:chExt cx="0" cy="0"/>
        </a:xfrm>
      </p:grpSpPr>
      <p:sp>
        <p:nvSpPr>
          <p:cNvPr id="183" name="Google Shape;183;p43"/>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84" name="Google Shape;184;p4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85"/>
        <p:cNvGrpSpPr/>
        <p:nvPr/>
      </p:nvGrpSpPr>
      <p:grpSpPr>
        <a:xfrm>
          <a:off x="0" y="0"/>
          <a:ext cx="0" cy="0"/>
          <a:chOff x="0" y="0"/>
          <a:chExt cx="0" cy="0"/>
        </a:xfrm>
      </p:grpSpPr>
      <p:sp>
        <p:nvSpPr>
          <p:cNvPr id="186" name="Google Shape;186;p44"/>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187" name="Google Shape;187;p44"/>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44"/>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89"/>
        <p:cNvGrpSpPr/>
        <p:nvPr/>
      </p:nvGrpSpPr>
      <p:grpSpPr>
        <a:xfrm>
          <a:off x="0" y="0"/>
          <a:ext cx="0" cy="0"/>
          <a:chOff x="0" y="0"/>
          <a:chExt cx="0" cy="0"/>
        </a:xfrm>
      </p:grpSpPr>
      <p:sp>
        <p:nvSpPr>
          <p:cNvPr id="190" name="Google Shape;190;p45"/>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191" name="Google Shape;191;p45"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92" name="Google Shape;192;p45"/>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93" name="Google Shape;193;p45"/>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94" name="Google Shape;194;p45"/>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195" name="Google Shape;195;p45"/>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196"/>
        <p:cNvGrpSpPr/>
        <p:nvPr/>
      </p:nvGrpSpPr>
      <p:grpSpPr>
        <a:xfrm>
          <a:off x="0" y="0"/>
          <a:ext cx="0" cy="0"/>
          <a:chOff x="0" y="0"/>
          <a:chExt cx="0" cy="0"/>
        </a:xfrm>
      </p:grpSpPr>
      <p:sp>
        <p:nvSpPr>
          <p:cNvPr id="197" name="Google Shape;197;p46"/>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198" name="Google Shape;198;p46"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99" name="Google Shape;199;p46"/>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00" name="Google Shape;200;p46"/>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01" name="Google Shape;201;p46"/>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7"/>
        <p:cNvGrpSpPr/>
        <p:nvPr/>
      </p:nvGrpSpPr>
      <p:grpSpPr>
        <a:xfrm>
          <a:off x="0" y="0"/>
          <a:ext cx="0" cy="0"/>
          <a:chOff x="0" y="0"/>
          <a:chExt cx="0" cy="0"/>
        </a:xfrm>
      </p:grpSpPr>
      <p:sp>
        <p:nvSpPr>
          <p:cNvPr id="208" name="Google Shape;208;p4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09" name="Google Shape;209;p48"/>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
        <p:nvSpPr>
          <p:cNvPr id="210" name="Google Shape;210;p4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1"/>
        <p:cNvGrpSpPr/>
        <p:nvPr/>
      </p:nvGrpSpPr>
      <p:grpSpPr>
        <a:xfrm>
          <a:off x="0" y="0"/>
          <a:ext cx="0" cy="0"/>
          <a:chOff x="0" y="0"/>
          <a:chExt cx="0" cy="0"/>
        </a:xfrm>
      </p:grpSpPr>
      <p:sp>
        <p:nvSpPr>
          <p:cNvPr id="212" name="Google Shape;212;p49"/>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4800"/>
              <a:buFont typeface="Trebuchet MS"/>
              <a:buNone/>
              <a:defRPr sz="4800">
                <a:latin typeface="Trebuchet MS"/>
                <a:ea typeface="Trebuchet MS"/>
                <a:cs typeface="Trebuchet MS"/>
                <a:sym typeface="Trebuchet MS"/>
              </a:defRPr>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213" name="Google Shape;213;p49"/>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2900"/>
              <a:buFont typeface="Roboto Slab"/>
              <a:buNone/>
              <a:defRPr sz="2900">
                <a:latin typeface="Roboto Slab"/>
                <a:ea typeface="Roboto Slab"/>
                <a:cs typeface="Roboto Slab"/>
                <a:sym typeface="Roboto Slab"/>
              </a:defRPr>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214" name="Google Shape;214;p4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5"/>
        <p:cNvGrpSpPr/>
        <p:nvPr/>
      </p:nvGrpSpPr>
      <p:grpSpPr>
        <a:xfrm>
          <a:off x="0" y="0"/>
          <a:ext cx="0" cy="0"/>
          <a:chOff x="0" y="0"/>
          <a:chExt cx="0" cy="0"/>
        </a:xfrm>
      </p:grpSpPr>
      <p:sp>
        <p:nvSpPr>
          <p:cNvPr id="216" name="Google Shape;216;p50"/>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17" name="Google Shape;217;p5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8"/>
        <p:cNvGrpSpPr/>
        <p:nvPr/>
      </p:nvGrpSpPr>
      <p:grpSpPr>
        <a:xfrm>
          <a:off x="0" y="0"/>
          <a:ext cx="0" cy="0"/>
          <a:chOff x="0" y="0"/>
          <a:chExt cx="0" cy="0"/>
        </a:xfrm>
      </p:grpSpPr>
      <p:sp>
        <p:nvSpPr>
          <p:cNvPr id="219" name="Google Shape;219;p5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20" name="Google Shape;220;p51"/>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21" name="Google Shape;221;p51"/>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22" name="Google Shape;222;p5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3"/>
        <p:cNvGrpSpPr/>
        <p:nvPr/>
      </p:nvGrpSpPr>
      <p:grpSpPr>
        <a:xfrm>
          <a:off x="0" y="0"/>
          <a:ext cx="0" cy="0"/>
          <a:chOff x="0" y="0"/>
          <a:chExt cx="0" cy="0"/>
        </a:xfrm>
      </p:grpSpPr>
      <p:sp>
        <p:nvSpPr>
          <p:cNvPr id="224" name="Google Shape;224;p52"/>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25" name="Google Shape;225;p5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6"/>
        <p:cNvGrpSpPr/>
        <p:nvPr/>
      </p:nvGrpSpPr>
      <p:grpSpPr>
        <a:xfrm>
          <a:off x="0" y="0"/>
          <a:ext cx="0" cy="0"/>
          <a:chOff x="0" y="0"/>
          <a:chExt cx="0" cy="0"/>
        </a:xfrm>
      </p:grpSpPr>
      <p:sp>
        <p:nvSpPr>
          <p:cNvPr id="227" name="Google Shape;227;p53"/>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228" name="Google Shape;228;p53"/>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29" name="Google Shape;229;p5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30"/>
        <p:cNvGrpSpPr/>
        <p:nvPr/>
      </p:nvGrpSpPr>
      <p:grpSpPr>
        <a:xfrm>
          <a:off x="0" y="0"/>
          <a:ext cx="0" cy="0"/>
          <a:chOff x="0" y="0"/>
          <a:chExt cx="0" cy="0"/>
        </a:xfrm>
      </p:grpSpPr>
      <p:sp>
        <p:nvSpPr>
          <p:cNvPr id="231" name="Google Shape;231;p54"/>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232" name="Google Shape;232;p5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33"/>
        <p:cNvGrpSpPr/>
        <p:nvPr/>
      </p:nvGrpSpPr>
      <p:grpSpPr>
        <a:xfrm>
          <a:off x="0" y="0"/>
          <a:ext cx="0" cy="0"/>
          <a:chOff x="0" y="0"/>
          <a:chExt cx="0" cy="0"/>
        </a:xfrm>
      </p:grpSpPr>
      <p:sp>
        <p:nvSpPr>
          <p:cNvPr id="234" name="Google Shape;234;p5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235" name="Google Shape;235;p55"/>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236" name="Google Shape;236;p55"/>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37" name="Google Shape;237;p55"/>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
        <p:nvSpPr>
          <p:cNvPr id="238" name="Google Shape;238;p55"/>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39"/>
        <p:cNvGrpSpPr/>
        <p:nvPr/>
      </p:nvGrpSpPr>
      <p:grpSpPr>
        <a:xfrm>
          <a:off x="0" y="0"/>
          <a:ext cx="0" cy="0"/>
          <a:chOff x="0" y="0"/>
          <a:chExt cx="0" cy="0"/>
        </a:xfrm>
      </p:grpSpPr>
      <p:sp>
        <p:nvSpPr>
          <p:cNvPr id="240" name="Google Shape;240;p56"/>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Autofit/>
          </a:bodyPr>
          <a:lstStyle>
            <a:lvl1pPr marL="457200" lvl="0" indent="-228600" algn="l">
              <a:lnSpc>
                <a:spcPct val="100000"/>
              </a:lnSpc>
              <a:spcBef>
                <a:spcPts val="0"/>
              </a:spcBef>
              <a:spcAft>
                <a:spcPts val="0"/>
              </a:spcAft>
              <a:buSzPts val="2400"/>
              <a:buNone/>
              <a:defRPr/>
            </a:lvl1pPr>
          </a:lstStyle>
          <a:p>
            <a:endParaRPr/>
          </a:p>
        </p:txBody>
      </p:sp>
      <p:sp>
        <p:nvSpPr>
          <p:cNvPr id="241" name="Google Shape;241;p5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42"/>
        <p:cNvGrpSpPr/>
        <p:nvPr/>
      </p:nvGrpSpPr>
      <p:grpSpPr>
        <a:xfrm>
          <a:off x="0" y="0"/>
          <a:ext cx="0" cy="0"/>
          <a:chOff x="0" y="0"/>
          <a:chExt cx="0" cy="0"/>
        </a:xfrm>
      </p:grpSpPr>
      <p:sp>
        <p:nvSpPr>
          <p:cNvPr id="243" name="Google Shape;243;p57"/>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244" name="Google Shape;244;p57"/>
          <p:cNvSpPr txBox="1">
            <a:spLocks noGrp="1"/>
          </p:cNvSpPr>
          <p:nvPr>
            <p:ph type="body" idx="1"/>
          </p:nvPr>
        </p:nvSpPr>
        <p:spPr>
          <a:xfrm>
            <a:off x="415600" y="4202967"/>
            <a:ext cx="11360700" cy="1734900"/>
          </a:xfrm>
          <a:prstGeom prst="rect">
            <a:avLst/>
          </a:prstGeom>
          <a:noFill/>
          <a:ln>
            <a:noFill/>
          </a:ln>
        </p:spPr>
        <p:txBody>
          <a:bodyPr spcFirstLastPara="1" wrap="square" lIns="121900" tIns="121900" rIns="121900" bIns="121900" anchor="t" anchorCtr="0">
            <a:no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2100"/>
              </a:spcBef>
              <a:spcAft>
                <a:spcPts val="0"/>
              </a:spcAft>
              <a:buSzPts val="1900"/>
              <a:buChar char="○"/>
              <a:defRPr/>
            </a:lvl2pPr>
            <a:lvl3pPr marL="1371600" lvl="2" indent="-349250" algn="ctr">
              <a:lnSpc>
                <a:spcPct val="115000"/>
              </a:lnSpc>
              <a:spcBef>
                <a:spcPts val="2100"/>
              </a:spcBef>
              <a:spcAft>
                <a:spcPts val="0"/>
              </a:spcAft>
              <a:buSzPts val="1900"/>
              <a:buChar char="■"/>
              <a:defRPr/>
            </a:lvl3pPr>
            <a:lvl4pPr marL="1828800" lvl="3" indent="-349250" algn="ctr">
              <a:lnSpc>
                <a:spcPct val="115000"/>
              </a:lnSpc>
              <a:spcBef>
                <a:spcPts val="2100"/>
              </a:spcBef>
              <a:spcAft>
                <a:spcPts val="0"/>
              </a:spcAft>
              <a:buSzPts val="1900"/>
              <a:buChar char="●"/>
              <a:defRPr/>
            </a:lvl4pPr>
            <a:lvl5pPr marL="2286000" lvl="4" indent="-349250" algn="ctr">
              <a:lnSpc>
                <a:spcPct val="115000"/>
              </a:lnSpc>
              <a:spcBef>
                <a:spcPts val="2100"/>
              </a:spcBef>
              <a:spcAft>
                <a:spcPts val="0"/>
              </a:spcAft>
              <a:buSzPts val="1900"/>
              <a:buChar char="○"/>
              <a:defRPr/>
            </a:lvl5pPr>
            <a:lvl6pPr marL="2743200" lvl="5" indent="-349250" algn="ctr">
              <a:lnSpc>
                <a:spcPct val="115000"/>
              </a:lnSpc>
              <a:spcBef>
                <a:spcPts val="2100"/>
              </a:spcBef>
              <a:spcAft>
                <a:spcPts val="0"/>
              </a:spcAft>
              <a:buSzPts val="1900"/>
              <a:buChar char="■"/>
              <a:defRPr/>
            </a:lvl6pPr>
            <a:lvl7pPr marL="3200400" lvl="6" indent="-349250" algn="ctr">
              <a:lnSpc>
                <a:spcPct val="115000"/>
              </a:lnSpc>
              <a:spcBef>
                <a:spcPts val="2100"/>
              </a:spcBef>
              <a:spcAft>
                <a:spcPts val="0"/>
              </a:spcAft>
              <a:buSzPts val="1900"/>
              <a:buChar char="●"/>
              <a:defRPr/>
            </a:lvl7pPr>
            <a:lvl8pPr marL="3657600" lvl="7" indent="-349250" algn="ctr">
              <a:lnSpc>
                <a:spcPct val="115000"/>
              </a:lnSpc>
              <a:spcBef>
                <a:spcPts val="2100"/>
              </a:spcBef>
              <a:spcAft>
                <a:spcPts val="0"/>
              </a:spcAft>
              <a:buSzPts val="1900"/>
              <a:buChar char="○"/>
              <a:defRPr/>
            </a:lvl8pPr>
            <a:lvl9pPr marL="4114800" lvl="8" indent="-349250" algn="ctr">
              <a:lnSpc>
                <a:spcPct val="115000"/>
              </a:lnSpc>
              <a:spcBef>
                <a:spcPts val="2100"/>
              </a:spcBef>
              <a:spcAft>
                <a:spcPts val="2100"/>
              </a:spcAft>
              <a:buSzPts val="1900"/>
              <a:buChar char="■"/>
              <a:defRPr/>
            </a:lvl9pPr>
          </a:lstStyle>
          <a:p>
            <a:endParaRPr/>
          </a:p>
        </p:txBody>
      </p:sp>
      <p:sp>
        <p:nvSpPr>
          <p:cNvPr id="245" name="Google Shape;245;p5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ORA 2019 Style" type="blank">
  <p:cSld name="BLANK">
    <p:spTree>
      <p:nvGrpSpPr>
        <p:cNvPr id="1" name="Shape 246"/>
        <p:cNvGrpSpPr/>
        <p:nvPr/>
      </p:nvGrpSpPr>
      <p:grpSpPr>
        <a:xfrm>
          <a:off x="0" y="0"/>
          <a:ext cx="0" cy="0"/>
          <a:chOff x="0" y="0"/>
          <a:chExt cx="0" cy="0"/>
        </a:xfrm>
      </p:grpSpPr>
      <p:sp>
        <p:nvSpPr>
          <p:cNvPr id="247" name="Google Shape;247;p5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2"/>
        <p:cNvGrpSpPr/>
        <p:nvPr/>
      </p:nvGrpSpPr>
      <p:grpSpPr>
        <a:xfrm>
          <a:off x="0" y="0"/>
          <a:ext cx="0" cy="0"/>
          <a:chOff x="0" y="0"/>
          <a:chExt cx="0" cy="0"/>
        </a:xfrm>
      </p:grpSpPr>
      <p:sp>
        <p:nvSpPr>
          <p:cNvPr id="253" name="Google Shape;253;p60"/>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254" name="Google Shape;254;p60"/>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255" name="Google Shape;255;p6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6"/>
        <p:cNvGrpSpPr/>
        <p:nvPr/>
      </p:nvGrpSpPr>
      <p:grpSpPr>
        <a:xfrm>
          <a:off x="0" y="0"/>
          <a:ext cx="0" cy="0"/>
          <a:chOff x="0" y="0"/>
          <a:chExt cx="0" cy="0"/>
        </a:xfrm>
      </p:grpSpPr>
      <p:sp>
        <p:nvSpPr>
          <p:cNvPr id="257" name="Google Shape;257;p6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58" name="Google Shape;258;p6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59" name="Google Shape;259;p6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0"/>
        <p:cNvGrpSpPr/>
        <p:nvPr/>
      </p:nvGrpSpPr>
      <p:grpSpPr>
        <a:xfrm>
          <a:off x="0" y="0"/>
          <a:ext cx="0" cy="0"/>
          <a:chOff x="0" y="0"/>
          <a:chExt cx="0" cy="0"/>
        </a:xfrm>
      </p:grpSpPr>
      <p:sp>
        <p:nvSpPr>
          <p:cNvPr id="261" name="Google Shape;261;p62"/>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62" name="Google Shape;262;p6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3"/>
        <p:cNvGrpSpPr/>
        <p:nvPr/>
      </p:nvGrpSpPr>
      <p:grpSpPr>
        <a:xfrm>
          <a:off x="0" y="0"/>
          <a:ext cx="0" cy="0"/>
          <a:chOff x="0" y="0"/>
          <a:chExt cx="0" cy="0"/>
        </a:xfrm>
      </p:grpSpPr>
      <p:sp>
        <p:nvSpPr>
          <p:cNvPr id="264" name="Google Shape;264;p6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65" name="Google Shape;265;p63"/>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66" name="Google Shape;266;p63"/>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67" name="Google Shape;267;p6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8"/>
        <p:cNvGrpSpPr/>
        <p:nvPr/>
      </p:nvGrpSpPr>
      <p:grpSpPr>
        <a:xfrm>
          <a:off x="0" y="0"/>
          <a:ext cx="0" cy="0"/>
          <a:chOff x="0" y="0"/>
          <a:chExt cx="0" cy="0"/>
        </a:xfrm>
      </p:grpSpPr>
      <p:sp>
        <p:nvSpPr>
          <p:cNvPr id="269" name="Google Shape;269;p6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70" name="Google Shape;270;p6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1"/>
        <p:cNvGrpSpPr/>
        <p:nvPr/>
      </p:nvGrpSpPr>
      <p:grpSpPr>
        <a:xfrm>
          <a:off x="0" y="0"/>
          <a:ext cx="0" cy="0"/>
          <a:chOff x="0" y="0"/>
          <a:chExt cx="0" cy="0"/>
        </a:xfrm>
      </p:grpSpPr>
      <p:sp>
        <p:nvSpPr>
          <p:cNvPr id="272" name="Google Shape;272;p65"/>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273" name="Google Shape;273;p65"/>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74" name="Google Shape;274;p65"/>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5"/>
        <p:cNvGrpSpPr/>
        <p:nvPr/>
      </p:nvGrpSpPr>
      <p:grpSpPr>
        <a:xfrm>
          <a:off x="0" y="0"/>
          <a:ext cx="0" cy="0"/>
          <a:chOff x="0" y="0"/>
          <a:chExt cx="0" cy="0"/>
        </a:xfrm>
      </p:grpSpPr>
      <p:sp>
        <p:nvSpPr>
          <p:cNvPr id="276" name="Google Shape;276;p66"/>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277" name="Google Shape;277;p6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8"/>
        <p:cNvGrpSpPr/>
        <p:nvPr/>
      </p:nvGrpSpPr>
      <p:grpSpPr>
        <a:xfrm>
          <a:off x="0" y="0"/>
          <a:ext cx="0" cy="0"/>
          <a:chOff x="0" y="0"/>
          <a:chExt cx="0" cy="0"/>
        </a:xfrm>
      </p:grpSpPr>
      <p:sp>
        <p:nvSpPr>
          <p:cNvPr id="279" name="Google Shape;279;p67"/>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280" name="Google Shape;280;p67"/>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281" name="Google Shape;281;p67"/>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82" name="Google Shape;282;p67"/>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83" name="Google Shape;283;p6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84"/>
        <p:cNvGrpSpPr/>
        <p:nvPr/>
      </p:nvGrpSpPr>
      <p:grpSpPr>
        <a:xfrm>
          <a:off x="0" y="0"/>
          <a:ext cx="0" cy="0"/>
          <a:chOff x="0" y="0"/>
          <a:chExt cx="0" cy="0"/>
        </a:xfrm>
      </p:grpSpPr>
      <p:sp>
        <p:nvSpPr>
          <p:cNvPr id="285" name="Google Shape;285;p68"/>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286" name="Google Shape;286;p6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87"/>
        <p:cNvGrpSpPr/>
        <p:nvPr/>
      </p:nvGrpSpPr>
      <p:grpSpPr>
        <a:xfrm>
          <a:off x="0" y="0"/>
          <a:ext cx="0" cy="0"/>
          <a:chOff x="0" y="0"/>
          <a:chExt cx="0" cy="0"/>
        </a:xfrm>
      </p:grpSpPr>
      <p:sp>
        <p:nvSpPr>
          <p:cNvPr id="288" name="Google Shape;288;p69"/>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289" name="Google Shape;289;p69"/>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290" name="Google Shape;290;p6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1"/>
        <p:cNvGrpSpPr/>
        <p:nvPr/>
      </p:nvGrpSpPr>
      <p:grpSpPr>
        <a:xfrm>
          <a:off x="0" y="0"/>
          <a:ext cx="0" cy="0"/>
          <a:chOff x="0" y="0"/>
          <a:chExt cx="0" cy="0"/>
        </a:xfrm>
      </p:grpSpPr>
      <p:sp>
        <p:nvSpPr>
          <p:cNvPr id="292" name="Google Shape;292;p7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500" y="-298450"/>
            <a:ext cx="7429500" cy="72094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image" Target="../media/image1.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theme" Target="../theme/theme3.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12.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15"/>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7" name="Google Shape;67;p15"/>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 name="Google Shape;68;p1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9" name="Google Shape;69;p15" descr="Colorado Department of Health Care Policy &amp; Financing"/>
          <p:cNvPicPr preferRelativeResize="0"/>
          <p:nvPr/>
        </p:nvPicPr>
        <p:blipFill rotWithShape="1">
          <a:blip r:embed="rId14">
            <a:alphaModFix/>
          </a:blip>
          <a:srcRect/>
          <a:stretch/>
        </p:blipFill>
        <p:spPr>
          <a:xfrm>
            <a:off x="274674" y="6363571"/>
            <a:ext cx="2214120"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20" name="Google Shape;120;p28"/>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a:p>
        </p:txBody>
      </p:sp>
      <p:sp>
        <p:nvSpPr>
          <p:cNvPr id="121" name="Google Shape;121;p28"/>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chemeClr val="lt1"/>
              </a:solidFill>
              <a:latin typeface="Calibri"/>
              <a:ea typeface="Calibri"/>
              <a:cs typeface="Calibri"/>
              <a:sym typeface="Calibri"/>
            </a:endParaRPr>
          </a:p>
        </p:txBody>
      </p:sp>
      <p:sp>
        <p:nvSpPr>
          <p:cNvPr id="122" name="Google Shape;122;p2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3" name="Google Shape;123;p28"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02"/>
        <p:cNvGrpSpPr/>
        <p:nvPr/>
      </p:nvGrpSpPr>
      <p:grpSpPr>
        <a:xfrm>
          <a:off x="0" y="0"/>
          <a:ext cx="0" cy="0"/>
          <a:chOff x="0" y="0"/>
          <a:chExt cx="0" cy="0"/>
        </a:xfrm>
      </p:grpSpPr>
      <p:sp>
        <p:nvSpPr>
          <p:cNvPr id="203" name="Google Shape;203;p4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4800"/>
              <a:buFont typeface="Trebuchet MS"/>
              <a:buNone/>
              <a:defRPr sz="48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204" name="Google Shape;204;p4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marR="0" lvl="0" indent="-381000" algn="l">
              <a:lnSpc>
                <a:spcPct val="115000"/>
              </a:lnSpc>
              <a:spcBef>
                <a:spcPts val="0"/>
              </a:spcBef>
              <a:spcAft>
                <a:spcPts val="0"/>
              </a:spcAft>
              <a:buClr>
                <a:schemeClr val="dk2"/>
              </a:buClr>
              <a:buSzPts val="2400"/>
              <a:buFont typeface="Roboto Slab"/>
              <a:buChar char="●"/>
              <a:defRPr sz="2400" b="0" i="0" u="none" strike="noStrike" cap="none">
                <a:solidFill>
                  <a:schemeClr val="dk2"/>
                </a:solidFill>
                <a:latin typeface="Roboto Slab"/>
                <a:ea typeface="Roboto Slab"/>
                <a:cs typeface="Roboto Slab"/>
                <a:sym typeface="Roboto Slab"/>
              </a:defRPr>
            </a:lvl1pPr>
            <a:lvl2pPr marL="914400" marR="0" lvl="1"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2pPr>
            <a:lvl3pPr marL="1371600" marR="0" lvl="2"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3pPr>
            <a:lvl4pPr marL="1828800" marR="0" lvl="3"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4pPr>
            <a:lvl5pPr marL="2286000" marR="0" lvl="4"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5pPr>
            <a:lvl6pPr marL="2743200" marR="0" lvl="5"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6pPr>
            <a:lvl7pPr marL="3200400" marR="0" lvl="6"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7pPr>
            <a:lvl8pPr marL="3657600" marR="0" lvl="7" indent="-349250" algn="l">
              <a:lnSpc>
                <a:spcPct val="115000"/>
              </a:lnSpc>
              <a:spcBef>
                <a:spcPts val="2100"/>
              </a:spcBef>
              <a:spcAft>
                <a:spcPts val="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8pPr>
            <a:lvl9pPr marL="4114800" marR="0" lvl="8" indent="-349250" algn="l">
              <a:lnSpc>
                <a:spcPct val="115000"/>
              </a:lnSpc>
              <a:spcBef>
                <a:spcPts val="2100"/>
              </a:spcBef>
              <a:spcAft>
                <a:spcPts val="2100"/>
              </a:spcAft>
              <a:buClr>
                <a:schemeClr val="dk2"/>
              </a:buClr>
              <a:buSzPts val="1900"/>
              <a:buFont typeface="Roboto Slab"/>
              <a:buChar char="■"/>
              <a:defRPr sz="1900" b="0" i="0" u="none" strike="noStrike" cap="none">
                <a:solidFill>
                  <a:schemeClr val="dk2"/>
                </a:solidFill>
                <a:latin typeface="Roboto Slab"/>
                <a:ea typeface="Roboto Slab"/>
                <a:cs typeface="Roboto Slab"/>
                <a:sym typeface="Roboto Slab"/>
              </a:defRPr>
            </a:lvl9pPr>
          </a:lstStyle>
          <a:p>
            <a:endParaRPr/>
          </a:p>
        </p:txBody>
      </p:sp>
      <p:sp>
        <p:nvSpPr>
          <p:cNvPr id="205" name="Google Shape;205;p4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06" name="Google Shape;206;p47"/>
          <p:cNvPicPr preferRelativeResize="0"/>
          <p:nvPr/>
        </p:nvPicPr>
        <p:blipFill rotWithShape="1">
          <a:blip r:embed="rId13">
            <a:alphaModFix/>
          </a:blip>
          <a:srcRect/>
          <a:stretch/>
        </p:blipFill>
        <p:spPr>
          <a:xfrm>
            <a:off x="9235367" y="6029291"/>
            <a:ext cx="1712375" cy="43231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48"/>
        <p:cNvGrpSpPr/>
        <p:nvPr/>
      </p:nvGrpSpPr>
      <p:grpSpPr>
        <a:xfrm>
          <a:off x="0" y="0"/>
          <a:ext cx="0" cy="0"/>
          <a:chOff x="0" y="0"/>
          <a:chExt cx="0" cy="0"/>
        </a:xfrm>
      </p:grpSpPr>
      <p:sp>
        <p:nvSpPr>
          <p:cNvPr id="249" name="Google Shape;249;p5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250" name="Google Shape;250;p59"/>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251" name="Google Shape;251;p5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healthfirstcolorado.com/benefits-services/emergency-medicaid/"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hr1toolkit.healthfirstcolorado.gov/"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comments" Target="../comments/comment5.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47.xml"/><Relationship Id="rId6" Type="http://schemas.openxmlformats.org/officeDocument/2006/relationships/comments" Target="../comments/comment6.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hyperlink" Target="https://leg.colorado.gov/bills/sb26-178" TargetMode="External"/><Relationship Id="rId2" Type="http://schemas.openxmlformats.org/officeDocument/2006/relationships/notesSlide" Target="../notesSlides/notesSlide28.xml"/><Relationship Id="rId1" Type="http://schemas.openxmlformats.org/officeDocument/2006/relationships/slideLayout" Target="../slideLayouts/slideLayout44.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44.xml"/><Relationship Id="rId4" Type="http://schemas.openxmlformats.org/officeDocument/2006/relationships/comments" Target="../comments/comment7.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jpg"/><Relationship Id="rId7"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58.xml"/><Relationship Id="rId6" Type="http://schemas.openxmlformats.org/officeDocument/2006/relationships/hyperlink" Target="https://forms.gle/33GgmwY4hCPMbdya6" TargetMode="External"/><Relationship Id="rId5"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comments" Target="../comments/comment8.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2.xml"/><Relationship Id="rId1" Type="http://schemas.openxmlformats.org/officeDocument/2006/relationships/slideLayout" Target="../slideLayouts/slideLayout58.xml"/><Relationship Id="rId6" Type="http://schemas.openxmlformats.org/officeDocument/2006/relationships/image" Target="../media/image27.png"/><Relationship Id="rId5" Type="http://schemas.openxmlformats.org/officeDocument/2006/relationships/hyperlink" Target="https://us06web.zoom.us/webinar/register/WN_qinLphhMSEO1C1ctUvHwmg#/registration" TargetMode="Externa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comments" Target="../comments/comment9.xml"/><Relationship Id="rId2" Type="http://schemas.openxmlformats.org/officeDocument/2006/relationships/notesSlide" Target="../notesSlides/notesSlide33.xml"/><Relationship Id="rId1" Type="http://schemas.openxmlformats.org/officeDocument/2006/relationships/slideLayout" Target="../slideLayouts/slideLayout58.xml"/><Relationship Id="rId6" Type="http://schemas.openxmlformats.org/officeDocument/2006/relationships/hyperlink" Target="https://forms.gle/33GgmwY4hCPMbdya6" TargetMode="External"/><Relationship Id="rId5" Type="http://schemas.openxmlformats.org/officeDocument/2006/relationships/hyperlink" Target="https://us06web.zoom.us/meeting/register/67SKpXWJQpipKZU_DazkUw#/registration" TargetMode="Externa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hyperlink" Target="https://lp.constantcontactpages.com/su/UzY7aDO"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omments" Target="../comments/commen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hyperlink" Target="https://hcpf.colorado.gov/behavioral-health-ffs-manual#%3A%7E%3Atext%3DBack%20to%20Top-%2CServices%20Not%20Covered%20by%20the%20FFS%20Behavioral%20Health%20Benefit%2CPeer%20advocate%20services.%2C-Back%20to%20Top" TargetMode="External"/><Relationship Id="rId2" Type="http://schemas.openxmlformats.org/officeDocument/2006/relationships/hyperlink" Target="https://www.healthfirstcolorado.com/find-doctor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71"/>
          <p:cNvSpPr txBox="1">
            <a:spLocks noGrp="1"/>
          </p:cNvSpPr>
          <p:nvPr>
            <p:ph type="ctrTitle"/>
          </p:nvPr>
        </p:nvSpPr>
        <p:spPr>
          <a:xfrm>
            <a:off x="1040525" y="646452"/>
            <a:ext cx="10110900" cy="1849500"/>
          </a:xfrm>
          <a:prstGeom prst="rect">
            <a:avLst/>
          </a:prstGeom>
          <a:noFill/>
          <a:ln>
            <a:noFill/>
          </a:ln>
        </p:spPr>
        <p:txBody>
          <a:bodyPr spcFirstLastPara="1" wrap="square" lIns="91425" tIns="45700" rIns="91425" bIns="45700" anchor="ctr" anchorCtr="0">
            <a:noAutofit/>
          </a:bodyPr>
          <a:lstStyle/>
          <a:p>
            <a:pPr marL="485140" marR="5080" lvl="0" indent="0" algn="ctr" rtl="0">
              <a:lnSpc>
                <a:spcPct val="108000"/>
              </a:lnSpc>
              <a:spcBef>
                <a:spcPts val="0"/>
              </a:spcBef>
              <a:spcAft>
                <a:spcPts val="0"/>
              </a:spcAft>
              <a:buClr>
                <a:schemeClr val="dk1"/>
              </a:buClr>
              <a:buSzPts val="7200"/>
              <a:buFont typeface="Arial"/>
              <a:buNone/>
            </a:pPr>
            <a:r>
              <a:rPr lang="en-US" sz="4000" b="0"/>
              <a:t>Stakeholder Forum to Discuss Health Benefits for Colorado Children and Pregnant Persons (HB26-1411)</a:t>
            </a:r>
            <a:endParaRPr sz="5500"/>
          </a:p>
        </p:txBody>
      </p:sp>
      <p:sp>
        <p:nvSpPr>
          <p:cNvPr id="299" name="Google Shape;299;p71"/>
          <p:cNvSpPr txBox="1">
            <a:spLocks noGrp="1"/>
          </p:cNvSpPr>
          <p:nvPr>
            <p:ph type="subTitle" idx="1"/>
          </p:nvPr>
        </p:nvSpPr>
        <p:spPr>
          <a:xfrm>
            <a:off x="1523975" y="4730996"/>
            <a:ext cx="9144000" cy="13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900"/>
              <a:buNone/>
            </a:pPr>
            <a:r>
              <a:rPr lang="en-US" sz="3550"/>
              <a:t>Changes to Cover All Coloradans </a:t>
            </a:r>
            <a:endParaRPr/>
          </a:p>
        </p:txBody>
      </p:sp>
      <p:sp>
        <p:nvSpPr>
          <p:cNvPr id="300" name="Google Shape;300;p71"/>
          <p:cNvSpPr txBox="1">
            <a:spLocks noGrp="1"/>
          </p:cNvSpPr>
          <p:nvPr>
            <p:ph type="body" idx="2"/>
          </p:nvPr>
        </p:nvSpPr>
        <p:spPr>
          <a:xfrm>
            <a:off x="1913850" y="5104536"/>
            <a:ext cx="8364300"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a:t>July 15, 2026 </a:t>
            </a:r>
            <a:endParaRPr sz="2500"/>
          </a:p>
        </p:txBody>
      </p:sp>
      <p:sp>
        <p:nvSpPr>
          <p:cNvPr id="301" name="Google Shape;301;p71"/>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pic>
        <p:nvPicPr>
          <p:cNvPr id="302" name="Google Shape;302;p71" descr="A pregnant person stands surrounded by other family members as they look at them with care. "/>
          <p:cNvPicPr preferRelativeResize="0"/>
          <p:nvPr/>
        </p:nvPicPr>
        <p:blipFill>
          <a:blip r:embed="rId3">
            <a:alphaModFix/>
          </a:blip>
          <a:stretch>
            <a:fillRect/>
          </a:stretch>
        </p:blipFill>
        <p:spPr>
          <a:xfrm>
            <a:off x="4441238" y="2835114"/>
            <a:ext cx="3309534" cy="19302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80"/>
          <p:cNvSpPr txBox="1">
            <a:spLocks noGrp="1"/>
          </p:cNvSpPr>
          <p:nvPr>
            <p:ph type="title"/>
          </p:nvPr>
        </p:nvSpPr>
        <p:spPr>
          <a:xfrm>
            <a:off x="838200" y="215250"/>
            <a:ext cx="10515600" cy="1046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a:t>Agenda</a:t>
            </a:r>
            <a:endParaRPr/>
          </a:p>
        </p:txBody>
      </p:sp>
      <p:sp>
        <p:nvSpPr>
          <p:cNvPr id="379" name="Google Shape;379;p80"/>
          <p:cNvSpPr txBox="1">
            <a:spLocks noGrp="1"/>
          </p:cNvSpPr>
          <p:nvPr>
            <p:ph type="body" idx="1"/>
          </p:nvPr>
        </p:nvSpPr>
        <p:spPr>
          <a:xfrm>
            <a:off x="838200" y="1261650"/>
            <a:ext cx="10737600" cy="4796400"/>
          </a:xfrm>
          <a:prstGeom prst="rect">
            <a:avLst/>
          </a:prstGeom>
          <a:noFill/>
          <a:ln>
            <a:noFill/>
          </a:ln>
        </p:spPr>
        <p:txBody>
          <a:bodyPr spcFirstLastPara="1" wrap="square" lIns="91425" tIns="45700" rIns="91425" bIns="45700" anchor="t" anchorCtr="0">
            <a:noAutofit/>
          </a:bodyPr>
          <a:lstStyle/>
          <a:p>
            <a:pPr marL="342900" lvl="0" indent="-301625" algn="l" rtl="0">
              <a:lnSpc>
                <a:spcPct val="115000"/>
              </a:lnSpc>
              <a:spcBef>
                <a:spcPts val="0"/>
              </a:spcBef>
              <a:spcAft>
                <a:spcPts val="0"/>
              </a:spcAft>
              <a:buSzPts val="2950"/>
              <a:buFont typeface="Trebuchet MS"/>
              <a:buAutoNum type="arabicPeriod"/>
            </a:pPr>
            <a:r>
              <a:rPr lang="en-US" sz="3300">
                <a:highlight>
                  <a:schemeClr val="lt1"/>
                </a:highlight>
              </a:rPr>
              <a:t>Cover All Coloradans (CAC) Overview​</a:t>
            </a:r>
            <a:endParaRPr sz="3300">
              <a:highlight>
                <a:schemeClr val="lt1"/>
              </a:highlight>
            </a:endParaRPr>
          </a:p>
          <a:p>
            <a:pPr marL="342900" lvl="0" indent="-323850" algn="l" rtl="0">
              <a:lnSpc>
                <a:spcPct val="115000"/>
              </a:lnSpc>
              <a:spcBef>
                <a:spcPts val="0"/>
              </a:spcBef>
              <a:spcAft>
                <a:spcPts val="0"/>
              </a:spcAft>
              <a:buSzPts val="3300"/>
              <a:buAutoNum type="arabicPeriod"/>
            </a:pPr>
            <a:r>
              <a:rPr lang="en-US" sz="3300">
                <a:highlight>
                  <a:schemeClr val="lt1"/>
                </a:highlight>
              </a:rPr>
              <a:t>CAC History and Definitions </a:t>
            </a:r>
            <a:endParaRPr sz="3300">
              <a:highlight>
                <a:schemeClr val="lt1"/>
              </a:highlight>
            </a:endParaRPr>
          </a:p>
          <a:p>
            <a:pPr marL="342900" lvl="0" indent="-301625" algn="l" rtl="0">
              <a:lnSpc>
                <a:spcPct val="115000"/>
              </a:lnSpc>
              <a:spcBef>
                <a:spcPts val="0"/>
              </a:spcBef>
              <a:spcAft>
                <a:spcPts val="0"/>
              </a:spcAft>
              <a:buSzPts val="2950"/>
              <a:buFont typeface="Trebuchet MS"/>
              <a:buAutoNum type="arabicPeriod"/>
            </a:pPr>
            <a:r>
              <a:rPr lang="en-US" sz="3300">
                <a:highlight>
                  <a:schemeClr val="lt1"/>
                </a:highlight>
              </a:rPr>
              <a:t>CAC Population Differences  </a:t>
            </a:r>
            <a:endParaRPr sz="3300">
              <a:highlight>
                <a:schemeClr val="lt1"/>
              </a:highlight>
            </a:endParaRPr>
          </a:p>
          <a:p>
            <a:pPr marL="342900" lvl="0" indent="-323850" algn="l" rtl="0">
              <a:lnSpc>
                <a:spcPct val="115000"/>
              </a:lnSpc>
              <a:spcBef>
                <a:spcPts val="0"/>
              </a:spcBef>
              <a:spcAft>
                <a:spcPts val="0"/>
              </a:spcAft>
              <a:buSzPts val="3300"/>
              <a:buAutoNum type="arabicPeriod"/>
            </a:pPr>
            <a:r>
              <a:rPr lang="en-US" sz="3300">
                <a:highlight>
                  <a:schemeClr val="lt1"/>
                </a:highlight>
              </a:rPr>
              <a:t>CAC Upcoming Changes ​</a:t>
            </a:r>
            <a:endParaRPr sz="3300">
              <a:highlight>
                <a:schemeClr val="lt1"/>
              </a:highlight>
            </a:endParaRPr>
          </a:p>
          <a:p>
            <a:pPr marL="342900" lvl="0" indent="-323850" algn="l" rtl="0">
              <a:lnSpc>
                <a:spcPct val="115000"/>
              </a:lnSpc>
              <a:spcBef>
                <a:spcPts val="0"/>
              </a:spcBef>
              <a:spcAft>
                <a:spcPts val="0"/>
              </a:spcAft>
              <a:buSzPts val="3300"/>
              <a:buAutoNum type="arabicPeriod"/>
            </a:pPr>
            <a:r>
              <a:rPr lang="en-US" sz="3300">
                <a:highlight>
                  <a:schemeClr val="lt1"/>
                </a:highlight>
              </a:rPr>
              <a:t>Federal Changes </a:t>
            </a:r>
            <a:endParaRPr sz="3300">
              <a:highlight>
                <a:schemeClr val="lt1"/>
              </a:highlight>
            </a:endParaRPr>
          </a:p>
          <a:p>
            <a:pPr marL="342900" lvl="0" indent="-323850" algn="l" rtl="0">
              <a:lnSpc>
                <a:spcPct val="115000"/>
              </a:lnSpc>
              <a:spcBef>
                <a:spcPts val="0"/>
              </a:spcBef>
              <a:spcAft>
                <a:spcPts val="0"/>
              </a:spcAft>
              <a:buSzPts val="3300"/>
              <a:buAutoNum type="arabicPeriod"/>
            </a:pPr>
            <a:r>
              <a:rPr lang="en-US" sz="3300">
                <a:highlight>
                  <a:schemeClr val="lt1"/>
                </a:highlight>
              </a:rPr>
              <a:t>OmniSalud Program </a:t>
            </a:r>
            <a:endParaRPr sz="3300">
              <a:highlight>
                <a:schemeClr val="lt1"/>
              </a:highlight>
            </a:endParaRPr>
          </a:p>
          <a:p>
            <a:pPr marL="342900" lvl="0" indent="-323850" algn="l" rtl="0">
              <a:lnSpc>
                <a:spcPct val="115000"/>
              </a:lnSpc>
              <a:spcBef>
                <a:spcPts val="0"/>
              </a:spcBef>
              <a:spcAft>
                <a:spcPts val="0"/>
              </a:spcAft>
              <a:buSzPts val="3300"/>
              <a:buAutoNum type="arabicPeriod"/>
            </a:pPr>
            <a:r>
              <a:rPr lang="en-US" sz="3300">
                <a:highlight>
                  <a:schemeClr val="lt1"/>
                </a:highlight>
              </a:rPr>
              <a:t>Resources </a:t>
            </a:r>
            <a:endParaRPr sz="3300">
              <a:highlight>
                <a:schemeClr val="lt1"/>
              </a:highlight>
            </a:endParaRPr>
          </a:p>
          <a:p>
            <a:pPr marL="342900" lvl="0" indent="-301625" algn="l" rtl="0">
              <a:lnSpc>
                <a:spcPct val="115000"/>
              </a:lnSpc>
              <a:spcBef>
                <a:spcPts val="0"/>
              </a:spcBef>
              <a:spcAft>
                <a:spcPts val="0"/>
              </a:spcAft>
              <a:buSzPts val="2950"/>
              <a:buFont typeface="Trebuchet MS"/>
              <a:buAutoNum type="arabicPeriod"/>
            </a:pPr>
            <a:r>
              <a:rPr lang="en-US" sz="3300">
                <a:highlight>
                  <a:schemeClr val="lt1"/>
                </a:highlight>
              </a:rPr>
              <a:t>Questions </a:t>
            </a:r>
            <a:endParaRPr sz="3300">
              <a:highlight>
                <a:schemeClr val="lt1"/>
              </a:highlight>
            </a:endParaRPr>
          </a:p>
          <a:p>
            <a:pPr marL="0" lvl="0" indent="0" algn="l" rtl="0">
              <a:lnSpc>
                <a:spcPct val="90000"/>
              </a:lnSpc>
              <a:spcBef>
                <a:spcPts val="1000"/>
              </a:spcBef>
              <a:spcAft>
                <a:spcPts val="0"/>
              </a:spcAft>
              <a:buNone/>
            </a:pPr>
            <a:endParaRPr/>
          </a:p>
        </p:txBody>
      </p:sp>
      <p:sp>
        <p:nvSpPr>
          <p:cNvPr id="380" name="Google Shape;380;p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8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a:t>Presentation Team</a:t>
            </a:r>
            <a:endParaRPr/>
          </a:p>
        </p:txBody>
      </p:sp>
      <p:sp>
        <p:nvSpPr>
          <p:cNvPr id="386" name="Google Shape;386;p81"/>
          <p:cNvSpPr txBox="1">
            <a:spLocks noGrp="1"/>
          </p:cNvSpPr>
          <p:nvPr>
            <p:ph type="body" idx="1"/>
          </p:nvPr>
        </p:nvSpPr>
        <p:spPr>
          <a:xfrm>
            <a:off x="209725" y="1474800"/>
            <a:ext cx="11859900" cy="4205700"/>
          </a:xfrm>
          <a:prstGeom prst="rect">
            <a:avLst/>
          </a:prstGeom>
          <a:noFill/>
          <a:ln>
            <a:noFill/>
          </a:ln>
        </p:spPr>
        <p:txBody>
          <a:bodyPr spcFirstLastPara="1" wrap="square" lIns="91425" tIns="45700" rIns="91425" bIns="45700" anchor="t" anchorCtr="0">
            <a:noAutofit/>
          </a:bodyPr>
          <a:lstStyle/>
          <a:p>
            <a:pPr marL="457200" lvl="0" indent="-419100" algn="l" rtl="0">
              <a:spcBef>
                <a:spcPts val="1000"/>
              </a:spcBef>
              <a:spcAft>
                <a:spcPts val="0"/>
              </a:spcAft>
              <a:buSzPts val="3000"/>
              <a:buChar char="•"/>
            </a:pPr>
            <a:r>
              <a:rPr lang="en-US" sz="3000"/>
              <a:t>HCPF</a:t>
            </a:r>
            <a:endParaRPr sz="3000"/>
          </a:p>
          <a:p>
            <a:pPr marL="914400" lvl="1" indent="-374650" algn="l" rtl="0">
              <a:spcBef>
                <a:spcPts val="0"/>
              </a:spcBef>
              <a:spcAft>
                <a:spcPts val="0"/>
              </a:spcAft>
              <a:buSzPts val="2300"/>
              <a:buChar char="⮚"/>
            </a:pPr>
            <a:r>
              <a:rPr lang="en-US" sz="3000"/>
              <a:t>Susanna Snyder, Child and Family Health Division Director</a:t>
            </a:r>
            <a:endParaRPr sz="3000"/>
          </a:p>
          <a:p>
            <a:pPr marL="914400" lvl="1" indent="-374650" algn="l" rtl="0">
              <a:spcBef>
                <a:spcPts val="0"/>
              </a:spcBef>
              <a:spcAft>
                <a:spcPts val="0"/>
              </a:spcAft>
              <a:buSzPts val="2300"/>
              <a:buChar char="⮚"/>
            </a:pPr>
            <a:r>
              <a:rPr lang="en-US" sz="3000"/>
              <a:t>Ryan Lazo, Stakeholder Engagement Advisor</a:t>
            </a:r>
            <a:endParaRPr sz="3000"/>
          </a:p>
          <a:p>
            <a:pPr marL="914400" lvl="1" indent="-374650" algn="l" rtl="0">
              <a:spcBef>
                <a:spcPts val="0"/>
              </a:spcBef>
              <a:spcAft>
                <a:spcPts val="0"/>
              </a:spcAft>
              <a:buSzPts val="2300"/>
              <a:buChar char="⮚"/>
            </a:pPr>
            <a:r>
              <a:rPr lang="en-US" sz="3000"/>
              <a:t>Lucien Meadows, Stakeholder Engagement Coordinator</a:t>
            </a:r>
            <a:endParaRPr sz="3000"/>
          </a:p>
          <a:p>
            <a:pPr marL="0" lvl="0" indent="0" algn="l" rtl="0">
              <a:spcBef>
                <a:spcPts val="1000"/>
              </a:spcBef>
              <a:spcAft>
                <a:spcPts val="0"/>
              </a:spcAft>
              <a:buNone/>
            </a:pPr>
            <a:endParaRPr sz="3000"/>
          </a:p>
          <a:p>
            <a:pPr marL="457200" lvl="0" indent="-419100" algn="l" rtl="0">
              <a:spcBef>
                <a:spcPts val="0"/>
              </a:spcBef>
              <a:spcAft>
                <a:spcPts val="0"/>
              </a:spcAft>
              <a:buSzPts val="3000"/>
              <a:buChar char="•"/>
            </a:pPr>
            <a:r>
              <a:rPr lang="en-US" sz="3000"/>
              <a:t>Division of Insurance</a:t>
            </a:r>
            <a:endParaRPr sz="3000"/>
          </a:p>
          <a:p>
            <a:pPr marL="914400" lvl="1" indent="-374650" algn="l" rtl="0">
              <a:spcBef>
                <a:spcPts val="0"/>
              </a:spcBef>
              <a:spcAft>
                <a:spcPts val="0"/>
              </a:spcAft>
              <a:buSzPts val="2300"/>
              <a:buChar char="⮚"/>
            </a:pPr>
            <a:r>
              <a:rPr lang="en-US" sz="3000"/>
              <a:t>Laura Mortimer, Reinsurance Program Director</a:t>
            </a:r>
            <a:endParaRPr sz="3000"/>
          </a:p>
          <a:p>
            <a:pPr marL="914400" lvl="1" indent="-374650" algn="l" rtl="0">
              <a:spcBef>
                <a:spcPts val="0"/>
              </a:spcBef>
              <a:spcAft>
                <a:spcPts val="0"/>
              </a:spcAft>
              <a:buSzPts val="2300"/>
              <a:buChar char="⮚"/>
            </a:pPr>
            <a:r>
              <a:rPr lang="en-US" sz="3000"/>
              <a:t>Maria Rodriguez, Healthcare Equity and Outreach Specialist</a:t>
            </a:r>
            <a:endParaRPr sz="3000"/>
          </a:p>
          <a:p>
            <a:pPr marL="914400" lvl="0" indent="0" algn="l" rtl="0">
              <a:spcBef>
                <a:spcPts val="0"/>
              </a:spcBef>
              <a:spcAft>
                <a:spcPts val="0"/>
              </a:spcAft>
              <a:buNone/>
            </a:pPr>
            <a:endParaRPr sz="3000"/>
          </a:p>
          <a:p>
            <a:pPr marL="457200" lvl="0" indent="-419100" algn="l" rtl="0">
              <a:spcBef>
                <a:spcPts val="0"/>
              </a:spcBef>
              <a:spcAft>
                <a:spcPts val="0"/>
              </a:spcAft>
              <a:buSzPts val="3000"/>
              <a:buChar char="•"/>
            </a:pPr>
            <a:r>
              <a:rPr lang="en-US" sz="3000"/>
              <a:t>Q and A Support Staff</a:t>
            </a:r>
            <a:br>
              <a:rPr lang="en-US" sz="3000"/>
            </a:br>
            <a:endParaRPr sz="3000"/>
          </a:p>
        </p:txBody>
      </p:sp>
      <p:sp>
        <p:nvSpPr>
          <p:cNvPr id="387" name="Google Shape;387;p8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8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600"/>
              <a:t>Cover All Coloradans Overview </a:t>
            </a:r>
            <a:endParaRPr sz="5600"/>
          </a:p>
        </p:txBody>
      </p:sp>
      <p:sp>
        <p:nvSpPr>
          <p:cNvPr id="393" name="Google Shape;393;p82"/>
          <p:cNvSpPr txBox="1">
            <a:spLocks noGrp="1"/>
          </p:cNvSpPr>
          <p:nvPr>
            <p:ph type="body" idx="1"/>
          </p:nvPr>
        </p:nvSpPr>
        <p:spPr>
          <a:xfrm>
            <a:off x="838200" y="1397975"/>
            <a:ext cx="5264100" cy="4660200"/>
          </a:xfrm>
          <a:prstGeom prst="rect">
            <a:avLst/>
          </a:prstGeom>
          <a:noFill/>
          <a:ln>
            <a:noFill/>
          </a:ln>
        </p:spPr>
        <p:txBody>
          <a:bodyPr spcFirstLastPara="1" wrap="square" lIns="91425" tIns="45700" rIns="91425" bIns="45700" anchor="t" anchorCtr="0">
            <a:noAutofit/>
          </a:bodyPr>
          <a:lstStyle/>
          <a:p>
            <a:pPr marL="0" marR="5080" lvl="0" indent="0" algn="l" rtl="0">
              <a:lnSpc>
                <a:spcPct val="100000"/>
              </a:lnSpc>
              <a:spcBef>
                <a:spcPts val="1300"/>
              </a:spcBef>
              <a:spcAft>
                <a:spcPts val="0"/>
              </a:spcAft>
              <a:buNone/>
            </a:pPr>
            <a:r>
              <a:rPr lang="en-US" sz="3000"/>
              <a:t>A program with similar benefits to Health First Colorado (Colorado’s Medicaid Program) and the Children’s Health Insurance Plus (CHP+) for pregnant and postpartum people and children regardless of immigration status.</a:t>
            </a:r>
            <a:r>
              <a:rPr lang="en-US">
                <a:highlight>
                  <a:schemeClr val="lt1"/>
                </a:highlight>
              </a:rPr>
              <a:t> </a:t>
            </a:r>
            <a:endParaRPr>
              <a:highlight>
                <a:schemeClr val="lt1"/>
              </a:highlight>
            </a:endParaRPr>
          </a:p>
          <a:p>
            <a:pPr marL="0" lvl="0" indent="0" algn="l" rtl="0">
              <a:lnSpc>
                <a:spcPct val="90000"/>
              </a:lnSpc>
              <a:spcBef>
                <a:spcPts val="1000"/>
              </a:spcBef>
              <a:spcAft>
                <a:spcPts val="0"/>
              </a:spcAft>
              <a:buNone/>
            </a:pPr>
            <a:endParaRPr/>
          </a:p>
        </p:txBody>
      </p:sp>
      <p:pic>
        <p:nvPicPr>
          <p:cNvPr id="394" name="Google Shape;394;p82" descr="A pregnant person in a blue dress sits on the floor with a young child in front of her, both looking at her stomach."/>
          <p:cNvPicPr preferRelativeResize="0"/>
          <p:nvPr/>
        </p:nvPicPr>
        <p:blipFill>
          <a:blip r:embed="rId3">
            <a:alphaModFix/>
          </a:blip>
          <a:stretch>
            <a:fillRect/>
          </a:stretch>
        </p:blipFill>
        <p:spPr>
          <a:xfrm>
            <a:off x="6808875" y="1392635"/>
            <a:ext cx="4237239" cy="4670901"/>
          </a:xfrm>
          <a:prstGeom prst="rect">
            <a:avLst/>
          </a:prstGeom>
          <a:noFill/>
          <a:ln>
            <a:noFill/>
          </a:ln>
        </p:spPr>
      </p:pic>
      <p:sp>
        <p:nvSpPr>
          <p:cNvPr id="395" name="Google Shape;395;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8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CAC History and Definitions</a:t>
            </a:r>
            <a:endParaRPr/>
          </a:p>
        </p:txBody>
      </p:sp>
      <p:sp>
        <p:nvSpPr>
          <p:cNvPr id="402" name="Google Shape;402;p83"/>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457200" lvl="0" indent="-457200" algn="l" rtl="0">
              <a:spcBef>
                <a:spcPts val="1000"/>
              </a:spcBef>
              <a:spcAft>
                <a:spcPts val="0"/>
              </a:spcAft>
              <a:buSzPts val="3600"/>
              <a:buChar char="•"/>
            </a:pPr>
            <a:r>
              <a:rPr lang="en-US"/>
              <a:t>HB22-1289: Creates program</a:t>
            </a:r>
            <a:endParaRPr/>
          </a:p>
          <a:p>
            <a:pPr marL="457200" lvl="0" indent="-457200" algn="l" rtl="0">
              <a:spcBef>
                <a:spcPts val="0"/>
              </a:spcBef>
              <a:spcAft>
                <a:spcPts val="0"/>
              </a:spcAft>
              <a:buSzPts val="3600"/>
              <a:buChar char="•"/>
            </a:pPr>
            <a:r>
              <a:rPr lang="en-US"/>
              <a:t>Eligibility</a:t>
            </a:r>
            <a:endParaRPr/>
          </a:p>
          <a:p>
            <a:pPr marL="914400" lvl="1" indent="-375285" algn="l" rtl="0">
              <a:spcBef>
                <a:spcPts val="0"/>
              </a:spcBef>
              <a:spcAft>
                <a:spcPts val="0"/>
              </a:spcAft>
              <a:buSzPts val="2310"/>
              <a:buChar char="⮚"/>
            </a:pPr>
            <a:r>
              <a:rPr lang="en-US"/>
              <a:t>Pregnant = Pregnant through 12 mos postpartum</a:t>
            </a:r>
            <a:endParaRPr/>
          </a:p>
          <a:p>
            <a:pPr marL="914400" lvl="1" indent="-375285" algn="l" rtl="0">
              <a:spcBef>
                <a:spcPts val="0"/>
              </a:spcBef>
              <a:spcAft>
                <a:spcPts val="0"/>
              </a:spcAft>
              <a:buSzPts val="2310"/>
              <a:buChar char="⮚"/>
            </a:pPr>
            <a:r>
              <a:rPr lang="en-US"/>
              <a:t>Children = Age 18 and younger </a:t>
            </a:r>
            <a:endParaRPr/>
          </a:p>
          <a:p>
            <a:pPr marL="914400" lvl="1" indent="-375285" algn="l" rtl="0">
              <a:spcBef>
                <a:spcPts val="0"/>
              </a:spcBef>
              <a:spcAft>
                <a:spcPts val="0"/>
              </a:spcAft>
              <a:buSzPts val="2310"/>
              <a:buChar char="⮚"/>
            </a:pPr>
            <a:r>
              <a:rPr lang="en-US"/>
              <a:t>Medicaid and CHP+ incomes (Up to 260% Federal Poverty Level (FPL))</a:t>
            </a:r>
            <a:endParaRPr/>
          </a:p>
          <a:p>
            <a:pPr marL="914400" lvl="1" indent="-375285" algn="l" rtl="0">
              <a:spcBef>
                <a:spcPts val="0"/>
              </a:spcBef>
              <a:spcAft>
                <a:spcPts val="0"/>
              </a:spcAft>
              <a:buSzPts val="2310"/>
              <a:buChar char="⮚"/>
            </a:pPr>
            <a:r>
              <a:rPr lang="en-US"/>
              <a:t>Lives in Colorado</a:t>
            </a:r>
            <a:endParaRPr/>
          </a:p>
          <a:p>
            <a:pPr marL="457200" lvl="0" indent="-457200" algn="l" rtl="0">
              <a:spcBef>
                <a:spcPts val="0"/>
              </a:spcBef>
              <a:spcAft>
                <a:spcPts val="0"/>
              </a:spcAft>
              <a:buSzPts val="3600"/>
              <a:buChar char="•"/>
            </a:pPr>
            <a:r>
              <a:rPr lang="en-US"/>
              <a:t>Jan 2025: Go Live</a:t>
            </a:r>
            <a:endParaRPr/>
          </a:p>
          <a:p>
            <a:pPr marL="457200" lvl="0" indent="-457200" algn="l" rtl="0">
              <a:spcBef>
                <a:spcPts val="0"/>
              </a:spcBef>
              <a:spcAft>
                <a:spcPts val="0"/>
              </a:spcAft>
              <a:buSzPts val="3600"/>
              <a:buChar char="•"/>
            </a:pPr>
            <a:r>
              <a:rPr lang="en-US"/>
              <a:t>HB26-1411: Program Changes</a:t>
            </a:r>
            <a:endParaRPr/>
          </a:p>
          <a:p>
            <a:pPr marL="0" lvl="0" indent="0" algn="l" rtl="0">
              <a:spcBef>
                <a:spcPts val="1000"/>
              </a:spcBef>
              <a:spcAft>
                <a:spcPts val="0"/>
              </a:spcAft>
              <a:buNone/>
            </a:pPr>
            <a:endParaRPr/>
          </a:p>
          <a:p>
            <a:pPr marL="0" lvl="0" indent="0" algn="l" rtl="0">
              <a:spcBef>
                <a:spcPts val="1000"/>
              </a:spcBef>
              <a:spcAft>
                <a:spcPts val="0"/>
              </a:spcAft>
              <a:buNone/>
            </a:pPr>
            <a:endParaRPr/>
          </a:p>
        </p:txBody>
      </p:sp>
      <p:sp>
        <p:nvSpPr>
          <p:cNvPr id="403" name="Google Shape;403;p8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84"/>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CAC Population Differences</a:t>
            </a:r>
            <a:endParaRPr/>
          </a:p>
        </p:txBody>
      </p:sp>
      <p:graphicFrame>
        <p:nvGraphicFramePr>
          <p:cNvPr id="410" name="Google Shape;410;p84"/>
          <p:cNvGraphicFramePr/>
          <p:nvPr/>
        </p:nvGraphicFramePr>
        <p:xfrm>
          <a:off x="952500" y="1765946"/>
          <a:ext cx="3000000" cy="3000000"/>
        </p:xfrm>
        <a:graphic>
          <a:graphicData uri="http://schemas.openxmlformats.org/drawingml/2006/table">
            <a:tbl>
              <a:tblPr>
                <a:noFill/>
                <a:tableStyleId>{1757253A-6D01-4A6A-A6BA-DF9DF0C1DA2A}</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US" sz="2400" b="1"/>
                        <a:t>Children</a:t>
                      </a:r>
                      <a:endParaRPr sz="2400" b="1"/>
                    </a:p>
                  </a:txBody>
                  <a:tcPr marL="91425" marR="91425" marT="91425" marB="91425">
                    <a:lnL w="9525" cap="flat" cmpd="sng">
                      <a:solidFill>
                        <a:srgbClr val="888888"/>
                      </a:solidFill>
                      <a:prstDash val="solid"/>
                      <a:round/>
                      <a:headEnd type="none" w="sm" len="sm"/>
                      <a:tailEnd type="none" w="sm" len="sm"/>
                    </a:lnL>
                    <a:lnR w="9525" cap="flat" cmpd="sng">
                      <a:solidFill>
                        <a:srgbClr val="888888"/>
                      </a:solidFill>
                      <a:prstDash val="solid"/>
                      <a:round/>
                      <a:headEnd type="none" w="sm" len="sm"/>
                      <a:tailEnd type="none" w="sm" len="sm"/>
                    </a:lnR>
                    <a:lnT w="9525" cap="flat" cmpd="sng">
                      <a:solidFill>
                        <a:srgbClr val="888888"/>
                      </a:solidFill>
                      <a:prstDash val="solid"/>
                      <a:round/>
                      <a:headEnd type="none" w="sm" len="sm"/>
                      <a:tailEnd type="none" w="sm" len="sm"/>
                    </a:lnT>
                    <a:lnB w="9525" cap="flat" cmpd="sng">
                      <a:solidFill>
                        <a:srgbClr val="888888"/>
                      </a:solidFill>
                      <a:prstDash val="solid"/>
                      <a:round/>
                      <a:headEnd type="none" w="sm" len="sm"/>
                      <a:tailEnd type="none" w="sm" len="sm"/>
                    </a:lnB>
                    <a:solidFill>
                      <a:srgbClr val="888888"/>
                    </a:solidFill>
                  </a:tcPr>
                </a:tc>
                <a:tc>
                  <a:txBody>
                    <a:bodyPr/>
                    <a:lstStyle/>
                    <a:p>
                      <a:pPr marL="0" lvl="0" indent="0" algn="ctr" rtl="0">
                        <a:spcBef>
                          <a:spcPts val="0"/>
                        </a:spcBef>
                        <a:spcAft>
                          <a:spcPts val="0"/>
                        </a:spcAft>
                        <a:buNone/>
                      </a:pPr>
                      <a:r>
                        <a:rPr lang="en-US" sz="2400" b="1"/>
                        <a:t>Pregnant and Postpartum</a:t>
                      </a:r>
                      <a:endParaRPr sz="2400" b="1"/>
                    </a:p>
                  </a:txBody>
                  <a:tcPr marL="91425" marR="91425" marT="91425" marB="91425">
                    <a:lnL w="9525" cap="flat" cmpd="sng">
                      <a:solidFill>
                        <a:srgbClr val="888888"/>
                      </a:solidFill>
                      <a:prstDash val="solid"/>
                      <a:round/>
                      <a:headEnd type="none" w="sm" len="sm"/>
                      <a:tailEnd type="none" w="sm" len="sm"/>
                    </a:lnL>
                    <a:lnR w="9525" cap="flat" cmpd="sng">
                      <a:solidFill>
                        <a:srgbClr val="888888"/>
                      </a:solidFill>
                      <a:prstDash val="solid"/>
                      <a:round/>
                      <a:headEnd type="none" w="sm" len="sm"/>
                      <a:tailEnd type="none" w="sm" len="sm"/>
                    </a:lnR>
                    <a:lnT w="9525" cap="flat" cmpd="sng">
                      <a:solidFill>
                        <a:srgbClr val="888888"/>
                      </a:solidFill>
                      <a:prstDash val="solid"/>
                      <a:round/>
                      <a:headEnd type="none" w="sm" len="sm"/>
                      <a:tailEnd type="none" w="sm" len="sm"/>
                    </a:lnT>
                    <a:lnB w="9525" cap="flat" cmpd="sng">
                      <a:solidFill>
                        <a:srgbClr val="888888"/>
                      </a:solidFill>
                      <a:prstDash val="solid"/>
                      <a:round/>
                      <a:headEnd type="none" w="sm" len="sm"/>
                      <a:tailEnd type="none" w="sm" len="sm"/>
                    </a:lnB>
                    <a:solidFill>
                      <a:srgbClr val="888888"/>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US" sz="2400"/>
                        <a:t>Eligible at Medicaid and CHP+ income levels</a:t>
                      </a:r>
                      <a:endParaRPr sz="2400"/>
                    </a:p>
                  </a:txBody>
                  <a:tcPr marL="91425" marR="91425" marT="91425" marB="91425">
                    <a:lnR w="9525" cap="flat" cmpd="sng">
                      <a:solidFill>
                        <a:srgbClr val="9E9E9E"/>
                      </a:solidFill>
                      <a:prstDash val="solid"/>
                      <a:round/>
                      <a:headEnd type="none" w="sm" len="sm"/>
                      <a:tailEnd type="none" w="sm" len="sm"/>
                    </a:lnR>
                    <a:lnT w="9525" cap="flat" cmpd="sng">
                      <a:solidFill>
                        <a:srgbClr val="888888"/>
                      </a:solidFill>
                      <a:prstDash val="solid"/>
                      <a:round/>
                      <a:headEnd type="none" w="sm" len="sm"/>
                      <a:tailEnd type="none" w="sm" len="sm"/>
                    </a:lnT>
                    <a:solidFill>
                      <a:srgbClr val="CFE2F3"/>
                    </a:solidFill>
                  </a:tcPr>
                </a:tc>
                <a:tc>
                  <a:txBody>
                    <a:bodyPr/>
                    <a:lstStyle/>
                    <a:p>
                      <a:pPr marL="0" lvl="0" indent="0" algn="ctr" rtl="0">
                        <a:spcBef>
                          <a:spcPts val="0"/>
                        </a:spcBef>
                        <a:spcAft>
                          <a:spcPts val="0"/>
                        </a:spcAft>
                        <a:buNone/>
                      </a:pPr>
                      <a:r>
                        <a:rPr lang="en-US" sz="2400"/>
                        <a:t>Eligible at Medicaid and CHP+ income levels</a:t>
                      </a:r>
                      <a:endParaRPr sz="2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888888"/>
                      </a:solidFill>
                      <a:prstDash val="solid"/>
                      <a:round/>
                      <a:headEnd type="none" w="sm" len="sm"/>
                      <a:tailEnd type="none" w="sm" len="sm"/>
                    </a:lnT>
                    <a:lnB w="9525" cap="flat" cmpd="sng">
                      <a:solidFill>
                        <a:srgbClr val="9E9E9E"/>
                      </a:solidFill>
                      <a:prstDash val="solid"/>
                      <a:round/>
                      <a:headEnd type="none" w="sm" len="sm"/>
                      <a:tailEnd type="none" w="sm" len="sm"/>
                    </a:lnB>
                    <a:solidFill>
                      <a:srgbClr val="CFE2F3"/>
                    </a:solidFill>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US" sz="2400"/>
                        <a:t>Previously eligible for lookalike services</a:t>
                      </a:r>
                      <a:endParaRPr sz="2400"/>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US" sz="2400"/>
                        <a:t>Previously eligible for lookalike services</a:t>
                      </a:r>
                      <a:endParaRPr sz="2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US" sz="2400"/>
                        <a:t>State only authority</a:t>
                      </a:r>
                      <a:endParaRPr sz="2400"/>
                    </a:p>
                  </a:txBody>
                  <a:tcPr marL="91425" marR="91425" marT="91425" marB="91425">
                    <a:solidFill>
                      <a:srgbClr val="CFE2F3"/>
                    </a:solidFill>
                  </a:tcPr>
                </a:tc>
                <a:tc>
                  <a:txBody>
                    <a:bodyPr/>
                    <a:lstStyle/>
                    <a:p>
                      <a:pPr marL="0" lvl="0" indent="0" algn="ctr" rtl="0">
                        <a:spcBef>
                          <a:spcPts val="0"/>
                        </a:spcBef>
                        <a:spcAft>
                          <a:spcPts val="0"/>
                        </a:spcAft>
                        <a:buNone/>
                      </a:pPr>
                      <a:r>
                        <a:rPr lang="en-US" sz="2400"/>
                        <a:t>Has federal authority</a:t>
                      </a:r>
                      <a:endParaRPr sz="2400"/>
                    </a:p>
                  </a:txBody>
                  <a:tcPr marL="91425" marR="91425" marT="91425" marB="91425">
                    <a:lnT w="9525" cap="flat" cmpd="sng">
                      <a:solidFill>
                        <a:srgbClr val="9E9E9E"/>
                      </a:solidFill>
                      <a:prstDash val="solid"/>
                      <a:round/>
                      <a:headEnd type="none" w="sm" len="sm"/>
                      <a:tailEnd type="none" w="sm" len="sm"/>
                    </a:lnT>
                    <a:solidFill>
                      <a:srgbClr val="CFE2F3"/>
                    </a:solidFill>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US" sz="2400"/>
                        <a:t>State only funding</a:t>
                      </a:r>
                      <a:endParaRPr sz="2400"/>
                    </a:p>
                  </a:txBody>
                  <a:tcPr marL="91425" marR="91425" marT="91425" marB="91425"/>
                </a:tc>
                <a:tc>
                  <a:txBody>
                    <a:bodyPr/>
                    <a:lstStyle/>
                    <a:p>
                      <a:pPr marL="0" lvl="0" indent="0" algn="ctr" rtl="0">
                        <a:spcBef>
                          <a:spcPts val="0"/>
                        </a:spcBef>
                        <a:spcAft>
                          <a:spcPts val="0"/>
                        </a:spcAft>
                        <a:buNone/>
                      </a:pPr>
                      <a:r>
                        <a:rPr lang="en-US" sz="2400"/>
                        <a:t>Receives federal match (65%)</a:t>
                      </a:r>
                      <a:endParaRPr sz="2400"/>
                    </a:p>
                  </a:txBody>
                  <a:tcPr marL="91425" marR="91425" marT="91425" marB="91425"/>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n-US" sz="2400"/>
                        <a:t>~20,000 enrollees </a:t>
                      </a:r>
                      <a:endParaRPr sz="2400"/>
                    </a:p>
                  </a:txBody>
                  <a:tcPr marL="91425" marR="91425" marT="91425" marB="91425">
                    <a:solidFill>
                      <a:srgbClr val="CFE2F3"/>
                    </a:solidFill>
                  </a:tcPr>
                </a:tc>
                <a:tc>
                  <a:txBody>
                    <a:bodyPr/>
                    <a:lstStyle/>
                    <a:p>
                      <a:pPr marL="0" lvl="0" indent="0" algn="ctr" rtl="0">
                        <a:spcBef>
                          <a:spcPts val="0"/>
                        </a:spcBef>
                        <a:spcAft>
                          <a:spcPts val="0"/>
                        </a:spcAft>
                        <a:buNone/>
                      </a:pPr>
                      <a:r>
                        <a:rPr lang="en-US" sz="2400"/>
                        <a:t>~7,000 enrollees</a:t>
                      </a:r>
                      <a:endParaRPr sz="2400"/>
                    </a:p>
                  </a:txBody>
                  <a:tcPr marL="91425" marR="91425" marT="91425" marB="91425">
                    <a:solidFill>
                      <a:srgbClr val="CFE2F3"/>
                    </a:solidFill>
                  </a:tcPr>
                </a:tc>
                <a:extLst>
                  <a:ext uri="{0D108BD9-81ED-4DB2-BD59-A6C34878D82A}">
                    <a16:rowId xmlns:a16="http://schemas.microsoft.com/office/drawing/2014/main" val="10005"/>
                  </a:ext>
                </a:extLst>
              </a:tr>
            </a:tbl>
          </a:graphicData>
        </a:graphic>
      </p:graphicFrame>
      <p:sp>
        <p:nvSpPr>
          <p:cNvPr id="411" name="Google Shape;411;p8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85"/>
          <p:cNvSpPr txBox="1">
            <a:spLocks noGrp="1"/>
          </p:cNvSpPr>
          <p:nvPr>
            <p:ph type="title"/>
          </p:nvPr>
        </p:nvSpPr>
        <p:spPr>
          <a:xfrm>
            <a:off x="838200" y="284875"/>
            <a:ext cx="11027100" cy="778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endParaRPr sz="4800"/>
          </a:p>
          <a:p>
            <a:pPr marL="0" lvl="0" indent="0" algn="ctr" rtl="0">
              <a:spcBef>
                <a:spcPts val="0"/>
              </a:spcBef>
              <a:spcAft>
                <a:spcPts val="0"/>
              </a:spcAft>
              <a:buNone/>
            </a:pPr>
            <a:endParaRPr sz="4800"/>
          </a:p>
          <a:p>
            <a:pPr marL="0" lvl="0" indent="0" algn="ctr" rtl="0">
              <a:spcBef>
                <a:spcPts val="0"/>
              </a:spcBef>
              <a:spcAft>
                <a:spcPts val="0"/>
              </a:spcAft>
              <a:buNone/>
            </a:pPr>
            <a:endParaRPr sz="4800"/>
          </a:p>
          <a:p>
            <a:pPr marL="0" lvl="0" indent="0" algn="ctr" rtl="0">
              <a:spcBef>
                <a:spcPts val="0"/>
              </a:spcBef>
              <a:spcAft>
                <a:spcPts val="0"/>
              </a:spcAft>
              <a:buNone/>
            </a:pPr>
            <a:endParaRPr sz="4800"/>
          </a:p>
          <a:p>
            <a:pPr marL="0" lvl="0" indent="0" algn="ctr" rtl="0">
              <a:spcBef>
                <a:spcPts val="0"/>
              </a:spcBef>
              <a:spcAft>
                <a:spcPts val="0"/>
              </a:spcAft>
              <a:buNone/>
            </a:pPr>
            <a:endParaRPr sz="4800"/>
          </a:p>
          <a:p>
            <a:pPr marL="0" lvl="0" indent="0" algn="ctr" rtl="0">
              <a:spcBef>
                <a:spcPts val="0"/>
              </a:spcBef>
              <a:spcAft>
                <a:spcPts val="0"/>
              </a:spcAft>
              <a:buNone/>
            </a:pPr>
            <a:endParaRPr sz="3350">
              <a:solidFill>
                <a:srgbClr val="232C68"/>
              </a:solidFill>
              <a:highlight>
                <a:srgbClr val="F5F5F5"/>
              </a:highlight>
            </a:endParaRPr>
          </a:p>
          <a:p>
            <a:pPr marL="0" lvl="0" indent="0" algn="ctr" rtl="0">
              <a:spcBef>
                <a:spcPts val="0"/>
              </a:spcBef>
              <a:spcAft>
                <a:spcPts val="0"/>
              </a:spcAft>
              <a:buNone/>
            </a:pPr>
            <a:r>
              <a:rPr lang="en-US"/>
              <a:t>Timeline of Changes </a:t>
            </a:r>
            <a:endParaRPr/>
          </a:p>
        </p:txBody>
      </p:sp>
      <p:sp>
        <p:nvSpPr>
          <p:cNvPr id="418" name="Google Shape;418;p8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pic>
        <p:nvPicPr>
          <p:cNvPr id="419" name="Google Shape;419;p85"/>
          <p:cNvPicPr preferRelativeResize="0"/>
          <p:nvPr/>
        </p:nvPicPr>
        <p:blipFill>
          <a:blip r:embed="rId3">
            <a:alphaModFix/>
          </a:blip>
          <a:stretch>
            <a:fillRect/>
          </a:stretch>
        </p:blipFill>
        <p:spPr>
          <a:xfrm>
            <a:off x="1309997" y="1063675"/>
            <a:ext cx="9581854" cy="51323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86"/>
          <p:cNvSpPr txBox="1">
            <a:spLocks noGrp="1"/>
          </p:cNvSpPr>
          <p:nvPr>
            <p:ph type="title"/>
          </p:nvPr>
        </p:nvSpPr>
        <p:spPr>
          <a:xfrm>
            <a:off x="838200" y="284875"/>
            <a:ext cx="11027100" cy="778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endParaRPr sz="4800"/>
          </a:p>
          <a:p>
            <a:pPr marL="0" lvl="0" indent="0" algn="l" rtl="0">
              <a:spcBef>
                <a:spcPts val="0"/>
              </a:spcBef>
              <a:spcAft>
                <a:spcPts val="0"/>
              </a:spcAft>
              <a:buNone/>
            </a:pPr>
            <a:endParaRPr sz="3350">
              <a:solidFill>
                <a:srgbClr val="232C68"/>
              </a:solidFill>
              <a:highlight>
                <a:srgbClr val="F5F5F5"/>
              </a:highlight>
            </a:endParaRPr>
          </a:p>
          <a:p>
            <a:pPr marL="0" lvl="0" indent="0" algn="ctr" rtl="0">
              <a:spcBef>
                <a:spcPts val="0"/>
              </a:spcBef>
              <a:spcAft>
                <a:spcPts val="0"/>
              </a:spcAft>
              <a:buNone/>
            </a:pPr>
            <a:r>
              <a:rPr lang="en-US"/>
              <a:t>Timeline of Changes </a:t>
            </a:r>
            <a:endParaRPr/>
          </a:p>
        </p:txBody>
      </p:sp>
      <p:sp>
        <p:nvSpPr>
          <p:cNvPr id="426" name="Google Shape;426;p86"/>
          <p:cNvSpPr txBox="1"/>
          <p:nvPr/>
        </p:nvSpPr>
        <p:spPr>
          <a:xfrm>
            <a:off x="838200" y="1063675"/>
            <a:ext cx="10826100" cy="5241300"/>
          </a:xfrm>
          <a:prstGeom prst="rect">
            <a:avLst/>
          </a:prstGeom>
          <a:noFill/>
          <a:ln>
            <a:noFill/>
          </a:ln>
        </p:spPr>
        <p:txBody>
          <a:bodyPr spcFirstLastPara="1" wrap="square" lIns="91425" tIns="91425" rIns="91425" bIns="91425" anchor="t" anchorCtr="0">
            <a:spAutoFit/>
          </a:bodyPr>
          <a:lstStyle/>
          <a:p>
            <a:pPr marL="457200" lvl="0" indent="-387350" algn="l" rtl="0">
              <a:lnSpc>
                <a:spcPct val="125454"/>
              </a:lnSpc>
              <a:spcBef>
                <a:spcPts val="0"/>
              </a:spcBef>
              <a:spcAft>
                <a:spcPts val="0"/>
              </a:spcAft>
              <a:buClr>
                <a:srgbClr val="222222"/>
              </a:buClr>
              <a:buSzPts val="2500"/>
              <a:buFont typeface="Trebuchet MS"/>
              <a:buChar char="●"/>
            </a:pPr>
            <a:r>
              <a:rPr lang="en-US" sz="2500" b="1">
                <a:solidFill>
                  <a:srgbClr val="222222"/>
                </a:solidFill>
                <a:highlight>
                  <a:srgbClr val="FFFFFF"/>
                </a:highlight>
                <a:latin typeface="Trebuchet MS"/>
                <a:ea typeface="Trebuchet MS"/>
                <a:cs typeface="Trebuchet MS"/>
                <a:sym typeface="Trebuchet MS"/>
              </a:rPr>
              <a:t>August 2025: Executive Order</a:t>
            </a:r>
            <a:endParaRPr sz="2500" b="1">
              <a:solidFill>
                <a:srgbClr val="222222"/>
              </a:solidFill>
              <a:highlight>
                <a:srgbClr val="FFFFFF"/>
              </a:highlight>
              <a:latin typeface="Trebuchet MS"/>
              <a:ea typeface="Trebuchet MS"/>
              <a:cs typeface="Trebuchet MS"/>
              <a:sym typeface="Trebuchet MS"/>
            </a:endParaRPr>
          </a:p>
          <a:p>
            <a:pPr marL="914400" lvl="1" indent="-361950" algn="l" rtl="0">
              <a:lnSpc>
                <a:spcPct val="125454"/>
              </a:lnSpc>
              <a:spcBef>
                <a:spcPts val="0"/>
              </a:spcBef>
              <a:spcAft>
                <a:spcPts val="0"/>
              </a:spcAft>
              <a:buClr>
                <a:srgbClr val="222222"/>
              </a:buClr>
              <a:buSzPts val="2100"/>
              <a:buFont typeface="Trebuchet MS"/>
              <a:buChar char="○"/>
            </a:pPr>
            <a:r>
              <a:rPr lang="en-US" sz="2100">
                <a:solidFill>
                  <a:srgbClr val="222222"/>
                </a:solidFill>
                <a:highlight>
                  <a:srgbClr val="FFFFFF"/>
                </a:highlight>
                <a:latin typeface="Trebuchet MS"/>
                <a:ea typeface="Trebuchet MS"/>
                <a:cs typeface="Trebuchet MS"/>
                <a:sym typeface="Trebuchet MS"/>
              </a:rPr>
              <a:t>Outreach Budget Eliminated</a:t>
            </a:r>
            <a:endParaRPr sz="2100">
              <a:solidFill>
                <a:srgbClr val="222222"/>
              </a:solidFill>
              <a:highlight>
                <a:srgbClr val="FFFFFF"/>
              </a:highlight>
              <a:latin typeface="Trebuchet MS"/>
              <a:ea typeface="Trebuchet MS"/>
              <a:cs typeface="Trebuchet MS"/>
              <a:sym typeface="Trebuchet MS"/>
            </a:endParaRPr>
          </a:p>
          <a:p>
            <a:pPr marL="457200" lvl="0" indent="-387350" algn="l" rtl="0">
              <a:lnSpc>
                <a:spcPct val="125454"/>
              </a:lnSpc>
              <a:spcBef>
                <a:spcPts val="0"/>
              </a:spcBef>
              <a:spcAft>
                <a:spcPts val="0"/>
              </a:spcAft>
              <a:buClr>
                <a:srgbClr val="222222"/>
              </a:buClr>
              <a:buSzPts val="2500"/>
              <a:buFont typeface="Trebuchet MS"/>
              <a:buChar char="●"/>
            </a:pPr>
            <a:r>
              <a:rPr lang="en-US" sz="2500" b="1">
                <a:solidFill>
                  <a:srgbClr val="222222"/>
                </a:solidFill>
                <a:highlight>
                  <a:srgbClr val="FFFFFF"/>
                </a:highlight>
                <a:latin typeface="Trebuchet MS"/>
                <a:ea typeface="Trebuchet MS"/>
                <a:cs typeface="Trebuchet MS"/>
                <a:sym typeface="Trebuchet MS"/>
              </a:rPr>
              <a:t>July 1, 2026</a:t>
            </a:r>
            <a:endParaRPr sz="2500" b="1">
              <a:solidFill>
                <a:srgbClr val="222222"/>
              </a:solidFill>
              <a:highlight>
                <a:srgbClr val="FFFFFF"/>
              </a:highlight>
              <a:latin typeface="Trebuchet MS"/>
              <a:ea typeface="Trebuchet MS"/>
              <a:cs typeface="Trebuchet MS"/>
              <a:sym typeface="Trebuchet MS"/>
            </a:endParaRPr>
          </a:p>
          <a:p>
            <a:pPr marL="914400" lvl="1" indent="-361950" algn="l" rtl="0">
              <a:lnSpc>
                <a:spcPct val="125454"/>
              </a:lnSpc>
              <a:spcBef>
                <a:spcPts val="0"/>
              </a:spcBef>
              <a:spcAft>
                <a:spcPts val="0"/>
              </a:spcAft>
              <a:buClr>
                <a:srgbClr val="222222"/>
              </a:buClr>
              <a:buSzPts val="2100"/>
              <a:buFont typeface="Trebuchet MS"/>
              <a:buChar char="○"/>
            </a:pPr>
            <a:r>
              <a:rPr lang="en-US" sz="2100">
                <a:solidFill>
                  <a:srgbClr val="222222"/>
                </a:solidFill>
                <a:highlight>
                  <a:srgbClr val="FFFFFF"/>
                </a:highlight>
                <a:latin typeface="Trebuchet MS"/>
                <a:ea typeface="Trebuchet MS"/>
                <a:cs typeface="Trebuchet MS"/>
                <a:sym typeface="Trebuchet MS"/>
              </a:rPr>
              <a:t>$1100 Dental Cap for Children</a:t>
            </a:r>
            <a:endParaRPr sz="2100">
              <a:solidFill>
                <a:srgbClr val="222222"/>
              </a:solidFill>
              <a:highlight>
                <a:srgbClr val="FFFFFF"/>
              </a:highlight>
              <a:latin typeface="Trebuchet MS"/>
              <a:ea typeface="Trebuchet MS"/>
              <a:cs typeface="Trebuchet MS"/>
              <a:sym typeface="Trebuchet MS"/>
            </a:endParaRPr>
          </a:p>
          <a:p>
            <a:pPr marL="914400" lvl="1" indent="-361950" algn="l" rtl="0">
              <a:lnSpc>
                <a:spcPct val="125454"/>
              </a:lnSpc>
              <a:spcBef>
                <a:spcPts val="0"/>
              </a:spcBef>
              <a:spcAft>
                <a:spcPts val="0"/>
              </a:spcAft>
              <a:buClr>
                <a:srgbClr val="222222"/>
              </a:buClr>
              <a:buSzPts val="2100"/>
              <a:buFont typeface="Trebuchet MS"/>
              <a:buChar char="○"/>
            </a:pPr>
            <a:r>
              <a:rPr lang="en-US" sz="2100">
                <a:solidFill>
                  <a:srgbClr val="222222"/>
                </a:solidFill>
                <a:highlight>
                  <a:srgbClr val="FFFFFF"/>
                </a:highlight>
                <a:latin typeface="Trebuchet MS"/>
                <a:ea typeface="Trebuchet MS"/>
                <a:cs typeface="Trebuchet MS"/>
                <a:sym typeface="Trebuchet MS"/>
              </a:rPr>
              <a:t>Enrollment cap of 25,000 for Children</a:t>
            </a:r>
            <a:endParaRPr sz="2100">
              <a:solidFill>
                <a:srgbClr val="222222"/>
              </a:solidFill>
              <a:highlight>
                <a:srgbClr val="FFFFFF"/>
              </a:highlight>
              <a:latin typeface="Trebuchet MS"/>
              <a:ea typeface="Trebuchet MS"/>
              <a:cs typeface="Trebuchet MS"/>
              <a:sym typeface="Trebuchet MS"/>
            </a:endParaRPr>
          </a:p>
          <a:p>
            <a:pPr marL="457200" lvl="0" indent="-387350" algn="l" rtl="0">
              <a:lnSpc>
                <a:spcPct val="125454"/>
              </a:lnSpc>
              <a:spcBef>
                <a:spcPts val="0"/>
              </a:spcBef>
              <a:spcAft>
                <a:spcPts val="0"/>
              </a:spcAft>
              <a:buClr>
                <a:srgbClr val="222222"/>
              </a:buClr>
              <a:buSzPts val="2500"/>
              <a:buFont typeface="Trebuchet MS"/>
              <a:buChar char="●"/>
            </a:pPr>
            <a:r>
              <a:rPr lang="en-US" sz="2500" b="1">
                <a:solidFill>
                  <a:srgbClr val="222222"/>
                </a:solidFill>
                <a:highlight>
                  <a:srgbClr val="FFFFFF"/>
                </a:highlight>
                <a:latin typeface="Trebuchet MS"/>
                <a:ea typeface="Trebuchet MS"/>
                <a:cs typeface="Trebuchet MS"/>
                <a:sym typeface="Trebuchet MS"/>
              </a:rPr>
              <a:t>January 1, 2027</a:t>
            </a:r>
            <a:endParaRPr sz="2500" b="1">
              <a:solidFill>
                <a:srgbClr val="222222"/>
              </a:solidFill>
              <a:highlight>
                <a:srgbClr val="FFFFFF"/>
              </a:highlight>
              <a:latin typeface="Trebuchet MS"/>
              <a:ea typeface="Trebuchet MS"/>
              <a:cs typeface="Trebuchet MS"/>
              <a:sym typeface="Trebuchet MS"/>
            </a:endParaRPr>
          </a:p>
          <a:p>
            <a:pPr marL="914400" lvl="1" indent="-361950" algn="l" rtl="0">
              <a:lnSpc>
                <a:spcPct val="125454"/>
              </a:lnSpc>
              <a:spcBef>
                <a:spcPts val="0"/>
              </a:spcBef>
              <a:spcAft>
                <a:spcPts val="0"/>
              </a:spcAft>
              <a:buClr>
                <a:srgbClr val="222222"/>
              </a:buClr>
              <a:buSzPts val="2100"/>
              <a:buFont typeface="Trebuchet MS"/>
              <a:buChar char="○"/>
            </a:pPr>
            <a:r>
              <a:rPr lang="en-US" sz="2100">
                <a:solidFill>
                  <a:srgbClr val="222222"/>
                </a:solidFill>
                <a:highlight>
                  <a:srgbClr val="FFFFFF"/>
                </a:highlight>
                <a:latin typeface="Trebuchet MS"/>
                <a:ea typeface="Trebuchet MS"/>
                <a:cs typeface="Trebuchet MS"/>
                <a:sym typeface="Trebuchet MS"/>
              </a:rPr>
              <a:t>Removed from Accountable Care Collaborative</a:t>
            </a:r>
            <a:endParaRPr sz="2100">
              <a:solidFill>
                <a:srgbClr val="222222"/>
              </a:solidFill>
              <a:highlight>
                <a:srgbClr val="FFFFFF"/>
              </a:highlight>
              <a:latin typeface="Trebuchet MS"/>
              <a:ea typeface="Trebuchet MS"/>
              <a:cs typeface="Trebuchet MS"/>
              <a:sym typeface="Trebuchet MS"/>
            </a:endParaRPr>
          </a:p>
          <a:p>
            <a:pPr marL="914400" lvl="1" indent="-361950" algn="l" rtl="0">
              <a:lnSpc>
                <a:spcPct val="125454"/>
              </a:lnSpc>
              <a:spcBef>
                <a:spcPts val="0"/>
              </a:spcBef>
              <a:spcAft>
                <a:spcPts val="0"/>
              </a:spcAft>
              <a:buClr>
                <a:srgbClr val="222222"/>
              </a:buClr>
              <a:buSzPts val="2100"/>
              <a:buFont typeface="Trebuchet MS"/>
              <a:buChar char="○"/>
            </a:pPr>
            <a:r>
              <a:rPr lang="en-US" sz="2100">
                <a:solidFill>
                  <a:srgbClr val="222222"/>
                </a:solidFill>
                <a:highlight>
                  <a:srgbClr val="FFFFFF"/>
                </a:highlight>
                <a:latin typeface="Trebuchet MS"/>
                <a:ea typeface="Trebuchet MS"/>
                <a:cs typeface="Trebuchet MS"/>
                <a:sym typeface="Trebuchet MS"/>
              </a:rPr>
              <a:t>Behavioral Health move to Fee For Service</a:t>
            </a:r>
            <a:endParaRPr sz="2100">
              <a:solidFill>
                <a:srgbClr val="222222"/>
              </a:solidFill>
              <a:highlight>
                <a:srgbClr val="FFFFFF"/>
              </a:highlight>
              <a:latin typeface="Trebuchet MS"/>
              <a:ea typeface="Trebuchet MS"/>
              <a:cs typeface="Trebuchet MS"/>
              <a:sym typeface="Trebuchet MS"/>
            </a:endParaRPr>
          </a:p>
          <a:p>
            <a:pPr marL="914400" lvl="1" indent="-361950" algn="l" rtl="0">
              <a:lnSpc>
                <a:spcPct val="125454"/>
              </a:lnSpc>
              <a:spcBef>
                <a:spcPts val="0"/>
              </a:spcBef>
              <a:spcAft>
                <a:spcPts val="0"/>
              </a:spcAft>
              <a:buClr>
                <a:srgbClr val="222222"/>
              </a:buClr>
              <a:buSzPts val="2100"/>
              <a:buFont typeface="Trebuchet MS"/>
              <a:buChar char="○"/>
            </a:pPr>
            <a:r>
              <a:rPr lang="en-US" sz="2100">
                <a:solidFill>
                  <a:srgbClr val="222222"/>
                </a:solidFill>
                <a:highlight>
                  <a:srgbClr val="FFFFFF"/>
                </a:highlight>
                <a:latin typeface="Trebuchet MS"/>
                <a:ea typeface="Trebuchet MS"/>
                <a:cs typeface="Trebuchet MS"/>
                <a:sym typeface="Trebuchet MS"/>
              </a:rPr>
              <a:t>Removed from Managed Care</a:t>
            </a:r>
            <a:endParaRPr sz="2100">
              <a:solidFill>
                <a:srgbClr val="222222"/>
              </a:solidFill>
              <a:highlight>
                <a:srgbClr val="FFFFFF"/>
              </a:highlight>
              <a:latin typeface="Trebuchet MS"/>
              <a:ea typeface="Trebuchet MS"/>
              <a:cs typeface="Trebuchet MS"/>
              <a:sym typeface="Trebuchet MS"/>
            </a:endParaRPr>
          </a:p>
          <a:p>
            <a:pPr marL="914400" lvl="1" indent="-361950" algn="l" rtl="0">
              <a:lnSpc>
                <a:spcPct val="125454"/>
              </a:lnSpc>
              <a:spcBef>
                <a:spcPts val="0"/>
              </a:spcBef>
              <a:spcAft>
                <a:spcPts val="0"/>
              </a:spcAft>
              <a:buClr>
                <a:srgbClr val="222222"/>
              </a:buClr>
              <a:buSzPts val="2100"/>
              <a:buFont typeface="Trebuchet MS"/>
              <a:buChar char="○"/>
            </a:pPr>
            <a:r>
              <a:rPr lang="en-US" sz="2100">
                <a:solidFill>
                  <a:srgbClr val="222222"/>
                </a:solidFill>
                <a:highlight>
                  <a:srgbClr val="FFFFFF"/>
                </a:highlight>
                <a:latin typeface="Trebuchet MS"/>
                <a:ea typeface="Trebuchet MS"/>
                <a:cs typeface="Trebuchet MS"/>
                <a:sym typeface="Trebuchet MS"/>
              </a:rPr>
              <a:t>No more CAC Children in CHP+ will be part of a state-only Medicaid plan</a:t>
            </a:r>
            <a:endParaRPr sz="2100">
              <a:solidFill>
                <a:srgbClr val="222222"/>
              </a:solidFill>
              <a:highlight>
                <a:srgbClr val="FFFFFF"/>
              </a:highlight>
              <a:latin typeface="Trebuchet MS"/>
              <a:ea typeface="Trebuchet MS"/>
              <a:cs typeface="Trebuchet MS"/>
              <a:sym typeface="Trebuchet MS"/>
            </a:endParaRPr>
          </a:p>
          <a:p>
            <a:pPr marL="914400" lvl="1" indent="-361950" algn="l" rtl="0">
              <a:lnSpc>
                <a:spcPct val="125454"/>
              </a:lnSpc>
              <a:spcBef>
                <a:spcPts val="0"/>
              </a:spcBef>
              <a:spcAft>
                <a:spcPts val="0"/>
              </a:spcAft>
              <a:buClr>
                <a:srgbClr val="222222"/>
              </a:buClr>
              <a:buSzPts val="2100"/>
              <a:buFont typeface="Trebuchet MS"/>
              <a:buChar char="○"/>
            </a:pPr>
            <a:r>
              <a:rPr lang="en-US" sz="2100">
                <a:solidFill>
                  <a:srgbClr val="222222"/>
                </a:solidFill>
                <a:highlight>
                  <a:srgbClr val="FFFFFF"/>
                </a:highlight>
                <a:latin typeface="Trebuchet MS"/>
                <a:ea typeface="Trebuchet MS"/>
                <a:cs typeface="Trebuchet MS"/>
                <a:sym typeface="Trebuchet MS"/>
              </a:rPr>
              <a:t>Freezing Long Term Services and Supports for Children with legacy population</a:t>
            </a:r>
            <a:endParaRPr sz="2100">
              <a:solidFill>
                <a:srgbClr val="222222"/>
              </a:solidFill>
              <a:highlight>
                <a:srgbClr val="FFFFFF"/>
              </a:highlight>
              <a:latin typeface="Trebuchet MS"/>
              <a:ea typeface="Trebuchet MS"/>
              <a:cs typeface="Trebuchet MS"/>
              <a:sym typeface="Trebuchet MS"/>
            </a:endParaRPr>
          </a:p>
          <a:p>
            <a:pPr marL="0" lvl="0" indent="0" algn="l" rtl="0">
              <a:spcBef>
                <a:spcPts val="800"/>
              </a:spcBef>
              <a:spcAft>
                <a:spcPts val="0"/>
              </a:spcAft>
              <a:buNone/>
            </a:pPr>
            <a:endParaRPr sz="1700">
              <a:latin typeface="Trebuchet MS"/>
              <a:ea typeface="Trebuchet MS"/>
              <a:cs typeface="Trebuchet MS"/>
              <a:sym typeface="Trebuchet MS"/>
            </a:endParaRPr>
          </a:p>
        </p:txBody>
      </p:sp>
      <p:sp>
        <p:nvSpPr>
          <p:cNvPr id="427" name="Google Shape;427;p8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87"/>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Dental Benefit Changes ​</a:t>
            </a:r>
            <a:endParaRPr/>
          </a:p>
        </p:txBody>
      </p:sp>
      <p:sp>
        <p:nvSpPr>
          <p:cNvPr id="434" name="Google Shape;434;p87"/>
          <p:cNvSpPr txBox="1">
            <a:spLocks noGrp="1"/>
          </p:cNvSpPr>
          <p:nvPr>
            <p:ph type="body" idx="1"/>
          </p:nvPr>
        </p:nvSpPr>
        <p:spPr>
          <a:xfrm>
            <a:off x="838200" y="1739325"/>
            <a:ext cx="10515600" cy="43185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n-US" sz="2700">
                <a:highlight>
                  <a:schemeClr val="lt1"/>
                </a:highlight>
              </a:rPr>
              <a:t>Who:​ </a:t>
            </a:r>
            <a:endParaRPr sz="2700">
              <a:highlight>
                <a:schemeClr val="lt1"/>
              </a:highlight>
            </a:endParaRPr>
          </a:p>
          <a:p>
            <a:pPr marL="914400" lvl="1" indent="-400050" algn="l" rtl="0">
              <a:lnSpc>
                <a:spcPct val="115000"/>
              </a:lnSpc>
              <a:spcBef>
                <a:spcPts val="0"/>
              </a:spcBef>
              <a:spcAft>
                <a:spcPts val="0"/>
              </a:spcAft>
              <a:buSzPts val="2700"/>
              <a:buFont typeface="Trebuchet MS"/>
              <a:buChar char="○"/>
            </a:pPr>
            <a:r>
              <a:rPr lang="en-US" sz="2700">
                <a:highlight>
                  <a:schemeClr val="lt1"/>
                </a:highlight>
              </a:rPr>
              <a:t>Child enrollees</a:t>
            </a:r>
            <a:endParaRPr sz="2700">
              <a:highlight>
                <a:schemeClr val="lt1"/>
              </a:highlight>
            </a:endParaRPr>
          </a:p>
          <a:p>
            <a:pPr marL="647700" lvl="0" indent="-400050" algn="l" rtl="0">
              <a:lnSpc>
                <a:spcPct val="115000"/>
              </a:lnSpc>
              <a:spcBef>
                <a:spcPts val="0"/>
              </a:spcBef>
              <a:spcAft>
                <a:spcPts val="0"/>
              </a:spcAft>
              <a:buSzPts val="2700"/>
              <a:buFont typeface="Trebuchet MS"/>
              <a:buChar char="●"/>
            </a:pPr>
            <a:r>
              <a:rPr lang="en-US" sz="2700">
                <a:highlight>
                  <a:schemeClr val="lt1"/>
                </a:highlight>
              </a:rPr>
              <a:t>When: 7/1/26​</a:t>
            </a:r>
            <a:endParaRPr sz="2700">
              <a:highlight>
                <a:schemeClr val="lt1"/>
              </a:highlight>
            </a:endParaRPr>
          </a:p>
          <a:p>
            <a:pPr marL="647700" lvl="0" indent="-400050" algn="l" rtl="0">
              <a:lnSpc>
                <a:spcPct val="115000"/>
              </a:lnSpc>
              <a:spcBef>
                <a:spcPts val="1000"/>
              </a:spcBef>
              <a:spcAft>
                <a:spcPts val="0"/>
              </a:spcAft>
              <a:buSzPts val="2700"/>
              <a:buFont typeface="Trebuchet MS"/>
              <a:buChar char="●"/>
            </a:pPr>
            <a:r>
              <a:rPr lang="en-US" sz="2700">
                <a:highlight>
                  <a:schemeClr val="lt1"/>
                </a:highlight>
              </a:rPr>
              <a:t>Key Points​</a:t>
            </a:r>
            <a:endParaRPr sz="2700">
              <a:highlight>
                <a:schemeClr val="lt1"/>
              </a:highlight>
            </a:endParaRPr>
          </a:p>
          <a:p>
            <a:pPr marL="914400" lvl="1" indent="-400050" algn="l" rtl="0">
              <a:lnSpc>
                <a:spcPct val="115000"/>
              </a:lnSpc>
              <a:spcBef>
                <a:spcPts val="0"/>
              </a:spcBef>
              <a:spcAft>
                <a:spcPts val="0"/>
              </a:spcAft>
              <a:buSzPts val="2700"/>
              <a:buFont typeface="Trebuchet MS"/>
              <a:buChar char="○"/>
            </a:pPr>
            <a:r>
              <a:rPr lang="en-US" sz="2700">
                <a:highlight>
                  <a:srgbClr val="FFFFFF"/>
                </a:highlight>
              </a:rPr>
              <a:t>Annual dental limit will be $1,100.</a:t>
            </a:r>
            <a:endParaRPr sz="2700">
              <a:highlight>
                <a:srgbClr val="FFFFFF"/>
              </a:highlight>
            </a:endParaRPr>
          </a:p>
          <a:p>
            <a:pPr marL="914400" lvl="1" indent="-400050" algn="l" rtl="0">
              <a:lnSpc>
                <a:spcPct val="115000"/>
              </a:lnSpc>
              <a:spcBef>
                <a:spcPts val="0"/>
              </a:spcBef>
              <a:spcAft>
                <a:spcPts val="0"/>
              </a:spcAft>
              <a:buSzPts val="2700"/>
              <a:buFont typeface="Trebuchet MS"/>
              <a:buChar char="○"/>
            </a:pPr>
            <a:r>
              <a:rPr lang="en-US" sz="2700">
                <a:highlight>
                  <a:srgbClr val="FFFFFF"/>
                </a:highlight>
              </a:rPr>
              <a:t>Members should work with their dental providers on care plans. </a:t>
            </a:r>
            <a:endParaRPr sz="2700">
              <a:highlight>
                <a:srgbClr val="FFFFFF"/>
              </a:highlight>
            </a:endParaRPr>
          </a:p>
          <a:p>
            <a:pPr marL="0" lvl="0" indent="0" algn="l" rtl="0">
              <a:lnSpc>
                <a:spcPct val="115000"/>
              </a:lnSpc>
              <a:spcBef>
                <a:spcPts val="0"/>
              </a:spcBef>
              <a:spcAft>
                <a:spcPts val="0"/>
              </a:spcAft>
              <a:buNone/>
            </a:pPr>
            <a:endParaRPr sz="2700">
              <a:highlight>
                <a:schemeClr val="lt1"/>
              </a:highlight>
            </a:endParaRPr>
          </a:p>
          <a:p>
            <a:pPr marL="0" lvl="0" indent="0" algn="l" rtl="0">
              <a:spcBef>
                <a:spcPts val="1000"/>
              </a:spcBef>
              <a:spcAft>
                <a:spcPts val="0"/>
              </a:spcAft>
              <a:buNone/>
            </a:pPr>
            <a:endParaRPr sz="2700"/>
          </a:p>
        </p:txBody>
      </p:sp>
      <p:sp>
        <p:nvSpPr>
          <p:cNvPr id="435" name="Google Shape;435;p8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88"/>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Enrollment Cap</a:t>
            </a:r>
            <a:r>
              <a:rPr lang="en-US">
                <a:latin typeface="Arial"/>
                <a:ea typeface="Arial"/>
                <a:cs typeface="Arial"/>
                <a:sym typeface="Arial"/>
              </a:rPr>
              <a:t>​</a:t>
            </a:r>
            <a:endParaRPr>
              <a:latin typeface="Arial"/>
              <a:ea typeface="Arial"/>
              <a:cs typeface="Arial"/>
              <a:sym typeface="Arial"/>
            </a:endParaRPr>
          </a:p>
        </p:txBody>
      </p:sp>
      <p:sp>
        <p:nvSpPr>
          <p:cNvPr id="442" name="Google Shape;442;p88"/>
          <p:cNvSpPr txBox="1">
            <a:spLocks noGrp="1"/>
          </p:cNvSpPr>
          <p:nvPr>
            <p:ph type="body" idx="1"/>
          </p:nvPr>
        </p:nvSpPr>
        <p:spPr>
          <a:xfrm>
            <a:off x="838200" y="1667562"/>
            <a:ext cx="10515600" cy="4390200"/>
          </a:xfrm>
          <a:prstGeom prst="rect">
            <a:avLst/>
          </a:prstGeom>
        </p:spPr>
        <p:txBody>
          <a:bodyPr spcFirstLastPara="1" wrap="square" lIns="91425" tIns="45700" rIns="91425" bIns="45700" anchor="t" anchorCtr="0">
            <a:noAutofit/>
          </a:bodyPr>
          <a:lstStyle/>
          <a:p>
            <a:pPr marL="647700" lvl="0" indent="-368300" algn="l" rtl="0">
              <a:lnSpc>
                <a:spcPct val="115000"/>
              </a:lnSpc>
              <a:spcBef>
                <a:spcPts val="0"/>
              </a:spcBef>
              <a:spcAft>
                <a:spcPts val="0"/>
              </a:spcAft>
              <a:buSzPts val="2200"/>
              <a:buFont typeface="Trebuchet MS"/>
              <a:buChar char="●"/>
            </a:pPr>
            <a:r>
              <a:rPr lang="en-US" sz="2600">
                <a:highlight>
                  <a:schemeClr val="lt1"/>
                </a:highlight>
              </a:rPr>
              <a:t>Who:​ </a:t>
            </a:r>
            <a:endParaRPr sz="2600">
              <a:highlight>
                <a:schemeClr val="lt1"/>
              </a:highlight>
            </a:endParaRPr>
          </a:p>
          <a:p>
            <a:pPr marL="914400" lvl="1" indent="-368300" algn="l" rtl="0">
              <a:lnSpc>
                <a:spcPct val="115000"/>
              </a:lnSpc>
              <a:spcBef>
                <a:spcPts val="0"/>
              </a:spcBef>
              <a:spcAft>
                <a:spcPts val="0"/>
              </a:spcAft>
              <a:buSzPts val="2200"/>
              <a:buFont typeface="Trebuchet MS"/>
              <a:buChar char="○"/>
            </a:pPr>
            <a:r>
              <a:rPr lang="en-US" sz="2600">
                <a:highlight>
                  <a:schemeClr val="lt1"/>
                </a:highlight>
              </a:rPr>
              <a:t>Child enrollees</a:t>
            </a:r>
            <a:endParaRPr sz="2450">
              <a:highlight>
                <a:schemeClr val="lt1"/>
              </a:highlight>
            </a:endParaRPr>
          </a:p>
          <a:p>
            <a:pPr marL="647700" lvl="0" indent="-368300" algn="l" rtl="0">
              <a:lnSpc>
                <a:spcPct val="115000"/>
              </a:lnSpc>
              <a:spcBef>
                <a:spcPts val="0"/>
              </a:spcBef>
              <a:spcAft>
                <a:spcPts val="0"/>
              </a:spcAft>
              <a:buSzPts val="2200"/>
              <a:buFont typeface="Trebuchet MS"/>
              <a:buChar char="●"/>
            </a:pPr>
            <a:r>
              <a:rPr lang="en-US" sz="2600">
                <a:highlight>
                  <a:schemeClr val="lt1"/>
                </a:highlight>
              </a:rPr>
              <a:t>When: 7/1/26​</a:t>
            </a:r>
            <a:endParaRPr sz="2600">
              <a:highlight>
                <a:schemeClr val="lt1"/>
              </a:highlight>
            </a:endParaRPr>
          </a:p>
          <a:p>
            <a:pPr marL="647700" lvl="0" indent="-368300" algn="l" rtl="0">
              <a:lnSpc>
                <a:spcPct val="115000"/>
              </a:lnSpc>
              <a:spcBef>
                <a:spcPts val="1000"/>
              </a:spcBef>
              <a:spcAft>
                <a:spcPts val="0"/>
              </a:spcAft>
              <a:buSzPts val="2200"/>
              <a:buFont typeface="Trebuchet MS"/>
              <a:buChar char="●"/>
            </a:pPr>
            <a:r>
              <a:rPr lang="en-US" sz="2600">
                <a:highlight>
                  <a:schemeClr val="lt1"/>
                </a:highlight>
              </a:rPr>
              <a:t>Key Points​</a:t>
            </a:r>
            <a:endParaRPr sz="2600">
              <a:highlight>
                <a:schemeClr val="lt1"/>
              </a:highlight>
            </a:endParaRPr>
          </a:p>
          <a:p>
            <a:pPr marL="914400" lvl="1" indent="-368300" algn="l" rtl="0">
              <a:lnSpc>
                <a:spcPct val="115000"/>
              </a:lnSpc>
              <a:spcBef>
                <a:spcPts val="0"/>
              </a:spcBef>
              <a:spcAft>
                <a:spcPts val="0"/>
              </a:spcAft>
              <a:buSzPts val="2200"/>
              <a:buFont typeface="Trebuchet MS"/>
              <a:buChar char="○"/>
            </a:pPr>
            <a:r>
              <a:rPr lang="en-US" sz="2450">
                <a:highlight>
                  <a:schemeClr val="lt1"/>
                </a:highlight>
              </a:rPr>
              <a:t>Cover All Coloradans new child enrollment will be frozen if: </a:t>
            </a:r>
            <a:endParaRPr sz="2450">
              <a:highlight>
                <a:schemeClr val="lt1"/>
              </a:highlight>
            </a:endParaRPr>
          </a:p>
          <a:p>
            <a:pPr marL="1371600" lvl="2" indent="-368300" algn="l" rtl="0">
              <a:lnSpc>
                <a:spcPct val="115000"/>
              </a:lnSpc>
              <a:spcBef>
                <a:spcPts val="0"/>
              </a:spcBef>
              <a:spcAft>
                <a:spcPts val="0"/>
              </a:spcAft>
              <a:buSzPts val="2200"/>
              <a:buFont typeface="Trebuchet MS"/>
              <a:buChar char="■"/>
            </a:pPr>
            <a:r>
              <a:rPr lang="en-US" sz="2450">
                <a:highlight>
                  <a:schemeClr val="lt1"/>
                </a:highlight>
              </a:rPr>
              <a:t>Child enrollment reaches 25,000, or  </a:t>
            </a:r>
            <a:endParaRPr sz="2450">
              <a:highlight>
                <a:schemeClr val="lt1"/>
              </a:highlight>
            </a:endParaRPr>
          </a:p>
          <a:p>
            <a:pPr marL="1371600" lvl="2" indent="-368300" algn="l" rtl="0">
              <a:lnSpc>
                <a:spcPct val="115000"/>
              </a:lnSpc>
              <a:spcBef>
                <a:spcPts val="0"/>
              </a:spcBef>
              <a:spcAft>
                <a:spcPts val="0"/>
              </a:spcAft>
              <a:buSzPts val="2200"/>
              <a:buFont typeface="Trebuchet MS"/>
              <a:buChar char="■"/>
            </a:pPr>
            <a:r>
              <a:rPr lang="en-US" sz="2450">
                <a:highlight>
                  <a:schemeClr val="lt1"/>
                </a:highlight>
              </a:rPr>
              <a:t>HCPF exceeds projected expenditures. </a:t>
            </a:r>
            <a:endParaRPr sz="2450">
              <a:highlight>
                <a:schemeClr val="lt1"/>
              </a:highlight>
            </a:endParaRPr>
          </a:p>
          <a:p>
            <a:pPr marL="457200" lvl="0" indent="-384175" algn="l" rtl="0">
              <a:lnSpc>
                <a:spcPct val="115000"/>
              </a:lnSpc>
              <a:spcBef>
                <a:spcPts val="0"/>
              </a:spcBef>
              <a:spcAft>
                <a:spcPts val="0"/>
              </a:spcAft>
              <a:buSzPts val="2450"/>
              <a:buFont typeface="Verdana"/>
              <a:buChar char="●"/>
            </a:pPr>
            <a:r>
              <a:rPr lang="en-US" sz="2450">
                <a:highlight>
                  <a:schemeClr val="lt1"/>
                </a:highlight>
              </a:rPr>
              <a:t>Additional resources</a:t>
            </a:r>
            <a:endParaRPr sz="2450">
              <a:highlight>
                <a:schemeClr val="lt1"/>
              </a:highlight>
            </a:endParaRPr>
          </a:p>
          <a:p>
            <a:pPr marL="914400" lvl="1" indent="-384175" algn="l" rtl="0">
              <a:lnSpc>
                <a:spcPct val="115000"/>
              </a:lnSpc>
              <a:spcBef>
                <a:spcPts val="0"/>
              </a:spcBef>
              <a:spcAft>
                <a:spcPts val="0"/>
              </a:spcAft>
              <a:buSzPts val="2450"/>
              <a:buFont typeface="Arial"/>
              <a:buChar char="○"/>
            </a:pPr>
            <a:r>
              <a:rPr lang="en-US" sz="2450" u="sng">
                <a:solidFill>
                  <a:schemeClr val="hlink"/>
                </a:solidFill>
                <a:highlight>
                  <a:schemeClr val="lt1"/>
                </a:highlight>
                <a:hlinkClick r:id="rId3"/>
              </a:rPr>
              <a:t>Emergency Medicaid Services/</a:t>
            </a:r>
            <a:r>
              <a:rPr lang="en-US" sz="2450" u="sng">
                <a:solidFill>
                  <a:schemeClr val="hlink"/>
                </a:solidFill>
                <a:highlight>
                  <a:schemeClr val="lt1"/>
                </a:highlight>
                <a:hlinkClick r:id="rId3"/>
              </a:rPr>
              <a:t>Reproductive</a:t>
            </a:r>
            <a:r>
              <a:rPr lang="en-US" sz="2450" u="sng">
                <a:solidFill>
                  <a:schemeClr val="hlink"/>
                </a:solidFill>
                <a:highlight>
                  <a:schemeClr val="lt1"/>
                </a:highlight>
                <a:hlinkClick r:id="rId3"/>
              </a:rPr>
              <a:t> Health Care Services (EMS/RHCS)</a:t>
            </a:r>
            <a:endParaRPr sz="2450">
              <a:highlight>
                <a:schemeClr val="lt1"/>
              </a:highlight>
            </a:endParaRPr>
          </a:p>
          <a:p>
            <a:pPr marL="914400" lvl="0" indent="0" algn="l" rtl="0">
              <a:lnSpc>
                <a:spcPct val="115000"/>
              </a:lnSpc>
              <a:spcBef>
                <a:spcPts val="0"/>
              </a:spcBef>
              <a:spcAft>
                <a:spcPts val="0"/>
              </a:spcAft>
              <a:buNone/>
            </a:pPr>
            <a:endParaRPr sz="2550">
              <a:highlight>
                <a:schemeClr val="lt1"/>
              </a:highlight>
            </a:endParaRPr>
          </a:p>
          <a:p>
            <a:pPr marL="0" lvl="0" indent="0" algn="l" rtl="0">
              <a:spcBef>
                <a:spcPts val="1000"/>
              </a:spcBef>
              <a:spcAft>
                <a:spcPts val="0"/>
              </a:spcAft>
              <a:buNone/>
            </a:pPr>
            <a:endParaRPr/>
          </a:p>
        </p:txBody>
      </p:sp>
      <p:sp>
        <p:nvSpPr>
          <p:cNvPr id="443" name="Google Shape;443;p8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89"/>
          <p:cNvSpPr txBox="1">
            <a:spLocks noGrp="1"/>
          </p:cNvSpPr>
          <p:nvPr>
            <p:ph type="title"/>
          </p:nvPr>
        </p:nvSpPr>
        <p:spPr>
          <a:xfrm>
            <a:off x="274625" y="284125"/>
            <a:ext cx="11734200" cy="7773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100"/>
              <a:t>Removed from Accountable Care Collaborative​</a:t>
            </a:r>
            <a:endParaRPr sz="4100">
              <a:latin typeface="Arial"/>
              <a:ea typeface="Arial"/>
              <a:cs typeface="Arial"/>
              <a:sym typeface="Arial"/>
            </a:endParaRPr>
          </a:p>
        </p:txBody>
      </p:sp>
      <p:sp>
        <p:nvSpPr>
          <p:cNvPr id="450" name="Google Shape;450;p89"/>
          <p:cNvSpPr txBox="1">
            <a:spLocks noGrp="1"/>
          </p:cNvSpPr>
          <p:nvPr>
            <p:ph type="body" idx="1"/>
          </p:nvPr>
        </p:nvSpPr>
        <p:spPr>
          <a:xfrm>
            <a:off x="274625" y="1208075"/>
            <a:ext cx="11452500" cy="4849800"/>
          </a:xfrm>
          <a:prstGeom prst="rect">
            <a:avLst/>
          </a:prstGeom>
        </p:spPr>
        <p:txBody>
          <a:bodyPr spcFirstLastPara="1" wrap="square" lIns="91425" tIns="45700" rIns="91425" bIns="45700" anchor="t" anchorCtr="0">
            <a:noAutofit/>
          </a:bodyPr>
          <a:lstStyle/>
          <a:p>
            <a:pPr marL="457200" lvl="0" indent="-444500" algn="l" rtl="0">
              <a:spcBef>
                <a:spcPts val="1000"/>
              </a:spcBef>
              <a:spcAft>
                <a:spcPts val="0"/>
              </a:spcAft>
              <a:buSzPts val="3400"/>
              <a:buChar char="●"/>
            </a:pPr>
            <a:r>
              <a:rPr lang="en-US" sz="3400"/>
              <a:t>Who:​</a:t>
            </a:r>
            <a:endParaRPr sz="3400"/>
          </a:p>
          <a:p>
            <a:pPr marL="914400" lvl="1" indent="-362585" algn="l" rtl="0">
              <a:spcBef>
                <a:spcPts val="500"/>
              </a:spcBef>
              <a:spcAft>
                <a:spcPts val="0"/>
              </a:spcAft>
              <a:buSzPts val="2110"/>
              <a:buChar char="○"/>
            </a:pPr>
            <a:r>
              <a:rPr lang="en-US" sz="3100"/>
              <a:t>Child (all) and Pregnant/Postpartum enrollees (Medicaid)</a:t>
            </a:r>
            <a:endParaRPr sz="3100"/>
          </a:p>
          <a:p>
            <a:pPr marL="457200" lvl="0" indent="-444500" algn="l" rtl="0">
              <a:spcBef>
                <a:spcPts val="1000"/>
              </a:spcBef>
              <a:spcAft>
                <a:spcPts val="0"/>
              </a:spcAft>
              <a:buSzPts val="3400"/>
              <a:buChar char="●"/>
            </a:pPr>
            <a:r>
              <a:rPr lang="en-US" sz="3400"/>
              <a:t>When: 1/1/27​</a:t>
            </a:r>
            <a:endParaRPr sz="3400"/>
          </a:p>
          <a:p>
            <a:pPr marL="457200" lvl="0" indent="-444500" algn="l" rtl="0">
              <a:spcBef>
                <a:spcPts val="1000"/>
              </a:spcBef>
              <a:spcAft>
                <a:spcPts val="0"/>
              </a:spcAft>
              <a:buSzPts val="3400"/>
              <a:buChar char="●"/>
            </a:pPr>
            <a:r>
              <a:rPr lang="en-US" sz="3400"/>
              <a:t>Key Points​</a:t>
            </a:r>
            <a:endParaRPr sz="3400"/>
          </a:p>
          <a:p>
            <a:pPr marL="914400" lvl="1" indent="-362585" algn="l" rtl="0">
              <a:spcBef>
                <a:spcPts val="500"/>
              </a:spcBef>
              <a:spcAft>
                <a:spcPts val="0"/>
              </a:spcAft>
              <a:buSzPts val="2110"/>
              <a:buChar char="○"/>
            </a:pPr>
            <a:r>
              <a:rPr lang="en-US" sz="3100"/>
              <a:t>No Regional Accountable Entity (RAE) assignments</a:t>
            </a:r>
            <a:endParaRPr sz="3100"/>
          </a:p>
          <a:p>
            <a:pPr marL="1371600" lvl="2" indent="-387350" algn="l" rtl="0">
              <a:spcBef>
                <a:spcPts val="500"/>
              </a:spcBef>
              <a:spcAft>
                <a:spcPts val="0"/>
              </a:spcAft>
              <a:buSzPts val="2500"/>
              <a:buChar char="■"/>
            </a:pPr>
            <a:r>
              <a:rPr lang="en-US" sz="2500"/>
              <a:t>Behavioral Health changes</a:t>
            </a:r>
            <a:endParaRPr sz="2500"/>
          </a:p>
          <a:p>
            <a:pPr marL="1371600" lvl="2" indent="-387350" algn="l" rtl="0">
              <a:spcBef>
                <a:spcPts val="500"/>
              </a:spcBef>
              <a:spcAft>
                <a:spcPts val="0"/>
              </a:spcAft>
              <a:buSzPts val="2500"/>
              <a:buChar char="■"/>
            </a:pPr>
            <a:r>
              <a:rPr lang="en-US" sz="2500"/>
              <a:t>No RAE care coordination </a:t>
            </a:r>
            <a:endParaRPr sz="2500"/>
          </a:p>
          <a:p>
            <a:pPr marL="914400" lvl="1" indent="-362585" algn="l" rtl="0">
              <a:spcBef>
                <a:spcPts val="500"/>
              </a:spcBef>
              <a:spcAft>
                <a:spcPts val="0"/>
              </a:spcAft>
              <a:buSzPts val="2110"/>
              <a:buChar char="○"/>
            </a:pPr>
            <a:r>
              <a:rPr lang="en-US" sz="3100"/>
              <a:t>No managed care assignments (Denver Health &amp; RMHP PRIME)</a:t>
            </a:r>
            <a:endParaRPr sz="3100"/>
          </a:p>
          <a:p>
            <a:pPr marL="914400" lvl="0" indent="0" algn="l" rtl="0">
              <a:lnSpc>
                <a:spcPct val="115000"/>
              </a:lnSpc>
              <a:spcBef>
                <a:spcPts val="0"/>
              </a:spcBef>
              <a:spcAft>
                <a:spcPts val="0"/>
              </a:spcAft>
              <a:buNone/>
            </a:pPr>
            <a:endParaRPr sz="2700">
              <a:highlight>
                <a:schemeClr val="lt1"/>
              </a:highlight>
            </a:endParaRPr>
          </a:p>
          <a:p>
            <a:pPr marL="0" lvl="0" indent="0" algn="l" rtl="0">
              <a:spcBef>
                <a:spcPts val="1000"/>
              </a:spcBef>
              <a:spcAft>
                <a:spcPts val="0"/>
              </a:spcAft>
              <a:buNone/>
            </a:pPr>
            <a:endParaRPr sz="2700"/>
          </a:p>
        </p:txBody>
      </p:sp>
      <p:sp>
        <p:nvSpPr>
          <p:cNvPr id="451" name="Google Shape;451;p8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72"/>
          <p:cNvSpPr txBox="1"/>
          <p:nvPr/>
        </p:nvSpPr>
        <p:spPr>
          <a:xfrm>
            <a:off x="383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Language Interpretation</a:t>
            </a:r>
            <a:endParaRPr sz="3500" b="0" i="0" u="none" strike="noStrike" cap="none">
              <a:solidFill>
                <a:schemeClr val="dk2"/>
              </a:solidFill>
              <a:latin typeface="Arial"/>
              <a:ea typeface="Arial"/>
              <a:cs typeface="Arial"/>
              <a:sym typeface="Arial"/>
            </a:endParaRPr>
          </a:p>
        </p:txBody>
      </p:sp>
      <p:sp>
        <p:nvSpPr>
          <p:cNvPr id="308" name="Google Shape;308;p72"/>
          <p:cNvSpPr txBox="1"/>
          <p:nvPr/>
        </p:nvSpPr>
        <p:spPr>
          <a:xfrm>
            <a:off x="349967" y="1174710"/>
            <a:ext cx="5510400" cy="49659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To access language interpretation, click </a:t>
            </a:r>
            <a:r>
              <a:rPr lang="en-US" sz="2300" b="1" i="0" u="none" strike="noStrike" cap="none">
                <a:solidFill>
                  <a:schemeClr val="dk2"/>
                </a:solidFill>
                <a:latin typeface="Trebuchet MS"/>
                <a:ea typeface="Trebuchet MS"/>
                <a:cs typeface="Trebuchet MS"/>
                <a:sym typeface="Trebuchet MS"/>
              </a:rPr>
              <a:t>Interpretation </a:t>
            </a:r>
            <a:r>
              <a:rPr lang="en-US" sz="2300" b="0" i="0" u="none" strike="noStrike" cap="none">
                <a:solidFill>
                  <a:schemeClr val="dk2"/>
                </a:solidFill>
                <a:latin typeface="Trebuchet MS"/>
                <a:ea typeface="Trebuchet MS"/>
                <a:cs typeface="Trebuchet MS"/>
                <a:sym typeface="Trebuchet MS"/>
              </a:rPr>
              <a:t>     in your meeting/webinar controls.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If you do not see the Interpretation button, click </a:t>
            </a:r>
            <a:r>
              <a:rPr lang="en-US" sz="2300" b="1" i="0" u="none" strike="noStrike" cap="none">
                <a:solidFill>
                  <a:schemeClr val="dk2"/>
                </a:solidFill>
                <a:latin typeface="Trebuchet MS"/>
                <a:ea typeface="Trebuchet MS"/>
                <a:cs typeface="Trebuchet MS"/>
                <a:sym typeface="Trebuchet MS"/>
              </a:rPr>
              <a:t>More</a:t>
            </a:r>
            <a:r>
              <a:rPr lang="en-US" sz="2300" b="0" i="0" u="none" strike="noStrike" cap="none">
                <a:solidFill>
                  <a:schemeClr val="dk2"/>
                </a:solidFill>
                <a:latin typeface="Trebuchet MS"/>
                <a:ea typeface="Trebuchet MS"/>
                <a:cs typeface="Trebuchet MS"/>
                <a:sym typeface="Trebuchet MS"/>
              </a:rPr>
              <a:t>, then </a:t>
            </a:r>
            <a:r>
              <a:rPr lang="en-US" sz="2300" b="1" i="0" u="none" strike="noStrike" cap="none">
                <a:solidFill>
                  <a:schemeClr val="dk2"/>
                </a:solidFill>
                <a:latin typeface="Trebuchet MS"/>
                <a:ea typeface="Trebuchet MS"/>
                <a:cs typeface="Trebuchet MS"/>
                <a:sym typeface="Trebuchet MS"/>
              </a:rPr>
              <a:t>Interpretation</a:t>
            </a:r>
            <a:r>
              <a:rPr lang="en-US" sz="2300" b="0" i="0" u="none" strike="noStrike" cap="none">
                <a:solidFill>
                  <a:schemeClr val="dk2"/>
                </a:solidFill>
                <a:latin typeface="Trebuchet MS"/>
                <a:ea typeface="Trebuchet MS"/>
                <a:cs typeface="Trebuchet MS"/>
                <a:sym typeface="Trebuchet MS"/>
              </a:rPr>
              <a:t>.</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Click the language that you would like to hear.</a:t>
            </a:r>
            <a:endParaRPr sz="2300" b="0" i="0" u="none" strike="noStrike" cap="none">
              <a:solidFill>
                <a:schemeClr val="dk2"/>
              </a:solidFill>
              <a:latin typeface="Arial"/>
              <a:ea typeface="Arial"/>
              <a:cs typeface="Arial"/>
              <a:sym typeface="Arial"/>
            </a:endParaRPr>
          </a:p>
        </p:txBody>
      </p:sp>
      <p:sp>
        <p:nvSpPr>
          <p:cNvPr id="309" name="Google Shape;309;p72"/>
          <p:cNvSpPr txBox="1">
            <a:spLocks noGrp="1"/>
          </p:cNvSpPr>
          <p:nvPr>
            <p:ph type="title"/>
          </p:nvPr>
        </p:nvSpPr>
        <p:spPr>
          <a:xfrm>
            <a:off x="5815333" y="265570"/>
            <a:ext cx="6265500" cy="81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310" name="Google Shape;310;p72"/>
          <p:cNvSpPr txBox="1"/>
          <p:nvPr/>
        </p:nvSpPr>
        <p:spPr>
          <a:xfrm>
            <a:off x="5815333" y="1143000"/>
            <a:ext cx="6376800" cy="4663200"/>
          </a:xfrm>
          <a:prstGeom prst="rect">
            <a:avLst/>
          </a:prstGeom>
          <a:noFill/>
          <a:ln>
            <a:noFill/>
          </a:ln>
        </p:spPr>
        <p:txBody>
          <a:bodyPr spcFirstLastPara="1" wrap="square" lIns="117800" tIns="117800" rIns="117800" bIns="117800" anchor="t" anchorCtr="0">
            <a:spAutoFit/>
          </a:bodyPr>
          <a:lstStyle/>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Para acceder a la Interpretación de idiomas, haga clic en </a:t>
            </a:r>
            <a:br>
              <a:rPr lang="en-US" sz="2300" b="0" i="0" u="none" strike="noStrike" cap="none">
                <a:solidFill>
                  <a:schemeClr val="dk2"/>
                </a:solidFill>
                <a:latin typeface="Trebuchet MS"/>
                <a:ea typeface="Trebuchet MS"/>
                <a:cs typeface="Trebuchet MS"/>
                <a:sym typeface="Trebuchet MS"/>
              </a:rPr>
            </a:br>
            <a:r>
              <a:rPr lang="en-US" sz="2300" b="1" i="0" u="none" strike="noStrike" cap="none">
                <a:solidFill>
                  <a:schemeClr val="dk2"/>
                </a:solidFill>
                <a:latin typeface="Trebuchet MS"/>
                <a:ea typeface="Trebuchet MS"/>
                <a:cs typeface="Trebuchet MS"/>
                <a:sym typeface="Trebuchet MS"/>
              </a:rPr>
              <a:t>Interpretación </a:t>
            </a:r>
            <a:r>
              <a:rPr lang="en-US" sz="2300" b="0" i="0" u="none" strike="noStrike" cap="none">
                <a:solidFill>
                  <a:schemeClr val="dk2"/>
                </a:solidFill>
                <a:latin typeface="Trebuchet MS"/>
                <a:ea typeface="Trebuchet MS"/>
                <a:cs typeface="Trebuchet MS"/>
                <a:sym typeface="Trebuchet MS"/>
              </a:rPr>
              <a:t>en los controles de su reunión/seminario web.</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chemeClr val="dk1"/>
              </a:buClr>
              <a:buSzPts val="1400"/>
              <a:buFont typeface="Arial"/>
              <a:buNone/>
            </a:pPr>
            <a:r>
              <a:rPr lang="en-US" sz="2300" b="0" i="0" u="none" strike="noStrike" cap="none">
                <a:solidFill>
                  <a:schemeClr val="dk2"/>
                </a:solidFill>
                <a:latin typeface="Trebuchet MS"/>
                <a:ea typeface="Trebuchet MS"/>
                <a:cs typeface="Trebuchet MS"/>
                <a:sym typeface="Trebuchet MS"/>
              </a:rPr>
              <a:t>  </a:t>
            </a:r>
            <a:endParaRPr sz="2300" b="0" i="0" u="none" strike="noStrike" cap="none">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Si usted no ve el botón de interpretación, haga clic en </a:t>
            </a:r>
            <a:r>
              <a:rPr lang="en-US" sz="2300" b="1">
                <a:solidFill>
                  <a:schemeClr val="dk2"/>
                </a:solidFill>
                <a:latin typeface="Trebuchet MS"/>
                <a:ea typeface="Trebuchet MS"/>
                <a:cs typeface="Trebuchet MS"/>
                <a:sym typeface="Trebuchet MS"/>
              </a:rPr>
              <a:t>M</a:t>
            </a:r>
            <a:r>
              <a:rPr lang="en-US" sz="2300" b="1" i="0" u="none" strike="noStrike" cap="none">
                <a:solidFill>
                  <a:schemeClr val="dk2"/>
                </a:solidFill>
                <a:latin typeface="Trebuchet MS"/>
                <a:ea typeface="Trebuchet MS"/>
                <a:cs typeface="Trebuchet MS"/>
                <a:sym typeface="Trebuchet MS"/>
              </a:rPr>
              <a:t>ás </a:t>
            </a:r>
            <a:r>
              <a:rPr lang="en-US" sz="2300" b="0" i="0" u="none" strike="noStrike" cap="none">
                <a:solidFill>
                  <a:schemeClr val="dk2"/>
                </a:solidFill>
                <a:latin typeface="Trebuchet MS"/>
                <a:ea typeface="Trebuchet MS"/>
                <a:cs typeface="Trebuchet MS"/>
                <a:sym typeface="Trebuchet MS"/>
              </a:rPr>
              <a:t>y luego en </a:t>
            </a:r>
            <a:r>
              <a:rPr lang="en-US" sz="2300" b="1">
                <a:solidFill>
                  <a:schemeClr val="dk2"/>
                </a:solidFill>
                <a:latin typeface="Trebuchet MS"/>
                <a:ea typeface="Trebuchet MS"/>
                <a:cs typeface="Trebuchet MS"/>
                <a:sym typeface="Trebuchet MS"/>
              </a:rPr>
              <a:t>I</a:t>
            </a:r>
            <a:r>
              <a:rPr lang="en-US" sz="2300" b="1" i="0" u="none" strike="noStrike" cap="none">
                <a:solidFill>
                  <a:schemeClr val="dk2"/>
                </a:solidFill>
                <a:latin typeface="Trebuchet MS"/>
                <a:ea typeface="Trebuchet MS"/>
                <a:cs typeface="Trebuchet MS"/>
                <a:sym typeface="Trebuchet MS"/>
              </a:rPr>
              <a:t>nterpretación</a:t>
            </a:r>
            <a:r>
              <a:rPr lang="en-US" sz="2300" b="0" i="0" u="none" strike="noStrike" cap="none">
                <a:solidFill>
                  <a:schemeClr val="dk2"/>
                </a:solidFill>
                <a:latin typeface="Trebuchet MS"/>
                <a:ea typeface="Trebuchet MS"/>
                <a:cs typeface="Trebuchet MS"/>
                <a:sym typeface="Trebuchet MS"/>
              </a:rPr>
              <a:t>.</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Haga clic en el idioma que a usted le gustaría escuchar. </a:t>
            </a:r>
            <a:endParaRPr sz="2300" b="0" i="0" u="none" strike="noStrike" cap="none">
              <a:solidFill>
                <a:schemeClr val="dk2"/>
              </a:solidFill>
              <a:latin typeface="Trebuchet MS"/>
              <a:ea typeface="Trebuchet MS"/>
              <a:cs typeface="Trebuchet MS"/>
              <a:sym typeface="Trebuchet MS"/>
            </a:endParaRPr>
          </a:p>
        </p:txBody>
      </p:sp>
      <p:pic>
        <p:nvPicPr>
          <p:cNvPr id="311" name="Google Shape;311;p72"/>
          <p:cNvPicPr preferRelativeResize="0"/>
          <p:nvPr/>
        </p:nvPicPr>
        <p:blipFill rotWithShape="1">
          <a:blip r:embed="rId3">
            <a:alphaModFix/>
          </a:blip>
          <a:srcRect/>
          <a:stretch/>
        </p:blipFill>
        <p:spPr>
          <a:xfrm>
            <a:off x="3729767" y="1682538"/>
            <a:ext cx="299520" cy="299520"/>
          </a:xfrm>
          <a:prstGeom prst="rect">
            <a:avLst/>
          </a:prstGeom>
          <a:noFill/>
          <a:ln>
            <a:noFill/>
          </a:ln>
        </p:spPr>
      </p:pic>
      <p:pic>
        <p:nvPicPr>
          <p:cNvPr id="312" name="Google Shape;312;p72" descr="Screenshot of the Interpretation icon found in the Zoom toolbar. "/>
          <p:cNvPicPr preferRelativeResize="0"/>
          <p:nvPr/>
        </p:nvPicPr>
        <p:blipFill rotWithShape="1">
          <a:blip r:embed="rId4">
            <a:alphaModFix/>
          </a:blip>
          <a:srcRect r="45049"/>
          <a:stretch/>
        </p:blipFill>
        <p:spPr>
          <a:xfrm>
            <a:off x="2257265" y="2602229"/>
            <a:ext cx="1695800" cy="800089"/>
          </a:xfrm>
          <a:prstGeom prst="rect">
            <a:avLst/>
          </a:prstGeom>
          <a:noFill/>
          <a:ln>
            <a:noFill/>
          </a:ln>
        </p:spPr>
      </p:pic>
      <p:pic>
        <p:nvPicPr>
          <p:cNvPr id="313" name="Google Shape;313;p72" descr="Screenshot of the Interpretation icon found in the Zoom toolbar. "/>
          <p:cNvPicPr preferRelativeResize="0"/>
          <p:nvPr/>
        </p:nvPicPr>
        <p:blipFill rotWithShape="1">
          <a:blip r:embed="rId4">
            <a:alphaModFix/>
          </a:blip>
          <a:srcRect r="45049"/>
          <a:stretch/>
        </p:blipFill>
        <p:spPr>
          <a:xfrm>
            <a:off x="9991376" y="2538050"/>
            <a:ext cx="1271125" cy="643300"/>
          </a:xfrm>
          <a:prstGeom prst="rect">
            <a:avLst/>
          </a:prstGeom>
          <a:noFill/>
          <a:ln>
            <a:noFill/>
          </a:ln>
        </p:spPr>
      </p:pic>
      <p:pic>
        <p:nvPicPr>
          <p:cNvPr id="314" name="Google Shape;314;p72" descr="Screenshot of the More icon found in the Zoom toolbar. "/>
          <p:cNvPicPr preferRelativeResize="0"/>
          <p:nvPr/>
        </p:nvPicPr>
        <p:blipFill rotWithShape="1">
          <a:blip r:embed="rId4">
            <a:alphaModFix/>
          </a:blip>
          <a:srcRect l="65020"/>
          <a:stretch/>
        </p:blipFill>
        <p:spPr>
          <a:xfrm>
            <a:off x="10034784" y="4127819"/>
            <a:ext cx="971884" cy="720360"/>
          </a:xfrm>
          <a:prstGeom prst="rect">
            <a:avLst/>
          </a:prstGeom>
          <a:noFill/>
          <a:ln>
            <a:noFill/>
          </a:ln>
        </p:spPr>
      </p:pic>
      <p:pic>
        <p:nvPicPr>
          <p:cNvPr id="315" name="Google Shape;315;p72" descr="Screenshot of the More icon found in the Zoom toolbar. "/>
          <p:cNvPicPr preferRelativeResize="0"/>
          <p:nvPr/>
        </p:nvPicPr>
        <p:blipFill rotWithShape="1">
          <a:blip r:embed="rId4">
            <a:alphaModFix/>
          </a:blip>
          <a:srcRect l="65020"/>
          <a:stretch/>
        </p:blipFill>
        <p:spPr>
          <a:xfrm>
            <a:off x="2702637" y="4688966"/>
            <a:ext cx="805066" cy="596730"/>
          </a:xfrm>
          <a:prstGeom prst="rect">
            <a:avLst/>
          </a:prstGeom>
          <a:noFill/>
          <a:ln>
            <a:noFill/>
          </a:ln>
        </p:spPr>
      </p:pic>
      <p:pic>
        <p:nvPicPr>
          <p:cNvPr id="316" name="Google Shape;316;p72"/>
          <p:cNvPicPr preferRelativeResize="0"/>
          <p:nvPr/>
        </p:nvPicPr>
        <p:blipFill rotWithShape="1">
          <a:blip r:embed="rId3">
            <a:alphaModFix/>
          </a:blip>
          <a:srcRect/>
          <a:stretch/>
        </p:blipFill>
        <p:spPr>
          <a:xfrm>
            <a:off x="9740967" y="1670730"/>
            <a:ext cx="299520" cy="299520"/>
          </a:xfrm>
          <a:prstGeom prst="rect">
            <a:avLst/>
          </a:prstGeom>
          <a:noFill/>
          <a:ln>
            <a:noFill/>
          </a:ln>
        </p:spPr>
      </p:pic>
      <p:sp>
        <p:nvSpPr>
          <p:cNvPr id="317" name="Google Shape;317;p72"/>
          <p:cNvSpPr txBox="1">
            <a:spLocks noGrp="1"/>
          </p:cNvSpPr>
          <p:nvPr>
            <p:ph type="sldNum" idx="12"/>
          </p:nvPr>
        </p:nvSpPr>
        <p:spPr>
          <a:xfrm>
            <a:off x="9174126" y="6370754"/>
            <a:ext cx="2743200" cy="365100"/>
          </a:xfrm>
          <a:prstGeom prst="rect">
            <a:avLst/>
          </a:prstGeom>
        </p:spPr>
        <p:txBody>
          <a:bodyPr spcFirstLastPara="1" wrap="square" lIns="117825" tIns="58900" rIns="117825" bIns="589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t>2</a:t>
            </a:fld>
            <a:endParaRPr sz="12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90"/>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CAC Kids Medicaid Only ​</a:t>
            </a:r>
            <a:endParaRPr/>
          </a:p>
        </p:txBody>
      </p:sp>
      <p:sp>
        <p:nvSpPr>
          <p:cNvPr id="458" name="Google Shape;458;p90"/>
          <p:cNvSpPr txBox="1">
            <a:spLocks noGrp="1"/>
          </p:cNvSpPr>
          <p:nvPr>
            <p:ph type="body" idx="1"/>
          </p:nvPr>
        </p:nvSpPr>
        <p:spPr>
          <a:xfrm>
            <a:off x="497275" y="1506675"/>
            <a:ext cx="10856400" cy="45513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n-US" sz="2700">
                <a:highlight>
                  <a:schemeClr val="lt1"/>
                </a:highlight>
              </a:rPr>
              <a:t>Who:​</a:t>
            </a:r>
            <a:endParaRPr sz="2700">
              <a:highlight>
                <a:schemeClr val="lt1"/>
              </a:highlight>
            </a:endParaRPr>
          </a:p>
          <a:p>
            <a:pPr marL="914400" lvl="1" indent="-400050" algn="l" rtl="0">
              <a:lnSpc>
                <a:spcPct val="115000"/>
              </a:lnSpc>
              <a:spcBef>
                <a:spcPts val="0"/>
              </a:spcBef>
              <a:spcAft>
                <a:spcPts val="0"/>
              </a:spcAft>
              <a:buSzPts val="2700"/>
              <a:buFont typeface="Trebuchet MS"/>
              <a:buChar char="○"/>
            </a:pPr>
            <a:r>
              <a:rPr lang="en-US" sz="2700">
                <a:highlight>
                  <a:schemeClr val="lt1"/>
                </a:highlight>
              </a:rPr>
              <a:t>Child enrollees</a:t>
            </a:r>
            <a:endParaRPr sz="2700">
              <a:highlight>
                <a:schemeClr val="lt1"/>
              </a:highlight>
            </a:endParaRPr>
          </a:p>
          <a:p>
            <a:pPr marL="647700" lvl="0" indent="-400050" algn="l" rtl="0">
              <a:lnSpc>
                <a:spcPct val="115000"/>
              </a:lnSpc>
              <a:spcBef>
                <a:spcPts val="1000"/>
              </a:spcBef>
              <a:spcAft>
                <a:spcPts val="0"/>
              </a:spcAft>
              <a:buSzPts val="2700"/>
              <a:buFont typeface="Trebuchet MS"/>
              <a:buChar char="●"/>
            </a:pPr>
            <a:r>
              <a:rPr lang="en-US" sz="2700">
                <a:highlight>
                  <a:schemeClr val="lt1"/>
                </a:highlight>
              </a:rPr>
              <a:t>When: 1/1/27​</a:t>
            </a:r>
            <a:endParaRPr sz="2700">
              <a:highlight>
                <a:schemeClr val="lt1"/>
              </a:highlight>
            </a:endParaRPr>
          </a:p>
          <a:p>
            <a:pPr marL="647700" lvl="0" indent="-400050" algn="l" rtl="0">
              <a:lnSpc>
                <a:spcPct val="115000"/>
              </a:lnSpc>
              <a:spcBef>
                <a:spcPts val="1000"/>
              </a:spcBef>
              <a:spcAft>
                <a:spcPts val="0"/>
              </a:spcAft>
              <a:buSzPts val="2700"/>
              <a:buFont typeface="Trebuchet MS"/>
              <a:buChar char="●"/>
            </a:pPr>
            <a:r>
              <a:rPr lang="en-US" sz="2700">
                <a:highlight>
                  <a:schemeClr val="lt1"/>
                </a:highlight>
              </a:rPr>
              <a:t>Key Points​</a:t>
            </a:r>
            <a:endParaRPr sz="2700">
              <a:highlight>
                <a:schemeClr val="lt1"/>
              </a:highlight>
            </a:endParaRPr>
          </a:p>
          <a:p>
            <a:pPr marL="914400" lvl="1" indent="-400050" algn="l" rtl="0">
              <a:lnSpc>
                <a:spcPct val="115000"/>
              </a:lnSpc>
              <a:spcBef>
                <a:spcPts val="0"/>
              </a:spcBef>
              <a:spcAft>
                <a:spcPts val="0"/>
              </a:spcAft>
              <a:buSzPts val="2700"/>
              <a:buFont typeface="Trebuchet MS"/>
              <a:buChar char="○"/>
            </a:pPr>
            <a:r>
              <a:rPr lang="en-US" sz="2700">
                <a:highlight>
                  <a:srgbClr val="FFFFFF"/>
                </a:highlight>
              </a:rPr>
              <a:t>All children will be consolidated in the Medicaid delivery system. </a:t>
            </a:r>
            <a:endParaRPr sz="2700">
              <a:highlight>
                <a:srgbClr val="FFFFFF"/>
              </a:highlight>
            </a:endParaRPr>
          </a:p>
          <a:p>
            <a:pPr marL="914400" lvl="1" indent="-400050" algn="l" rtl="0">
              <a:lnSpc>
                <a:spcPct val="115000"/>
              </a:lnSpc>
              <a:spcBef>
                <a:spcPts val="1000"/>
              </a:spcBef>
              <a:spcAft>
                <a:spcPts val="0"/>
              </a:spcAft>
              <a:buSzPts val="2700"/>
              <a:buFont typeface="Trebuchet MS"/>
              <a:buChar char="○"/>
            </a:pPr>
            <a:r>
              <a:rPr lang="en-US" sz="2700">
                <a:highlight>
                  <a:srgbClr val="FFFFFF"/>
                </a:highlight>
              </a:rPr>
              <a:t>Households enrolled in CHP+ will be notified of changes. </a:t>
            </a:r>
            <a:endParaRPr sz="2700">
              <a:highlight>
                <a:srgbClr val="FFFFFF"/>
              </a:highlight>
            </a:endParaRPr>
          </a:p>
          <a:p>
            <a:pPr marL="914400" lvl="0" indent="0" algn="l" rtl="0">
              <a:lnSpc>
                <a:spcPct val="115000"/>
              </a:lnSpc>
              <a:spcBef>
                <a:spcPts val="0"/>
              </a:spcBef>
              <a:spcAft>
                <a:spcPts val="0"/>
              </a:spcAft>
              <a:buNone/>
            </a:pPr>
            <a:endParaRPr sz="2700">
              <a:highlight>
                <a:schemeClr val="lt1"/>
              </a:highlight>
            </a:endParaRPr>
          </a:p>
          <a:p>
            <a:pPr marL="0" lvl="0" indent="0" algn="l" rtl="0">
              <a:spcBef>
                <a:spcPts val="1000"/>
              </a:spcBef>
              <a:spcAft>
                <a:spcPts val="0"/>
              </a:spcAft>
              <a:buNone/>
            </a:pPr>
            <a:endParaRPr sz="2700"/>
          </a:p>
        </p:txBody>
      </p:sp>
      <p:sp>
        <p:nvSpPr>
          <p:cNvPr id="459" name="Google Shape;459;p9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91"/>
          <p:cNvSpPr txBox="1">
            <a:spLocks noGrp="1"/>
          </p:cNvSpPr>
          <p:nvPr>
            <p:ph type="title"/>
          </p:nvPr>
        </p:nvSpPr>
        <p:spPr>
          <a:xfrm>
            <a:off x="838200" y="201499"/>
            <a:ext cx="10515600" cy="792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700"/>
              <a:t>Long Term Support Services Changes​</a:t>
            </a:r>
            <a:endParaRPr sz="4700"/>
          </a:p>
        </p:txBody>
      </p:sp>
      <p:sp>
        <p:nvSpPr>
          <p:cNvPr id="466" name="Google Shape;466;p91"/>
          <p:cNvSpPr txBox="1">
            <a:spLocks noGrp="1"/>
          </p:cNvSpPr>
          <p:nvPr>
            <p:ph type="body" idx="1"/>
          </p:nvPr>
        </p:nvSpPr>
        <p:spPr>
          <a:xfrm>
            <a:off x="637000" y="993500"/>
            <a:ext cx="11439300" cy="50646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n-US" sz="2700">
                <a:highlight>
                  <a:schemeClr val="lt1"/>
                </a:highlight>
              </a:rPr>
              <a:t>Who:​</a:t>
            </a:r>
            <a:endParaRPr sz="2700">
              <a:highlight>
                <a:schemeClr val="lt1"/>
              </a:highlight>
            </a:endParaRPr>
          </a:p>
          <a:p>
            <a:pPr marL="914400" lvl="1" indent="-400050" algn="l" rtl="0">
              <a:lnSpc>
                <a:spcPct val="115000"/>
              </a:lnSpc>
              <a:spcBef>
                <a:spcPts val="0"/>
              </a:spcBef>
              <a:spcAft>
                <a:spcPts val="0"/>
              </a:spcAft>
              <a:buSzPts val="2700"/>
              <a:buFont typeface="Trebuchet MS"/>
              <a:buChar char="○"/>
            </a:pPr>
            <a:r>
              <a:rPr lang="en-US" sz="2700">
                <a:highlight>
                  <a:schemeClr val="lt1"/>
                </a:highlight>
              </a:rPr>
              <a:t>Child enrollees </a:t>
            </a:r>
            <a:endParaRPr sz="2700">
              <a:highlight>
                <a:schemeClr val="lt1"/>
              </a:highlight>
            </a:endParaRPr>
          </a:p>
          <a:p>
            <a:pPr marL="647700" lvl="0" indent="-400050" algn="l" rtl="0">
              <a:lnSpc>
                <a:spcPct val="115000"/>
              </a:lnSpc>
              <a:spcBef>
                <a:spcPts val="1000"/>
              </a:spcBef>
              <a:spcAft>
                <a:spcPts val="0"/>
              </a:spcAft>
              <a:buSzPts val="2700"/>
              <a:buFont typeface="Trebuchet MS"/>
              <a:buChar char="●"/>
            </a:pPr>
            <a:r>
              <a:rPr lang="en-US" sz="2700">
                <a:highlight>
                  <a:schemeClr val="lt1"/>
                </a:highlight>
              </a:rPr>
              <a:t>When: 1/1/27​</a:t>
            </a:r>
            <a:endParaRPr sz="2700">
              <a:highlight>
                <a:schemeClr val="lt1"/>
              </a:highlight>
            </a:endParaRPr>
          </a:p>
          <a:p>
            <a:pPr marL="647700" lvl="0" indent="-400050" algn="l" rtl="0">
              <a:lnSpc>
                <a:spcPct val="115000"/>
              </a:lnSpc>
              <a:spcBef>
                <a:spcPts val="1000"/>
              </a:spcBef>
              <a:spcAft>
                <a:spcPts val="0"/>
              </a:spcAft>
              <a:buSzPts val="2700"/>
              <a:buFont typeface="Trebuchet MS"/>
              <a:buChar char="●"/>
            </a:pPr>
            <a:r>
              <a:rPr lang="en-US" sz="2700">
                <a:highlight>
                  <a:schemeClr val="lt1"/>
                </a:highlight>
              </a:rPr>
              <a:t>Key Points​</a:t>
            </a:r>
            <a:endParaRPr sz="2700">
              <a:highlight>
                <a:schemeClr val="lt1"/>
              </a:highlight>
            </a:endParaRPr>
          </a:p>
          <a:p>
            <a:pPr marL="914400" lvl="1" indent="-400050" algn="l" rtl="0">
              <a:lnSpc>
                <a:spcPct val="115000"/>
              </a:lnSpc>
              <a:spcBef>
                <a:spcPts val="0"/>
              </a:spcBef>
              <a:spcAft>
                <a:spcPts val="0"/>
              </a:spcAft>
              <a:buSzPts val="2700"/>
              <a:buFont typeface="Trebuchet MS"/>
              <a:buChar char="○"/>
            </a:pPr>
            <a:r>
              <a:rPr lang="en-US" sz="2700">
                <a:highlight>
                  <a:schemeClr val="lt1"/>
                </a:highlight>
              </a:rPr>
              <a:t>Children will no longer qualify for Long Term Support Services (LTSS), including: Home-and community-based services (HCBS), Community first choice, Long-term home health, Private duty nursing, Hospice care, Nursing home care. </a:t>
            </a:r>
            <a:endParaRPr sz="2700">
              <a:highlight>
                <a:schemeClr val="lt1"/>
              </a:highlight>
            </a:endParaRPr>
          </a:p>
          <a:p>
            <a:pPr marL="914400" lvl="1" indent="-400050" algn="l" rtl="0">
              <a:lnSpc>
                <a:spcPct val="115000"/>
              </a:lnSpc>
              <a:spcBef>
                <a:spcPts val="0"/>
              </a:spcBef>
              <a:spcAft>
                <a:spcPts val="0"/>
              </a:spcAft>
              <a:buSzPts val="2700"/>
              <a:buFont typeface="Trebuchet MS"/>
              <a:buChar char="○"/>
            </a:pPr>
            <a:r>
              <a:rPr lang="en-US" sz="2700">
                <a:highlight>
                  <a:schemeClr val="lt1"/>
                </a:highlight>
              </a:rPr>
              <a:t>Those enrolled December 31, 2026, will continue to receive LTSS services (if eligible).</a:t>
            </a:r>
            <a:endParaRPr sz="2700" b="1">
              <a:highlight>
                <a:schemeClr val="lt1"/>
              </a:highlight>
            </a:endParaRPr>
          </a:p>
          <a:p>
            <a:pPr marL="0" lvl="0" indent="0" algn="l" rtl="0">
              <a:lnSpc>
                <a:spcPct val="115000"/>
              </a:lnSpc>
              <a:spcBef>
                <a:spcPts val="0"/>
              </a:spcBef>
              <a:spcAft>
                <a:spcPts val="0"/>
              </a:spcAft>
              <a:buNone/>
            </a:pPr>
            <a:endParaRPr sz="2700" b="1">
              <a:highlight>
                <a:schemeClr val="lt1"/>
              </a:highlight>
            </a:endParaRPr>
          </a:p>
          <a:p>
            <a:pPr marL="0" lvl="0" indent="0" algn="l" rtl="0">
              <a:spcBef>
                <a:spcPts val="1000"/>
              </a:spcBef>
              <a:spcAft>
                <a:spcPts val="0"/>
              </a:spcAft>
              <a:buNone/>
            </a:pPr>
            <a:endParaRPr sz="2700"/>
          </a:p>
        </p:txBody>
      </p:sp>
      <p:sp>
        <p:nvSpPr>
          <p:cNvPr id="467" name="Google Shape;467;p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92"/>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CAC Population Visibility​</a:t>
            </a:r>
            <a:endParaRPr/>
          </a:p>
        </p:txBody>
      </p:sp>
      <p:sp>
        <p:nvSpPr>
          <p:cNvPr id="474" name="Google Shape;474;p92"/>
          <p:cNvSpPr txBox="1">
            <a:spLocks noGrp="1"/>
          </p:cNvSpPr>
          <p:nvPr>
            <p:ph type="body" idx="1"/>
          </p:nvPr>
        </p:nvSpPr>
        <p:spPr>
          <a:xfrm>
            <a:off x="838200" y="1654700"/>
            <a:ext cx="10515600" cy="4403400"/>
          </a:xfrm>
          <a:prstGeom prst="rect">
            <a:avLst/>
          </a:prstGeom>
        </p:spPr>
        <p:txBody>
          <a:bodyPr spcFirstLastPara="1" wrap="square" lIns="91425" tIns="45700" rIns="91425" bIns="45700" anchor="t" anchorCtr="0">
            <a:noAutofit/>
          </a:bodyPr>
          <a:lstStyle/>
          <a:p>
            <a:pPr marL="647700" lvl="0" indent="-400050" algn="l" rtl="0">
              <a:lnSpc>
                <a:spcPct val="115000"/>
              </a:lnSpc>
              <a:spcBef>
                <a:spcPts val="0"/>
              </a:spcBef>
              <a:spcAft>
                <a:spcPts val="0"/>
              </a:spcAft>
              <a:buSzPts val="2700"/>
              <a:buFont typeface="Trebuchet MS"/>
              <a:buChar char="●"/>
            </a:pPr>
            <a:r>
              <a:rPr lang="en-US" sz="2700">
                <a:highlight>
                  <a:schemeClr val="lt1"/>
                </a:highlight>
              </a:rPr>
              <a:t>Who: ​</a:t>
            </a:r>
            <a:endParaRPr sz="2700">
              <a:highlight>
                <a:schemeClr val="lt1"/>
              </a:highlight>
            </a:endParaRPr>
          </a:p>
          <a:p>
            <a:pPr marL="914400" lvl="1" indent="-400050" algn="l" rtl="0">
              <a:lnSpc>
                <a:spcPct val="115000"/>
              </a:lnSpc>
              <a:spcBef>
                <a:spcPts val="0"/>
              </a:spcBef>
              <a:spcAft>
                <a:spcPts val="0"/>
              </a:spcAft>
              <a:buSzPts val="2700"/>
              <a:buFont typeface="Trebuchet MS"/>
              <a:buChar char="○"/>
            </a:pPr>
            <a:r>
              <a:rPr lang="en-US" sz="2700">
                <a:highlight>
                  <a:schemeClr val="lt1"/>
                </a:highlight>
              </a:rPr>
              <a:t>All CAC​</a:t>
            </a:r>
            <a:endParaRPr sz="2700">
              <a:highlight>
                <a:schemeClr val="lt1"/>
              </a:highlight>
            </a:endParaRPr>
          </a:p>
          <a:p>
            <a:pPr marL="647700" lvl="0" indent="-400050" algn="l" rtl="0">
              <a:lnSpc>
                <a:spcPct val="115000"/>
              </a:lnSpc>
              <a:spcBef>
                <a:spcPts val="1000"/>
              </a:spcBef>
              <a:spcAft>
                <a:spcPts val="0"/>
              </a:spcAft>
              <a:buSzPts val="2700"/>
              <a:buFont typeface="Trebuchet MS"/>
              <a:buChar char="●"/>
            </a:pPr>
            <a:r>
              <a:rPr lang="en-US" sz="2700">
                <a:highlight>
                  <a:schemeClr val="lt1"/>
                </a:highlight>
              </a:rPr>
              <a:t>When: 7/1/26 (dental); 1/1/27 (all providers) </a:t>
            </a:r>
            <a:endParaRPr sz="2700">
              <a:highlight>
                <a:schemeClr val="lt1"/>
              </a:highlight>
            </a:endParaRPr>
          </a:p>
          <a:p>
            <a:pPr marL="647700" lvl="0" indent="-400050" algn="l" rtl="0">
              <a:lnSpc>
                <a:spcPct val="115000"/>
              </a:lnSpc>
              <a:spcBef>
                <a:spcPts val="1000"/>
              </a:spcBef>
              <a:spcAft>
                <a:spcPts val="0"/>
              </a:spcAft>
              <a:buSzPts val="2700"/>
              <a:buFont typeface="Trebuchet MS"/>
              <a:buChar char="●"/>
            </a:pPr>
            <a:r>
              <a:rPr lang="en-US" sz="2700">
                <a:highlight>
                  <a:schemeClr val="lt1"/>
                </a:highlight>
              </a:rPr>
              <a:t>Key Points:​</a:t>
            </a:r>
            <a:endParaRPr sz="2700">
              <a:highlight>
                <a:schemeClr val="lt1"/>
              </a:highlight>
            </a:endParaRPr>
          </a:p>
          <a:p>
            <a:pPr marL="914400" lvl="1" indent="-400050" algn="l" rtl="0">
              <a:lnSpc>
                <a:spcPct val="115000"/>
              </a:lnSpc>
              <a:spcBef>
                <a:spcPts val="0"/>
              </a:spcBef>
              <a:spcAft>
                <a:spcPts val="0"/>
              </a:spcAft>
              <a:buSzPts val="2700"/>
              <a:buFont typeface="Trebuchet MS"/>
              <a:buChar char="○"/>
            </a:pPr>
            <a:r>
              <a:rPr lang="en-US" sz="2700">
                <a:highlight>
                  <a:schemeClr val="lt1"/>
                </a:highlight>
              </a:rPr>
              <a:t>Provider knowledge will be required to support patient navigation (e.g. behavioral health referrals). </a:t>
            </a:r>
            <a:endParaRPr sz="2700">
              <a:highlight>
                <a:schemeClr val="lt1"/>
              </a:highlight>
            </a:endParaRPr>
          </a:p>
          <a:p>
            <a:pPr marL="914400" lvl="1" indent="-400050" algn="l" rtl="0">
              <a:lnSpc>
                <a:spcPct val="115000"/>
              </a:lnSpc>
              <a:spcBef>
                <a:spcPts val="1000"/>
              </a:spcBef>
              <a:spcAft>
                <a:spcPts val="0"/>
              </a:spcAft>
              <a:buSzPts val="2700"/>
              <a:buFont typeface="Arial"/>
              <a:buChar char="○"/>
            </a:pPr>
            <a:r>
              <a:rPr lang="en-US" sz="2700">
                <a:highlight>
                  <a:schemeClr val="lt1"/>
                </a:highlight>
              </a:rPr>
              <a:t>The details are still in development. </a:t>
            </a:r>
            <a:endParaRPr sz="2700">
              <a:highlight>
                <a:schemeClr val="lt1"/>
              </a:highlight>
            </a:endParaRPr>
          </a:p>
          <a:p>
            <a:pPr marL="0" lvl="0" indent="0" algn="l" rtl="0">
              <a:spcBef>
                <a:spcPts val="1000"/>
              </a:spcBef>
              <a:spcAft>
                <a:spcPts val="0"/>
              </a:spcAft>
              <a:buNone/>
            </a:pPr>
            <a:endParaRPr sz="2700"/>
          </a:p>
        </p:txBody>
      </p:sp>
      <p:sp>
        <p:nvSpPr>
          <p:cNvPr id="475" name="Google Shape;475;p9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93"/>
          <p:cNvSpPr txBox="1">
            <a:spLocks noGrp="1"/>
          </p:cNvSpPr>
          <p:nvPr>
            <p:ph type="title"/>
          </p:nvPr>
        </p:nvSpPr>
        <p:spPr>
          <a:xfrm>
            <a:off x="-653425" y="-13980"/>
            <a:ext cx="14020800" cy="1280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a:t>Federal Medicaid Changes</a:t>
            </a:r>
            <a:endParaRPr/>
          </a:p>
        </p:txBody>
      </p:sp>
      <p:sp>
        <p:nvSpPr>
          <p:cNvPr id="481" name="Google Shape;481;p93"/>
          <p:cNvSpPr txBox="1">
            <a:spLocks noGrp="1"/>
          </p:cNvSpPr>
          <p:nvPr>
            <p:ph type="body" idx="1"/>
          </p:nvPr>
        </p:nvSpPr>
        <p:spPr>
          <a:xfrm>
            <a:off x="314467" y="1398000"/>
            <a:ext cx="11763300" cy="4427700"/>
          </a:xfrm>
          <a:prstGeom prst="rect">
            <a:avLst/>
          </a:prstGeom>
          <a:noFill/>
          <a:ln>
            <a:noFill/>
          </a:ln>
        </p:spPr>
        <p:txBody>
          <a:bodyPr spcFirstLastPara="1" wrap="square" lIns="91425" tIns="45700" rIns="91425" bIns="45700" anchor="t" anchorCtr="0">
            <a:noAutofit/>
          </a:bodyPr>
          <a:lstStyle/>
          <a:p>
            <a:pPr marL="609600" marR="0" lvl="0" indent="-533400" algn="l" rtl="0">
              <a:lnSpc>
                <a:spcPct val="90000"/>
              </a:lnSpc>
              <a:spcBef>
                <a:spcPts val="1100"/>
              </a:spcBef>
              <a:spcAft>
                <a:spcPts val="0"/>
              </a:spcAft>
              <a:buClr>
                <a:schemeClr val="dk1"/>
              </a:buClr>
              <a:buSzPts val="3600"/>
              <a:buFont typeface="Arial"/>
              <a:buChar char="•"/>
            </a:pPr>
            <a:r>
              <a:rPr lang="en-US" sz="3200"/>
              <a:t>The federal government, through a bill called H.R. 1, is making changes to state Medicaid programs. </a:t>
            </a:r>
            <a:endParaRPr/>
          </a:p>
          <a:p>
            <a:pPr marL="609600" marR="0" lvl="0" indent="-533400" algn="l" rtl="0">
              <a:lnSpc>
                <a:spcPct val="90000"/>
              </a:lnSpc>
              <a:spcBef>
                <a:spcPts val="1100"/>
              </a:spcBef>
              <a:spcAft>
                <a:spcPts val="0"/>
              </a:spcAft>
              <a:buClr>
                <a:schemeClr val="dk1"/>
              </a:buClr>
              <a:buSzPts val="3600"/>
              <a:buFont typeface="Arial"/>
              <a:buChar char="•"/>
            </a:pPr>
            <a:r>
              <a:rPr lang="en-US" sz="3200"/>
              <a:t>Colorado’s Medicaid program is called Health First Colorado. </a:t>
            </a:r>
            <a:endParaRPr/>
          </a:p>
          <a:p>
            <a:pPr marL="609600" marR="0" lvl="0" indent="-533400" algn="l" rtl="0">
              <a:lnSpc>
                <a:spcPct val="90000"/>
              </a:lnSpc>
              <a:spcBef>
                <a:spcPts val="1100"/>
              </a:spcBef>
              <a:spcAft>
                <a:spcPts val="0"/>
              </a:spcAft>
              <a:buClr>
                <a:schemeClr val="dk1"/>
              </a:buClr>
              <a:buSzPts val="3600"/>
              <a:buFont typeface="Arial"/>
              <a:buChar char="•"/>
            </a:pPr>
            <a:r>
              <a:rPr lang="en-US" sz="3200"/>
              <a:t>These changes will: </a:t>
            </a:r>
            <a:endParaRPr/>
          </a:p>
          <a:p>
            <a:pPr marL="1219200" lvl="1" indent="-450850" algn="l" rtl="0">
              <a:lnSpc>
                <a:spcPct val="90000"/>
              </a:lnSpc>
              <a:spcBef>
                <a:spcPts val="500"/>
              </a:spcBef>
              <a:spcAft>
                <a:spcPts val="0"/>
              </a:spcAft>
              <a:buSzPts val="2300"/>
              <a:buFont typeface="Courier New"/>
              <a:buChar char="o"/>
            </a:pPr>
            <a:r>
              <a:rPr lang="en-US" sz="3200"/>
              <a:t>Disenroll certain members such as refugees and asylees.</a:t>
            </a:r>
            <a:endParaRPr/>
          </a:p>
          <a:p>
            <a:pPr marL="1219200" lvl="1" indent="-450850" algn="l" rtl="0">
              <a:lnSpc>
                <a:spcPct val="90000"/>
              </a:lnSpc>
              <a:spcBef>
                <a:spcPts val="500"/>
              </a:spcBef>
              <a:spcAft>
                <a:spcPts val="0"/>
              </a:spcAft>
              <a:buSzPts val="2300"/>
              <a:buFont typeface="Courier New"/>
              <a:buChar char="o"/>
            </a:pPr>
            <a:r>
              <a:rPr lang="en-US" sz="3200"/>
              <a:t>Add restrictions to others who still qualify for Medicaid.</a:t>
            </a:r>
            <a:endParaRPr/>
          </a:p>
          <a:p>
            <a:pPr marL="1219200" lvl="1" indent="-450850" algn="l" rtl="0">
              <a:lnSpc>
                <a:spcPct val="90000"/>
              </a:lnSpc>
              <a:spcBef>
                <a:spcPts val="500"/>
              </a:spcBef>
              <a:spcAft>
                <a:spcPts val="0"/>
              </a:spcAft>
              <a:buSzPts val="2300"/>
              <a:buFont typeface="Courier New"/>
              <a:buChar char="o"/>
            </a:pPr>
            <a:r>
              <a:rPr lang="en-US" sz="3200"/>
              <a:t>Impact Colorado’s Medicaid funding</a:t>
            </a:r>
            <a:endParaRPr sz="3200"/>
          </a:p>
          <a:p>
            <a:pPr marL="914400" lvl="1" indent="0" algn="l" rtl="0">
              <a:lnSpc>
                <a:spcPct val="90000"/>
              </a:lnSpc>
              <a:spcBef>
                <a:spcPts val="500"/>
              </a:spcBef>
              <a:spcAft>
                <a:spcPts val="0"/>
              </a:spcAft>
              <a:buSzPts val="2300"/>
              <a:buNone/>
            </a:pPr>
            <a:endParaRPr/>
          </a:p>
        </p:txBody>
      </p:sp>
      <p:sp>
        <p:nvSpPr>
          <p:cNvPr id="482" name="Google Shape;482;p93"/>
          <p:cNvSpPr txBox="1">
            <a:spLocks noGrp="1"/>
          </p:cNvSpPr>
          <p:nvPr>
            <p:ph type="sldNum" idx="12"/>
          </p:nvPr>
        </p:nvSpPr>
        <p:spPr>
          <a:xfrm>
            <a:off x="6880608" y="6370751"/>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94"/>
          <p:cNvSpPr txBox="1">
            <a:spLocks noGrp="1"/>
          </p:cNvSpPr>
          <p:nvPr>
            <p:ph type="title"/>
          </p:nvPr>
        </p:nvSpPr>
        <p:spPr>
          <a:xfrm>
            <a:off x="838200" y="16712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500"/>
              <a:t>H.R. 1 Toolkit Overview</a:t>
            </a:r>
            <a:r>
              <a:rPr lang="en-US" sz="1500" b="0">
                <a:solidFill>
                  <a:schemeClr val="dk1"/>
                </a:solidFill>
                <a:latin typeface="Arial"/>
                <a:ea typeface="Arial"/>
                <a:cs typeface="Arial"/>
                <a:sym typeface="Arial"/>
              </a:rPr>
              <a:t> </a:t>
            </a:r>
            <a:endParaRPr/>
          </a:p>
        </p:txBody>
      </p:sp>
      <p:sp>
        <p:nvSpPr>
          <p:cNvPr id="488" name="Google Shape;488;p94"/>
          <p:cNvSpPr txBox="1"/>
          <p:nvPr/>
        </p:nvSpPr>
        <p:spPr>
          <a:xfrm>
            <a:off x="589376" y="1290000"/>
            <a:ext cx="4849500" cy="4771500"/>
          </a:xfrm>
          <a:prstGeom prst="rect">
            <a:avLst/>
          </a:prstGeom>
          <a:noFill/>
          <a:ln>
            <a:noFill/>
          </a:ln>
        </p:spPr>
        <p:txBody>
          <a:bodyPr spcFirstLastPara="1" wrap="square" lIns="121900" tIns="121900" rIns="121900" bIns="121900" anchor="t" anchorCtr="0">
            <a:spAutoFit/>
          </a:bodyPr>
          <a:lstStyle/>
          <a:p>
            <a:pPr marL="63500" lvl="0" indent="0" algn="l" rtl="0">
              <a:lnSpc>
                <a:spcPct val="90000"/>
              </a:lnSpc>
              <a:spcBef>
                <a:spcPts val="1100"/>
              </a:spcBef>
              <a:spcAft>
                <a:spcPts val="0"/>
              </a:spcAft>
              <a:buClr>
                <a:schemeClr val="dk1"/>
              </a:buClr>
              <a:buSzPts val="1500"/>
              <a:buFont typeface="Arial"/>
              <a:buNone/>
            </a:pPr>
            <a:r>
              <a:rPr lang="en-US" sz="3000" b="1">
                <a:solidFill>
                  <a:schemeClr val="dk1"/>
                </a:solidFill>
                <a:latin typeface="Trebuchet MS"/>
                <a:ea typeface="Trebuchet MS"/>
                <a:cs typeface="Trebuchet MS"/>
                <a:sym typeface="Trebuchet MS"/>
              </a:rPr>
              <a:t>Official partner toolkit</a:t>
            </a:r>
            <a:endParaRPr sz="3000" b="1">
              <a:solidFill>
                <a:schemeClr val="dk1"/>
              </a:solidFill>
              <a:latin typeface="Trebuchet MS"/>
              <a:ea typeface="Trebuchet MS"/>
              <a:cs typeface="Trebuchet MS"/>
              <a:sym typeface="Trebuchet MS"/>
            </a:endParaRPr>
          </a:p>
          <a:p>
            <a:pPr marL="609600" lvl="0" indent="-457200" algn="l" rtl="0">
              <a:spcBef>
                <a:spcPts val="0"/>
              </a:spcBef>
              <a:spcAft>
                <a:spcPts val="0"/>
              </a:spcAft>
              <a:buSzPts val="2400"/>
              <a:buFont typeface="Trebuchet MS"/>
              <a:buChar char="●"/>
            </a:pPr>
            <a:r>
              <a:rPr lang="en-US" sz="2400">
                <a:latin typeface="Trebuchet MS"/>
                <a:ea typeface="Trebuchet MS"/>
                <a:cs typeface="Trebuchet MS"/>
                <a:sym typeface="Trebuchet MS"/>
              </a:rPr>
              <a:t>Designed to help members understand upcoming federal changes</a:t>
            </a:r>
            <a:endParaRPr sz="2400">
              <a:latin typeface="Trebuchet MS"/>
              <a:ea typeface="Trebuchet MS"/>
              <a:cs typeface="Trebuchet MS"/>
              <a:sym typeface="Trebuchet MS"/>
            </a:endParaRPr>
          </a:p>
          <a:p>
            <a:pPr marL="609600" lvl="0" indent="-457200" algn="l" rtl="0">
              <a:spcBef>
                <a:spcPts val="0"/>
              </a:spcBef>
              <a:spcAft>
                <a:spcPts val="0"/>
              </a:spcAft>
              <a:buSzPts val="2400"/>
              <a:buFont typeface="Trebuchet MS"/>
              <a:buChar char="●"/>
            </a:pPr>
            <a:r>
              <a:rPr lang="en-US" sz="2400">
                <a:latin typeface="Trebuchet MS"/>
                <a:ea typeface="Trebuchet MS"/>
                <a:cs typeface="Trebuchet MS"/>
                <a:sym typeface="Trebuchet MS"/>
              </a:rPr>
              <a:t>Outlines actions some members may need to take</a:t>
            </a:r>
            <a:endParaRPr sz="2400">
              <a:latin typeface="Trebuchet MS"/>
              <a:ea typeface="Trebuchet MS"/>
              <a:cs typeface="Trebuchet MS"/>
              <a:sym typeface="Trebuchet MS"/>
            </a:endParaRPr>
          </a:p>
          <a:p>
            <a:pPr marL="609600" lvl="0" indent="-457200" algn="l" rtl="0">
              <a:spcBef>
                <a:spcPts val="0"/>
              </a:spcBef>
              <a:spcAft>
                <a:spcPts val="0"/>
              </a:spcAft>
              <a:buSzPts val="2400"/>
              <a:buFont typeface="Trebuchet MS"/>
              <a:buChar char="●"/>
            </a:pPr>
            <a:r>
              <a:rPr lang="en-US" sz="2400">
                <a:latin typeface="Trebuchet MS"/>
                <a:ea typeface="Trebuchet MS"/>
                <a:cs typeface="Trebuchet MS"/>
                <a:sym typeface="Trebuchet MS"/>
              </a:rPr>
              <a:t>Features flyers, social media images, messaging and other resources</a:t>
            </a:r>
            <a:endParaRPr sz="2400">
              <a:latin typeface="Trebuchet MS"/>
              <a:ea typeface="Trebuchet MS"/>
              <a:cs typeface="Trebuchet MS"/>
              <a:sym typeface="Trebuchet MS"/>
            </a:endParaRPr>
          </a:p>
          <a:p>
            <a:pPr marL="609600" lvl="0" indent="-457200" algn="l" rtl="0">
              <a:spcBef>
                <a:spcPts val="0"/>
              </a:spcBef>
              <a:spcAft>
                <a:spcPts val="0"/>
              </a:spcAft>
              <a:buSzPts val="2400"/>
              <a:buFont typeface="Trebuchet MS"/>
              <a:buChar char="●"/>
            </a:pPr>
            <a:r>
              <a:rPr lang="en-US" sz="2400" u="sng">
                <a:solidFill>
                  <a:schemeClr val="hlink"/>
                </a:solidFill>
                <a:latin typeface="Trebuchet MS"/>
                <a:ea typeface="Trebuchet MS"/>
                <a:cs typeface="Trebuchet MS"/>
                <a:sym typeface="Trebuchet MS"/>
                <a:hlinkClick r:id="rId3"/>
              </a:rPr>
              <a:t>H.R. 1 Toolkit</a:t>
            </a:r>
            <a:r>
              <a:rPr lang="en-US" sz="2400">
                <a:latin typeface="Trebuchet MS"/>
                <a:ea typeface="Trebuchet MS"/>
                <a:cs typeface="Trebuchet MS"/>
                <a:sym typeface="Trebuchet MS"/>
              </a:rPr>
              <a:t> is available now</a:t>
            </a:r>
            <a:endParaRPr sz="33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400">
              <a:latin typeface="Trebuchet MS"/>
              <a:ea typeface="Trebuchet MS"/>
              <a:cs typeface="Trebuchet MS"/>
              <a:sym typeface="Trebuchet MS"/>
            </a:endParaRPr>
          </a:p>
        </p:txBody>
      </p:sp>
      <p:pic>
        <p:nvPicPr>
          <p:cNvPr id="489" name="Google Shape;489;p94" descr="Landing page of the H.R. 1 Communications Toolkit for Colorado's Medicaid Program, which is available at hr1toolkit.healthfirstcolorado.gov. " title="HR1-toolkit-image.png"/>
          <p:cNvPicPr preferRelativeResize="0"/>
          <p:nvPr/>
        </p:nvPicPr>
        <p:blipFill>
          <a:blip r:embed="rId4">
            <a:alphaModFix/>
          </a:blip>
          <a:stretch>
            <a:fillRect/>
          </a:stretch>
        </p:blipFill>
        <p:spPr>
          <a:xfrm>
            <a:off x="5439008" y="1481283"/>
            <a:ext cx="6443667" cy="3895431"/>
          </a:xfrm>
          <a:prstGeom prst="rect">
            <a:avLst/>
          </a:prstGeom>
          <a:noFill/>
          <a:ln>
            <a:noFill/>
          </a:ln>
          <a:effectLst>
            <a:outerShdw blurRad="285750" dist="127000" dir="2700000" algn="bl" rotWithShape="0">
              <a:srgbClr val="000000">
                <a:alpha val="50000"/>
              </a:srgbClr>
            </a:outerShdw>
          </a:effectLst>
        </p:spPr>
      </p:pic>
      <p:sp>
        <p:nvSpPr>
          <p:cNvPr id="490" name="Google Shape;490;p94"/>
          <p:cNvSpPr txBox="1">
            <a:spLocks noGrp="1"/>
          </p:cNvSpPr>
          <p:nvPr>
            <p:ph type="sldNum" idx="12"/>
          </p:nvPr>
        </p:nvSpPr>
        <p:spPr>
          <a:xfrm>
            <a:off x="9870563" y="6434399"/>
            <a:ext cx="2012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95"/>
          <p:cNvSpPr txBox="1">
            <a:spLocks noGrp="1"/>
          </p:cNvSpPr>
          <p:nvPr>
            <p:ph type="title"/>
          </p:nvPr>
        </p:nvSpPr>
        <p:spPr>
          <a:xfrm>
            <a:off x="183931" y="2168288"/>
            <a:ext cx="118242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OmniSalud </a:t>
            </a:r>
            <a:endParaRPr/>
          </a:p>
        </p:txBody>
      </p:sp>
      <p:sp>
        <p:nvSpPr>
          <p:cNvPr id="497" name="Google Shape;497;p95"/>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96"/>
          <p:cNvSpPr txBox="1">
            <a:spLocks noGrp="1"/>
          </p:cNvSpPr>
          <p:nvPr>
            <p:ph type="title"/>
          </p:nvPr>
        </p:nvSpPr>
        <p:spPr>
          <a:xfrm>
            <a:off x="838200" y="266050"/>
            <a:ext cx="10515600" cy="886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OmniSalud</a:t>
            </a:r>
            <a:endParaRPr/>
          </a:p>
        </p:txBody>
      </p:sp>
      <p:sp>
        <p:nvSpPr>
          <p:cNvPr id="504" name="Google Shape;504;p96"/>
          <p:cNvSpPr txBox="1">
            <a:spLocks noGrp="1"/>
          </p:cNvSpPr>
          <p:nvPr>
            <p:ph type="body" idx="1"/>
          </p:nvPr>
        </p:nvSpPr>
        <p:spPr>
          <a:xfrm>
            <a:off x="468675" y="1284025"/>
            <a:ext cx="11448600" cy="4925100"/>
          </a:xfrm>
          <a:prstGeom prst="rect">
            <a:avLst/>
          </a:prstGeom>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2700"/>
              <a:t>What we’ll cover today:</a:t>
            </a:r>
            <a:endParaRPr sz="2700"/>
          </a:p>
          <a:p>
            <a:pPr marL="457200" lvl="0" indent="-400050" algn="l" rtl="0">
              <a:lnSpc>
                <a:spcPct val="100000"/>
              </a:lnSpc>
              <a:spcBef>
                <a:spcPts val="1000"/>
              </a:spcBef>
              <a:spcAft>
                <a:spcPts val="0"/>
              </a:spcAft>
              <a:buSzPts val="2700"/>
              <a:buFont typeface="Trebuchet MS"/>
              <a:buChar char="●"/>
            </a:pPr>
            <a:r>
              <a:rPr lang="en-US" sz="2700"/>
              <a:t>Proposed 2027 OmniSalud plan design</a:t>
            </a:r>
            <a:endParaRPr sz="2700"/>
          </a:p>
          <a:p>
            <a:pPr marL="457200" lvl="0" indent="-400050" algn="l" rtl="0">
              <a:lnSpc>
                <a:spcPct val="100000"/>
              </a:lnSpc>
              <a:spcBef>
                <a:spcPts val="0"/>
              </a:spcBef>
              <a:spcAft>
                <a:spcPts val="0"/>
              </a:spcAft>
              <a:buSzPts val="2700"/>
              <a:buFont typeface="Trebuchet MS"/>
              <a:buChar char="●"/>
            </a:pPr>
            <a:r>
              <a:rPr lang="en-US" sz="2700"/>
              <a:t>Premiums, benefits, and coverage options</a:t>
            </a:r>
            <a:endParaRPr sz="2700"/>
          </a:p>
          <a:p>
            <a:pPr marL="457200" lvl="0" indent="-400050" algn="l" rtl="0">
              <a:lnSpc>
                <a:spcPct val="100000"/>
              </a:lnSpc>
              <a:spcBef>
                <a:spcPts val="0"/>
              </a:spcBef>
              <a:spcAft>
                <a:spcPts val="0"/>
              </a:spcAft>
              <a:buSzPts val="2700"/>
              <a:buChar char="●"/>
            </a:pPr>
            <a:r>
              <a:rPr lang="en-US" sz="2700"/>
              <a:t>Number of available spots</a:t>
            </a:r>
            <a:endParaRPr sz="2700"/>
          </a:p>
          <a:p>
            <a:pPr marL="0" lvl="0" indent="0" algn="l" rtl="0">
              <a:lnSpc>
                <a:spcPct val="100000"/>
              </a:lnSpc>
              <a:spcBef>
                <a:spcPts val="1000"/>
              </a:spcBef>
              <a:spcAft>
                <a:spcPts val="0"/>
              </a:spcAft>
              <a:buNone/>
            </a:pPr>
            <a:r>
              <a:rPr lang="en-US" sz="2700"/>
              <a:t>What is still being finalized</a:t>
            </a:r>
            <a:endParaRPr sz="2700"/>
          </a:p>
          <a:p>
            <a:pPr marL="457200" lvl="0" indent="-400050" algn="l" rtl="0">
              <a:lnSpc>
                <a:spcPct val="100000"/>
              </a:lnSpc>
              <a:spcBef>
                <a:spcPts val="1000"/>
              </a:spcBef>
              <a:spcAft>
                <a:spcPts val="0"/>
              </a:spcAft>
              <a:buSzPts val="2700"/>
              <a:buFont typeface="Trebuchet MS"/>
              <a:buChar char="●"/>
            </a:pPr>
            <a:r>
              <a:rPr lang="en-US" sz="2700"/>
              <a:t>Enrollment dates</a:t>
            </a:r>
            <a:endParaRPr sz="2700"/>
          </a:p>
          <a:p>
            <a:pPr marL="457200" lvl="0" indent="-400050" algn="l" rtl="0">
              <a:lnSpc>
                <a:spcPct val="100000"/>
              </a:lnSpc>
              <a:spcBef>
                <a:spcPts val="0"/>
              </a:spcBef>
              <a:spcAft>
                <a:spcPts val="0"/>
              </a:spcAft>
              <a:buSzPts val="2700"/>
              <a:buFont typeface="Trebuchet MS"/>
              <a:buChar char="●"/>
            </a:pPr>
            <a:r>
              <a:rPr lang="en-US" sz="2700"/>
              <a:t>Who can enroll</a:t>
            </a:r>
            <a:endParaRPr sz="2700"/>
          </a:p>
          <a:p>
            <a:pPr marL="457200" lvl="0" indent="-400050" algn="l" rtl="0">
              <a:lnSpc>
                <a:spcPct val="100000"/>
              </a:lnSpc>
              <a:spcBef>
                <a:spcPts val="0"/>
              </a:spcBef>
              <a:spcAft>
                <a:spcPts val="0"/>
              </a:spcAft>
              <a:buSzPts val="2700"/>
              <a:buFont typeface="Trebuchet MS"/>
              <a:buChar char="●"/>
            </a:pPr>
            <a:r>
              <a:rPr lang="en-US" sz="2700"/>
              <a:t>How to enroll</a:t>
            </a:r>
            <a:endParaRPr sz="2600"/>
          </a:p>
          <a:p>
            <a:pPr marL="0" lvl="0" indent="0" algn="l" rtl="0">
              <a:lnSpc>
                <a:spcPct val="100000"/>
              </a:lnSpc>
              <a:spcBef>
                <a:spcPts val="1000"/>
              </a:spcBef>
              <a:spcAft>
                <a:spcPts val="0"/>
              </a:spcAft>
              <a:buNone/>
            </a:pPr>
            <a:r>
              <a:rPr lang="en-US" sz="2600" i="1"/>
              <a:t>We will continue to provide updates as additional information becomes available.</a:t>
            </a:r>
            <a:endParaRPr sz="2600" i="1"/>
          </a:p>
          <a:p>
            <a:pPr marL="457200" lvl="0" indent="0" algn="l" rtl="0">
              <a:lnSpc>
                <a:spcPct val="100000"/>
              </a:lnSpc>
              <a:spcBef>
                <a:spcPts val="1000"/>
              </a:spcBef>
              <a:spcAft>
                <a:spcPts val="1000"/>
              </a:spcAft>
              <a:buNone/>
            </a:pPr>
            <a:endParaRPr sz="2300"/>
          </a:p>
        </p:txBody>
      </p:sp>
      <p:sp>
        <p:nvSpPr>
          <p:cNvPr id="505" name="Google Shape;505;p9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9"/>
        <p:cNvGrpSpPr/>
        <p:nvPr/>
      </p:nvGrpSpPr>
      <p:grpSpPr>
        <a:xfrm>
          <a:off x="0" y="0"/>
          <a:ext cx="0" cy="0"/>
          <a:chOff x="0" y="0"/>
          <a:chExt cx="0" cy="0"/>
        </a:xfrm>
      </p:grpSpPr>
      <p:sp>
        <p:nvSpPr>
          <p:cNvPr id="510" name="Google Shape;510;p97"/>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highlight>
                <a:schemeClr val="lt1"/>
              </a:highlight>
              <a:latin typeface="Roboto Slab"/>
              <a:ea typeface="Roboto Slab"/>
              <a:cs typeface="Roboto Slab"/>
              <a:sym typeface="Roboto Slab"/>
            </a:endParaRPr>
          </a:p>
        </p:txBody>
      </p:sp>
      <p:sp>
        <p:nvSpPr>
          <p:cNvPr id="511" name="Google Shape;511;p97"/>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512" name="Google Shape;512;p97"/>
          <p:cNvSpPr txBox="1"/>
          <p:nvPr/>
        </p:nvSpPr>
        <p:spPr>
          <a:xfrm>
            <a:off x="282600" y="163900"/>
            <a:ext cx="8584500" cy="742500"/>
          </a:xfrm>
          <a:prstGeom prst="rect">
            <a:avLst/>
          </a:prstGeom>
          <a:noFill/>
          <a:ln>
            <a:noFill/>
          </a:ln>
        </p:spPr>
        <p:txBody>
          <a:bodyPr spcFirstLastPara="1" wrap="square" lIns="121900" tIns="121900" rIns="121900" bIns="121900" anchor="t" anchorCtr="0">
            <a:normAutofit/>
          </a:bodyPr>
          <a:lstStyle/>
          <a:p>
            <a:pPr marL="0" marR="0" lvl="0" indent="0" algn="l" rtl="0">
              <a:lnSpc>
                <a:spcPct val="100000"/>
              </a:lnSpc>
              <a:spcBef>
                <a:spcPts val="0"/>
              </a:spcBef>
              <a:spcAft>
                <a:spcPts val="0"/>
              </a:spcAft>
              <a:buClr>
                <a:srgbClr val="000000"/>
              </a:buClr>
              <a:buSzPts val="2900"/>
              <a:buFont typeface="Arial"/>
              <a:buNone/>
            </a:pPr>
            <a:r>
              <a:rPr lang="en-US" sz="2900">
                <a:solidFill>
                  <a:srgbClr val="FFFFFF"/>
                </a:solidFill>
                <a:latin typeface="Trebuchet MS"/>
                <a:ea typeface="Trebuchet MS"/>
                <a:cs typeface="Trebuchet MS"/>
                <a:sym typeface="Trebuchet MS"/>
              </a:rPr>
              <a:t>Programs Overview </a:t>
            </a:r>
            <a:endParaRPr sz="2400" i="1" u="none" strike="noStrike" cap="none">
              <a:solidFill>
                <a:srgbClr val="FFFFFF"/>
              </a:solidFill>
              <a:latin typeface="Trebuchet MS"/>
              <a:ea typeface="Trebuchet MS"/>
              <a:cs typeface="Trebuchet MS"/>
              <a:sym typeface="Trebuchet MS"/>
            </a:endParaRPr>
          </a:p>
        </p:txBody>
      </p:sp>
      <p:sp>
        <p:nvSpPr>
          <p:cNvPr id="513" name="Google Shape;513;p97"/>
          <p:cNvSpPr txBox="1">
            <a:spLocks noGrp="1"/>
          </p:cNvSpPr>
          <p:nvPr>
            <p:ph type="body" idx="2"/>
          </p:nvPr>
        </p:nvSpPr>
        <p:spPr>
          <a:xfrm>
            <a:off x="282600" y="1531967"/>
            <a:ext cx="5009700" cy="4980000"/>
          </a:xfrm>
          <a:prstGeom prst="rect">
            <a:avLst/>
          </a:prstGeom>
          <a:solidFill>
            <a:srgbClr val="D9EAD3"/>
          </a:solidFill>
          <a:ln w="36000" cap="flat" cmpd="sng">
            <a:solidFill>
              <a:srgbClr val="000000"/>
            </a:solidFill>
            <a:prstDash val="solid"/>
            <a:round/>
            <a:headEnd type="none" w="sm" len="sm"/>
            <a:tailEnd type="none" w="sm" len="sm"/>
          </a:ln>
        </p:spPr>
        <p:txBody>
          <a:bodyPr spcFirstLastPara="1" wrap="square" lIns="115125" tIns="115125" rIns="115125" bIns="115125" anchor="t" anchorCtr="0">
            <a:noAutofit/>
          </a:bodyPr>
          <a:lstStyle/>
          <a:p>
            <a:pPr marL="0" lvl="0" indent="0" algn="ctr" rtl="0">
              <a:lnSpc>
                <a:spcPct val="100000"/>
              </a:lnSpc>
              <a:spcBef>
                <a:spcPts val="2700"/>
              </a:spcBef>
              <a:spcAft>
                <a:spcPts val="0"/>
              </a:spcAft>
              <a:buNone/>
            </a:pPr>
            <a:br>
              <a:rPr lang="en-US" sz="2400" b="1">
                <a:solidFill>
                  <a:schemeClr val="dk1"/>
                </a:solidFill>
                <a:latin typeface="Trebuchet MS"/>
                <a:ea typeface="Trebuchet MS"/>
                <a:cs typeface="Trebuchet MS"/>
                <a:sym typeface="Trebuchet MS"/>
              </a:rPr>
            </a:br>
            <a:r>
              <a:rPr lang="en-US" sz="2400" b="1">
                <a:solidFill>
                  <a:schemeClr val="dk1"/>
                </a:solidFill>
                <a:latin typeface="Trebuchet MS"/>
                <a:ea typeface="Trebuchet MS"/>
                <a:cs typeface="Trebuchet MS"/>
                <a:sym typeface="Trebuchet MS"/>
              </a:rPr>
              <a:t>OmniSalud (2026)</a:t>
            </a:r>
            <a:endParaRPr sz="2400" b="1">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endParaRPr sz="2100" b="1" u="sng">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sz="2000" u="sng">
                <a:solidFill>
                  <a:schemeClr val="dk1"/>
                </a:solidFill>
                <a:latin typeface="Trebuchet MS"/>
                <a:ea typeface="Trebuchet MS"/>
                <a:cs typeface="Trebuchet MS"/>
                <a:sym typeface="Trebuchet MS"/>
              </a:rPr>
              <a:t>Who’s eligible:</a:t>
            </a:r>
            <a:r>
              <a:rPr lang="en-US" sz="2000">
                <a:solidFill>
                  <a:schemeClr val="dk1"/>
                </a:solidFill>
                <a:latin typeface="Trebuchet MS"/>
                <a:ea typeface="Trebuchet MS"/>
                <a:cs typeface="Trebuchet MS"/>
                <a:sym typeface="Trebuchet MS"/>
              </a:rPr>
              <a:t> </a:t>
            </a:r>
            <a:endParaRPr sz="20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sz="2000">
                <a:solidFill>
                  <a:schemeClr val="dk1"/>
                </a:solidFill>
                <a:latin typeface="Trebuchet MS"/>
                <a:ea typeface="Trebuchet MS"/>
                <a:cs typeface="Trebuchet MS"/>
                <a:sym typeface="Trebuchet MS"/>
              </a:rPr>
              <a:t>Individuals and families earning &lt;150% FPL, who do not qualify for Medicaid, Medicare, or federal exchange subsidies</a:t>
            </a:r>
            <a:endParaRPr sz="20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endParaRPr sz="20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sz="2000" u="sng">
                <a:solidFill>
                  <a:schemeClr val="dk1"/>
                </a:solidFill>
                <a:latin typeface="Trebuchet MS"/>
                <a:ea typeface="Trebuchet MS"/>
                <a:cs typeface="Trebuchet MS"/>
                <a:sym typeface="Trebuchet MS"/>
              </a:rPr>
              <a:t>Benefits:</a:t>
            </a:r>
            <a:r>
              <a:rPr lang="en-US" sz="2000">
                <a:solidFill>
                  <a:schemeClr val="dk1"/>
                </a:solidFill>
                <a:latin typeface="Trebuchet MS"/>
                <a:ea typeface="Trebuchet MS"/>
                <a:cs typeface="Trebuchet MS"/>
                <a:sym typeface="Trebuchet MS"/>
              </a:rPr>
              <a:t> </a:t>
            </a:r>
            <a:endParaRPr sz="20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sz="2000">
                <a:solidFill>
                  <a:schemeClr val="dk1"/>
                </a:solidFill>
                <a:latin typeface="Trebuchet MS"/>
                <a:ea typeface="Trebuchet MS"/>
                <a:cs typeface="Trebuchet MS"/>
                <a:sym typeface="Trebuchet MS"/>
              </a:rPr>
              <a:t>$0 monthly premium, 73% Actuarial Value Colorado Option “Silver Enhanced Savings” plan</a:t>
            </a:r>
            <a:endParaRPr sz="20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endParaRPr sz="20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sz="2000" u="sng">
                <a:solidFill>
                  <a:schemeClr val="dk1"/>
                </a:solidFill>
                <a:latin typeface="Trebuchet MS"/>
                <a:ea typeface="Trebuchet MS"/>
                <a:cs typeface="Trebuchet MS"/>
                <a:sym typeface="Trebuchet MS"/>
              </a:rPr>
              <a:t>Enrollment cap:</a:t>
            </a:r>
            <a:endParaRPr sz="2000" u="sng">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sz="2000">
                <a:solidFill>
                  <a:schemeClr val="dk1"/>
                </a:solidFill>
                <a:latin typeface="Trebuchet MS"/>
                <a:ea typeface="Trebuchet MS"/>
                <a:cs typeface="Trebuchet MS"/>
                <a:sym typeface="Trebuchet MS"/>
              </a:rPr>
              <a:t>6,700 </a:t>
            </a:r>
            <a:endParaRPr sz="20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endParaRPr sz="1800"/>
          </a:p>
        </p:txBody>
      </p:sp>
      <p:pic>
        <p:nvPicPr>
          <p:cNvPr id="514" name="Google Shape;514;p97" descr="Healthcare and Medicine Icon Set (Provided by Getty Images)"/>
          <p:cNvPicPr preferRelativeResize="0"/>
          <p:nvPr/>
        </p:nvPicPr>
        <p:blipFill rotWithShape="1">
          <a:blip r:embed="rId3">
            <a:alphaModFix/>
          </a:blip>
          <a:srcRect l="42367" t="42575" r="42498" b="43747"/>
          <a:stretch/>
        </p:blipFill>
        <p:spPr>
          <a:xfrm>
            <a:off x="683366" y="1850468"/>
            <a:ext cx="683602" cy="617759"/>
          </a:xfrm>
          <a:prstGeom prst="rect">
            <a:avLst/>
          </a:prstGeom>
          <a:noFill/>
          <a:ln>
            <a:noFill/>
          </a:ln>
        </p:spPr>
      </p:pic>
      <p:sp>
        <p:nvSpPr>
          <p:cNvPr id="515" name="Google Shape;515;p97"/>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27</a:t>
            </a:fld>
            <a:endParaRPr/>
          </a:p>
        </p:txBody>
      </p:sp>
      <p:pic>
        <p:nvPicPr>
          <p:cNvPr id="516" name="Google Shape;516;p97"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17" name="Google Shape;517;p97"/>
          <p:cNvSpPr txBox="1"/>
          <p:nvPr/>
        </p:nvSpPr>
        <p:spPr>
          <a:xfrm>
            <a:off x="5613800" y="1531967"/>
            <a:ext cx="5769900" cy="4980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2400">
              <a:solidFill>
                <a:schemeClr val="dk2"/>
              </a:solidFill>
              <a:latin typeface="Roboto Slab"/>
              <a:ea typeface="Roboto Slab"/>
              <a:cs typeface="Roboto Slab"/>
              <a:sym typeface="Roboto Slab"/>
            </a:endParaRPr>
          </a:p>
        </p:txBody>
      </p:sp>
      <p:pic>
        <p:nvPicPr>
          <p:cNvPr id="518" name="Google Shape;518;p97" descr="A child is held by their mother while they smile at each other. "/>
          <p:cNvPicPr preferRelativeResize="0"/>
          <p:nvPr/>
        </p:nvPicPr>
        <p:blipFill>
          <a:blip r:embed="rId5">
            <a:alphaModFix/>
          </a:blip>
          <a:stretch>
            <a:fillRect/>
          </a:stretch>
        </p:blipFill>
        <p:spPr>
          <a:xfrm>
            <a:off x="5505845" y="1926968"/>
            <a:ext cx="6478267" cy="395086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22"/>
        <p:cNvGrpSpPr/>
        <p:nvPr/>
      </p:nvGrpSpPr>
      <p:grpSpPr>
        <a:xfrm>
          <a:off x="0" y="0"/>
          <a:ext cx="0" cy="0"/>
          <a:chOff x="0" y="0"/>
          <a:chExt cx="0" cy="0"/>
        </a:xfrm>
      </p:grpSpPr>
      <p:sp>
        <p:nvSpPr>
          <p:cNvPr id="523" name="Google Shape;523;p98"/>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highlight>
                <a:schemeClr val="lt1"/>
              </a:highlight>
              <a:latin typeface="Roboto Slab"/>
              <a:ea typeface="Roboto Slab"/>
              <a:cs typeface="Roboto Slab"/>
              <a:sym typeface="Roboto Slab"/>
            </a:endParaRPr>
          </a:p>
        </p:txBody>
      </p:sp>
      <p:sp>
        <p:nvSpPr>
          <p:cNvPr id="524" name="Google Shape;524;p98"/>
          <p:cNvSpPr txBox="1"/>
          <p:nvPr/>
        </p:nvSpPr>
        <p:spPr>
          <a:xfrm>
            <a:off x="282600" y="1201099"/>
            <a:ext cx="11626800" cy="14508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US" sz="2300" b="1" u="sng">
                <a:solidFill>
                  <a:schemeClr val="hlink"/>
                </a:solidFill>
                <a:latin typeface="Trebuchet MS"/>
                <a:ea typeface="Trebuchet MS"/>
                <a:cs typeface="Trebuchet MS"/>
                <a:sym typeface="Trebuchet MS"/>
                <a:hlinkClick r:id="rId3"/>
              </a:rPr>
              <a:t>Senate Bill 26-178</a:t>
            </a:r>
            <a:r>
              <a:rPr lang="en-US" sz="2300" b="1">
                <a:solidFill>
                  <a:schemeClr val="dk1"/>
                </a:solidFill>
                <a:latin typeface="Trebuchet MS"/>
                <a:ea typeface="Trebuchet MS"/>
                <a:cs typeface="Trebuchet MS"/>
                <a:sym typeface="Trebuchet MS"/>
              </a:rPr>
              <a:t>: </a:t>
            </a:r>
            <a:endParaRPr sz="2300" b="1">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900"/>
              <a:buFont typeface="Arial"/>
              <a:buNone/>
            </a:pPr>
            <a:r>
              <a:rPr lang="en-US" sz="2300" b="1">
                <a:solidFill>
                  <a:schemeClr val="dk1"/>
                </a:solidFill>
                <a:latin typeface="Trebuchet MS"/>
                <a:ea typeface="Trebuchet MS"/>
                <a:cs typeface="Trebuchet MS"/>
                <a:sym typeface="Trebuchet MS"/>
              </a:rPr>
              <a:t>“Concerning Measures to Address the Affordability of Health Insurance” </a:t>
            </a:r>
            <a:endParaRPr sz="2300" b="1">
              <a:solidFill>
                <a:schemeClr val="dk1"/>
              </a:solidFill>
              <a:latin typeface="Trebuchet MS"/>
              <a:ea typeface="Trebuchet MS"/>
              <a:cs typeface="Trebuchet MS"/>
              <a:sym typeface="Trebuchet MS"/>
            </a:endParaRPr>
          </a:p>
          <a:p>
            <a:pPr marL="0" marR="0" lvl="0" indent="0" algn="l" rtl="0">
              <a:lnSpc>
                <a:spcPct val="150000"/>
              </a:lnSpc>
              <a:spcBef>
                <a:spcPts val="1300"/>
              </a:spcBef>
              <a:spcAft>
                <a:spcPts val="0"/>
              </a:spcAft>
              <a:buNone/>
            </a:pPr>
            <a:r>
              <a:rPr lang="en-US" sz="1700" i="1">
                <a:solidFill>
                  <a:schemeClr val="dk1"/>
                </a:solidFill>
                <a:latin typeface="Trebuchet MS"/>
                <a:ea typeface="Trebuchet MS"/>
                <a:cs typeface="Trebuchet MS"/>
                <a:sym typeface="Trebuchet MS"/>
              </a:rPr>
              <a:t>Passed on May 12th, signed by Governor Polis on June 2nd</a:t>
            </a:r>
            <a:endParaRPr sz="1700" i="1">
              <a:solidFill>
                <a:schemeClr val="dk1"/>
              </a:solidFill>
              <a:latin typeface="Trebuchet MS"/>
              <a:ea typeface="Trebuchet MS"/>
              <a:cs typeface="Trebuchet MS"/>
              <a:sym typeface="Trebuchet MS"/>
            </a:endParaRPr>
          </a:p>
          <a:p>
            <a:pPr marL="609600" marR="0" lvl="0" indent="0" algn="l" rtl="0">
              <a:lnSpc>
                <a:spcPct val="150000"/>
              </a:lnSpc>
              <a:spcBef>
                <a:spcPts val="0"/>
              </a:spcBef>
              <a:spcAft>
                <a:spcPts val="0"/>
              </a:spcAft>
              <a:buNone/>
            </a:pPr>
            <a:endParaRPr sz="1900" u="sng">
              <a:solidFill>
                <a:schemeClr val="dk1"/>
              </a:solidFill>
              <a:latin typeface="Trebuchet MS"/>
              <a:ea typeface="Trebuchet MS"/>
              <a:cs typeface="Trebuchet MS"/>
              <a:sym typeface="Trebuchet MS"/>
            </a:endParaRPr>
          </a:p>
          <a:p>
            <a:pPr marL="609600" marR="0" lvl="0" indent="0" algn="l" rtl="0">
              <a:lnSpc>
                <a:spcPct val="150000"/>
              </a:lnSpc>
              <a:spcBef>
                <a:spcPts val="0"/>
              </a:spcBef>
              <a:spcAft>
                <a:spcPts val="0"/>
              </a:spcAft>
              <a:buNone/>
            </a:pPr>
            <a:endParaRPr sz="1900" u="sng">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sz="230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sz="230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sz="230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sz="230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sz="2300">
              <a:solidFill>
                <a:schemeClr val="dk1"/>
              </a:solidFill>
              <a:latin typeface="Trebuchet MS"/>
              <a:ea typeface="Trebuchet MS"/>
              <a:cs typeface="Trebuchet MS"/>
              <a:sym typeface="Trebuchet MS"/>
            </a:endParaRPr>
          </a:p>
          <a:p>
            <a:pPr marL="0" marR="0" lvl="0" indent="0" algn="l" rtl="0">
              <a:lnSpc>
                <a:spcPct val="150000"/>
              </a:lnSpc>
              <a:spcBef>
                <a:spcPts val="0"/>
              </a:spcBef>
              <a:spcAft>
                <a:spcPts val="0"/>
              </a:spcAft>
              <a:buNone/>
            </a:pPr>
            <a:endParaRPr sz="1900">
              <a:solidFill>
                <a:schemeClr val="dk1"/>
              </a:solidFill>
              <a:latin typeface="Trebuchet MS"/>
              <a:ea typeface="Trebuchet MS"/>
              <a:cs typeface="Trebuchet MS"/>
              <a:sym typeface="Trebuchet MS"/>
            </a:endParaRPr>
          </a:p>
        </p:txBody>
      </p:sp>
      <p:sp>
        <p:nvSpPr>
          <p:cNvPr id="525" name="Google Shape;525;p98"/>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526" name="Google Shape;526;p98"/>
          <p:cNvSpPr txBox="1"/>
          <p:nvPr/>
        </p:nvSpPr>
        <p:spPr>
          <a:xfrm>
            <a:off x="282600" y="163900"/>
            <a:ext cx="7737600" cy="742500"/>
          </a:xfrm>
          <a:prstGeom prst="rect">
            <a:avLst/>
          </a:prstGeom>
          <a:noFill/>
          <a:ln>
            <a:noFill/>
          </a:ln>
        </p:spPr>
        <p:txBody>
          <a:bodyPr spcFirstLastPara="1" wrap="square" lIns="121900" tIns="121900" rIns="121900" bIns="121900" anchor="t" anchorCtr="0">
            <a:normAutofit fontScale="70000" lnSpcReduction="20000"/>
          </a:bodyPr>
          <a:lstStyle/>
          <a:p>
            <a:pPr marL="0" marR="0" lvl="0" indent="0" algn="l" rtl="0">
              <a:lnSpc>
                <a:spcPct val="100000"/>
              </a:lnSpc>
              <a:spcBef>
                <a:spcPts val="0"/>
              </a:spcBef>
              <a:spcAft>
                <a:spcPts val="0"/>
              </a:spcAft>
              <a:buClr>
                <a:srgbClr val="000000"/>
              </a:buClr>
              <a:buSzPct val="100000"/>
              <a:buFont typeface="Arial"/>
              <a:buNone/>
            </a:pPr>
            <a:r>
              <a:rPr lang="en-US" sz="2900">
                <a:solidFill>
                  <a:srgbClr val="FFFFFF"/>
                </a:solidFill>
                <a:latin typeface="Trebuchet MS"/>
                <a:ea typeface="Trebuchet MS"/>
                <a:cs typeface="Trebuchet MS"/>
                <a:sym typeface="Trebuchet MS"/>
              </a:rPr>
              <a:t>Health Insurance Affordability Enterprise (HIAE) Legislation: SB 26-178</a:t>
            </a:r>
            <a:endParaRPr sz="2400" i="1" u="none" strike="noStrike" cap="none">
              <a:solidFill>
                <a:srgbClr val="FFFFFF"/>
              </a:solidFill>
              <a:latin typeface="Trebuchet MS"/>
              <a:ea typeface="Trebuchet MS"/>
              <a:cs typeface="Trebuchet MS"/>
              <a:sym typeface="Trebuchet MS"/>
            </a:endParaRPr>
          </a:p>
        </p:txBody>
      </p:sp>
      <p:sp>
        <p:nvSpPr>
          <p:cNvPr id="527" name="Google Shape;527;p98"/>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latin typeface="Trebuchet MS"/>
                <a:ea typeface="Trebuchet MS"/>
                <a:cs typeface="Trebuchet MS"/>
                <a:sym typeface="Trebuchet MS"/>
              </a:rPr>
              <a:t>28</a:t>
            </a:fld>
            <a:endParaRPr>
              <a:latin typeface="Trebuchet MS"/>
              <a:ea typeface="Trebuchet MS"/>
              <a:cs typeface="Trebuchet MS"/>
              <a:sym typeface="Trebuchet MS"/>
            </a:endParaRPr>
          </a:p>
        </p:txBody>
      </p:sp>
      <p:pic>
        <p:nvPicPr>
          <p:cNvPr id="528" name="Google Shape;528;p98"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graphicFrame>
        <p:nvGraphicFramePr>
          <p:cNvPr id="529" name="Google Shape;529;p98"/>
          <p:cNvGraphicFramePr/>
          <p:nvPr/>
        </p:nvGraphicFramePr>
        <p:xfrm>
          <a:off x="601625" y="2961786"/>
          <a:ext cx="3000000" cy="3000000"/>
        </p:xfrm>
        <a:graphic>
          <a:graphicData uri="http://schemas.openxmlformats.org/drawingml/2006/table">
            <a:tbl>
              <a:tblPr>
                <a:noFill/>
                <a:tableStyleId>{1757253A-6D01-4A6A-A6BA-DF9DF0C1DA2A}</a:tableStyleId>
              </a:tblPr>
              <a:tblGrid>
                <a:gridCol w="6054425">
                  <a:extLst>
                    <a:ext uri="{9D8B030D-6E8A-4147-A177-3AD203B41FA5}">
                      <a16:colId xmlns:a16="http://schemas.microsoft.com/office/drawing/2014/main" val="20000"/>
                    </a:ext>
                  </a:extLst>
                </a:gridCol>
                <a:gridCol w="4934325">
                  <a:extLst>
                    <a:ext uri="{9D8B030D-6E8A-4147-A177-3AD203B41FA5}">
                      <a16:colId xmlns:a16="http://schemas.microsoft.com/office/drawing/2014/main" val="20001"/>
                    </a:ext>
                  </a:extLst>
                </a:gridCol>
              </a:tblGrid>
              <a:tr h="839050">
                <a:tc>
                  <a:txBody>
                    <a:bodyPr/>
                    <a:lstStyle/>
                    <a:p>
                      <a:pPr marL="0" lvl="0" indent="0" algn="ctr" rtl="0">
                        <a:spcBef>
                          <a:spcPts val="0"/>
                        </a:spcBef>
                        <a:spcAft>
                          <a:spcPts val="0"/>
                        </a:spcAft>
                        <a:buNone/>
                      </a:pPr>
                      <a:r>
                        <a:rPr lang="en-US" sz="2000" b="1">
                          <a:latin typeface="Trebuchet MS"/>
                          <a:ea typeface="Trebuchet MS"/>
                          <a:cs typeface="Trebuchet MS"/>
                          <a:sym typeface="Trebuchet MS"/>
                        </a:rPr>
                        <a:t>Program Funding</a:t>
                      </a:r>
                      <a:endParaRPr sz="2000" b="1">
                        <a:latin typeface="Trebuchet MS"/>
                        <a:ea typeface="Trebuchet MS"/>
                        <a:cs typeface="Trebuchet MS"/>
                        <a:sym typeface="Trebuchet MS"/>
                      </a:endParaRP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2000" b="1">
                          <a:latin typeface="Trebuchet MS"/>
                          <a:ea typeface="Trebuchet MS"/>
                          <a:cs typeface="Trebuchet MS"/>
                          <a:sym typeface="Trebuchet MS"/>
                        </a:rPr>
                        <a:t>OmniSalud</a:t>
                      </a:r>
                      <a:endParaRPr sz="2000" b="1">
                        <a:latin typeface="Trebuchet MS"/>
                        <a:ea typeface="Trebuchet MS"/>
                        <a:cs typeface="Trebuchet MS"/>
                        <a:sym typeface="Trebuchet MS"/>
                      </a:endParaRP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9EAD3"/>
                    </a:solidFill>
                  </a:tcPr>
                </a:tc>
                <a:extLst>
                  <a:ext uri="{0D108BD9-81ED-4DB2-BD59-A6C34878D82A}">
                    <a16:rowId xmlns:a16="http://schemas.microsoft.com/office/drawing/2014/main" val="10000"/>
                  </a:ext>
                </a:extLst>
              </a:tr>
              <a:tr h="1123900">
                <a:tc>
                  <a:txBody>
                    <a:bodyPr/>
                    <a:lstStyle/>
                    <a:p>
                      <a:pPr marL="0" lvl="0" indent="0" algn="l" rtl="0">
                        <a:lnSpc>
                          <a:spcPct val="100000"/>
                        </a:lnSpc>
                        <a:spcBef>
                          <a:spcPts val="0"/>
                        </a:spcBef>
                        <a:spcAft>
                          <a:spcPts val="0"/>
                        </a:spcAft>
                        <a:buNone/>
                      </a:pPr>
                      <a:r>
                        <a:rPr lang="en-US" sz="1900">
                          <a:solidFill>
                            <a:schemeClr val="dk1"/>
                          </a:solidFill>
                          <a:latin typeface="Trebuchet MS"/>
                          <a:ea typeface="Trebuchet MS"/>
                          <a:cs typeface="Trebuchet MS"/>
                          <a:sym typeface="Trebuchet MS"/>
                        </a:rPr>
                        <a:t>Provides one-time funding for 2027 to help maintain and expand OmniSalud enrollment capacity.</a:t>
                      </a:r>
                      <a:endParaRPr sz="1900">
                        <a:latin typeface="Trebuchet MS"/>
                        <a:ea typeface="Trebuchet MS"/>
                        <a:cs typeface="Trebuchet MS"/>
                        <a:sym typeface="Trebuchet MS"/>
                      </a:endParaRP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500"/>
                        <a:buFont typeface="Arial"/>
                        <a:buNone/>
                      </a:pPr>
                      <a:r>
                        <a:rPr lang="en-US" sz="1900">
                          <a:solidFill>
                            <a:schemeClr val="dk1"/>
                          </a:solidFill>
                          <a:latin typeface="Trebuchet MS"/>
                          <a:ea typeface="Trebuchet MS"/>
                          <a:cs typeface="Trebuchet MS"/>
                          <a:sym typeface="Trebuchet MS"/>
                        </a:rPr>
                        <a:t>All OmniSalud enrollees required to pay a premium &gt;$0 starting in 2027</a:t>
                      </a:r>
                      <a:endParaRPr sz="1900">
                        <a:latin typeface="Trebuchet MS"/>
                        <a:ea typeface="Trebuchet MS"/>
                        <a:cs typeface="Trebuchet MS"/>
                        <a:sym typeface="Trebuchet MS"/>
                      </a:endParaRPr>
                    </a:p>
                  </a:txBody>
                  <a:tcPr marL="121900" marR="121900" marT="121900" marB="1219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33"/>
        <p:cNvGrpSpPr/>
        <p:nvPr/>
      </p:nvGrpSpPr>
      <p:grpSpPr>
        <a:xfrm>
          <a:off x="0" y="0"/>
          <a:ext cx="0" cy="0"/>
          <a:chOff x="0" y="0"/>
          <a:chExt cx="0" cy="0"/>
        </a:xfrm>
      </p:grpSpPr>
      <p:sp>
        <p:nvSpPr>
          <p:cNvPr id="534" name="Google Shape;534;p99"/>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highlight>
                <a:schemeClr val="lt1"/>
              </a:highlight>
              <a:latin typeface="Roboto Slab"/>
              <a:ea typeface="Roboto Slab"/>
              <a:cs typeface="Roboto Slab"/>
              <a:sym typeface="Roboto Slab"/>
            </a:endParaRPr>
          </a:p>
        </p:txBody>
      </p:sp>
      <p:sp>
        <p:nvSpPr>
          <p:cNvPr id="535" name="Google Shape;535;p99"/>
          <p:cNvSpPr txBox="1"/>
          <p:nvPr/>
        </p:nvSpPr>
        <p:spPr>
          <a:xfrm>
            <a:off x="419800" y="1093181"/>
            <a:ext cx="11355300" cy="23640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r>
              <a:rPr lang="en-US" sz="2000" b="1">
                <a:solidFill>
                  <a:schemeClr val="dk1"/>
                </a:solidFill>
                <a:latin typeface="Trebuchet MS"/>
                <a:ea typeface="Trebuchet MS"/>
                <a:cs typeface="Trebuchet MS"/>
                <a:sym typeface="Trebuchet MS"/>
              </a:rPr>
              <a:t>Because funding is limited, we can’t improve everything at the same time. </a:t>
            </a:r>
            <a:endParaRPr sz="2000" b="1">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r>
              <a:rPr lang="en-US" sz="2000" b="1" i="1">
                <a:solidFill>
                  <a:schemeClr val="dk1"/>
                </a:solidFill>
                <a:latin typeface="Trebuchet MS"/>
                <a:ea typeface="Trebuchet MS"/>
                <a:cs typeface="Trebuchet MS"/>
                <a:sym typeface="Trebuchet MS"/>
              </a:rPr>
              <a:t>What matters most to you?</a:t>
            </a:r>
            <a:r>
              <a:rPr lang="en-US" sz="2000" i="1">
                <a:solidFill>
                  <a:schemeClr val="dk1"/>
                </a:solidFill>
                <a:latin typeface="Trebuchet MS"/>
                <a:ea typeface="Trebuchet MS"/>
                <a:cs typeface="Trebuchet MS"/>
                <a:sym typeface="Trebuchet MS"/>
              </a:rPr>
              <a:t> </a:t>
            </a:r>
            <a:endParaRPr sz="2000" i="1">
              <a:solidFill>
                <a:schemeClr val="dk1"/>
              </a:solidFill>
              <a:latin typeface="Trebuchet MS"/>
              <a:ea typeface="Trebuchet MS"/>
              <a:cs typeface="Trebuchet MS"/>
              <a:sym typeface="Trebuchet MS"/>
            </a:endParaRPr>
          </a:p>
          <a:p>
            <a:pPr marL="609600" lvl="0" indent="-425450" algn="l" rtl="0">
              <a:lnSpc>
                <a:spcPct val="115000"/>
              </a:lnSpc>
              <a:spcBef>
                <a:spcPts val="130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Covering as many people as possible </a:t>
            </a:r>
            <a:endParaRPr sz="1900">
              <a:solidFill>
                <a:schemeClr val="dk1"/>
              </a:solidFill>
              <a:latin typeface="Trebuchet MS"/>
              <a:ea typeface="Trebuchet MS"/>
              <a:cs typeface="Trebuchet MS"/>
              <a:sym typeface="Trebuchet MS"/>
            </a:endParaRPr>
          </a:p>
          <a:p>
            <a:pPr marL="609600" lvl="0" indent="-425450" algn="l" rtl="0">
              <a:lnSpc>
                <a:spcPct val="115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Keeping monthly payments affordable</a:t>
            </a:r>
            <a:endParaRPr sz="1900">
              <a:solidFill>
                <a:schemeClr val="dk1"/>
              </a:solidFill>
              <a:latin typeface="Trebuchet MS"/>
              <a:ea typeface="Trebuchet MS"/>
              <a:cs typeface="Trebuchet MS"/>
              <a:sym typeface="Trebuchet MS"/>
            </a:endParaRPr>
          </a:p>
          <a:p>
            <a:pPr marL="609600" lvl="0" indent="-425450" algn="l" rtl="0">
              <a:lnSpc>
                <a:spcPct val="115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Keeping doctor visits and medicines affordable</a:t>
            </a:r>
            <a:endParaRPr sz="1900">
              <a:solidFill>
                <a:schemeClr val="dk1"/>
              </a:solidFill>
              <a:latin typeface="Trebuchet MS"/>
              <a:ea typeface="Trebuchet MS"/>
              <a:cs typeface="Trebuchet MS"/>
              <a:sym typeface="Trebuchet MS"/>
            </a:endParaRPr>
          </a:p>
          <a:p>
            <a:pPr marL="609600" lvl="0" indent="-425450" algn="l" rtl="0">
              <a:lnSpc>
                <a:spcPct val="115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Having different plan choices</a:t>
            </a:r>
            <a:endParaRPr sz="19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19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19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19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19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19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19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900"/>
              <a:buFont typeface="Arial"/>
              <a:buNone/>
            </a:pPr>
            <a:endParaRPr sz="19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900"/>
              <a:buFont typeface="Arial"/>
              <a:buNone/>
            </a:pPr>
            <a:endParaRPr sz="1900">
              <a:solidFill>
                <a:schemeClr val="dk1"/>
              </a:solidFill>
              <a:latin typeface="Trebuchet MS"/>
              <a:ea typeface="Trebuchet MS"/>
              <a:cs typeface="Trebuchet MS"/>
              <a:sym typeface="Trebuchet MS"/>
            </a:endParaRPr>
          </a:p>
        </p:txBody>
      </p:sp>
      <p:sp>
        <p:nvSpPr>
          <p:cNvPr id="536" name="Google Shape;536;p99"/>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537" name="Google Shape;537;p99"/>
          <p:cNvSpPr txBox="1"/>
          <p:nvPr/>
        </p:nvSpPr>
        <p:spPr>
          <a:xfrm>
            <a:off x="282600" y="163900"/>
            <a:ext cx="9217200" cy="742500"/>
          </a:xfrm>
          <a:prstGeom prst="rect">
            <a:avLst/>
          </a:prstGeom>
          <a:noFill/>
          <a:ln>
            <a:noFill/>
          </a:ln>
        </p:spPr>
        <p:txBody>
          <a:bodyPr spcFirstLastPara="1" wrap="square" lIns="121900" tIns="121900" rIns="121900" bIns="121900" anchor="t" anchorCtr="0">
            <a:normAutofit/>
          </a:bodyPr>
          <a:lstStyle/>
          <a:p>
            <a:pPr marL="0" marR="0" lvl="0" indent="0" algn="l" rtl="0">
              <a:lnSpc>
                <a:spcPct val="100000"/>
              </a:lnSpc>
              <a:spcBef>
                <a:spcPts val="0"/>
              </a:spcBef>
              <a:spcAft>
                <a:spcPts val="0"/>
              </a:spcAft>
              <a:buClr>
                <a:srgbClr val="000000"/>
              </a:buClr>
              <a:buSzPts val="2900"/>
              <a:buFont typeface="Arial"/>
              <a:buNone/>
            </a:pPr>
            <a:r>
              <a:rPr lang="en-US" sz="2900">
                <a:solidFill>
                  <a:srgbClr val="FFFFFF"/>
                </a:solidFill>
                <a:latin typeface="Trebuchet MS"/>
                <a:ea typeface="Trebuchet MS"/>
                <a:cs typeface="Trebuchet MS"/>
                <a:sym typeface="Trebuchet MS"/>
              </a:rPr>
              <a:t>What Should OmniSalud Prioritize in 2027?</a:t>
            </a:r>
            <a:endParaRPr sz="2400" i="1" u="none" strike="noStrike" cap="none">
              <a:solidFill>
                <a:srgbClr val="FFFFFF"/>
              </a:solidFill>
              <a:latin typeface="Trebuchet MS"/>
              <a:ea typeface="Trebuchet MS"/>
              <a:cs typeface="Trebuchet MS"/>
              <a:sym typeface="Trebuchet MS"/>
            </a:endParaRPr>
          </a:p>
        </p:txBody>
      </p:sp>
      <p:sp>
        <p:nvSpPr>
          <p:cNvPr id="538" name="Google Shape;538;p99"/>
          <p:cNvSpPr txBox="1">
            <a:spLocks noGrp="1"/>
          </p:cNvSpPr>
          <p:nvPr>
            <p:ph type="sldNum" idx="12"/>
          </p:nvPr>
        </p:nvSpPr>
        <p:spPr>
          <a:xfrm>
            <a:off x="15062148" y="8290164"/>
            <a:ext cx="975600" cy="6996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29</a:t>
            </a:fld>
            <a:endParaRPr/>
          </a:p>
        </p:txBody>
      </p:sp>
      <p:pic>
        <p:nvPicPr>
          <p:cNvPr id="539" name="Google Shape;539;p99" title="co_dora_brd_chiae_reverse_rgb.png"/>
          <p:cNvPicPr preferRelativeResize="0"/>
          <p:nvPr/>
        </p:nvPicPr>
        <p:blipFill rotWithShape="1">
          <a:blip r:embed="rId3">
            <a:alphaModFix/>
          </a:blip>
          <a:srcRect/>
          <a:stretch/>
        </p:blipFill>
        <p:spPr>
          <a:xfrm>
            <a:off x="9086291" y="171533"/>
            <a:ext cx="2297508" cy="524800"/>
          </a:xfrm>
          <a:prstGeom prst="rect">
            <a:avLst/>
          </a:prstGeom>
          <a:noFill/>
          <a:ln>
            <a:noFill/>
          </a:ln>
        </p:spPr>
      </p:pic>
      <p:graphicFrame>
        <p:nvGraphicFramePr>
          <p:cNvPr id="540" name="Google Shape;540;p99"/>
          <p:cNvGraphicFramePr/>
          <p:nvPr/>
        </p:nvGraphicFramePr>
        <p:xfrm>
          <a:off x="721067" y="3483560"/>
          <a:ext cx="3000000" cy="3000000"/>
        </p:xfrm>
        <a:graphic>
          <a:graphicData uri="http://schemas.openxmlformats.org/drawingml/2006/table">
            <a:tbl>
              <a:tblPr>
                <a:noFill/>
                <a:tableStyleId>{1757253A-6D01-4A6A-A6BA-DF9DF0C1DA2A}</a:tableStyleId>
              </a:tblPr>
              <a:tblGrid>
                <a:gridCol w="2445700">
                  <a:extLst>
                    <a:ext uri="{9D8B030D-6E8A-4147-A177-3AD203B41FA5}">
                      <a16:colId xmlns:a16="http://schemas.microsoft.com/office/drawing/2014/main" val="20000"/>
                    </a:ext>
                  </a:extLst>
                </a:gridCol>
                <a:gridCol w="3822875">
                  <a:extLst>
                    <a:ext uri="{9D8B030D-6E8A-4147-A177-3AD203B41FA5}">
                      <a16:colId xmlns:a16="http://schemas.microsoft.com/office/drawing/2014/main" val="20001"/>
                    </a:ext>
                  </a:extLst>
                </a:gridCol>
                <a:gridCol w="3822875">
                  <a:extLst>
                    <a:ext uri="{9D8B030D-6E8A-4147-A177-3AD203B41FA5}">
                      <a16:colId xmlns:a16="http://schemas.microsoft.com/office/drawing/2014/main" val="20002"/>
                    </a:ext>
                  </a:extLst>
                </a:gridCol>
              </a:tblGrid>
              <a:tr h="850275">
                <a:tc>
                  <a:txBody>
                    <a:bodyPr/>
                    <a:lstStyle/>
                    <a:p>
                      <a:pPr marL="0" lvl="0" indent="0" algn="l" rtl="0">
                        <a:spcBef>
                          <a:spcPts val="0"/>
                        </a:spcBef>
                        <a:spcAft>
                          <a:spcPts val="0"/>
                        </a:spcAft>
                        <a:buNone/>
                      </a:pPr>
                      <a:endParaRPr sz="1600" b="1">
                        <a:latin typeface="Trebuchet MS"/>
                        <a:ea typeface="Trebuchet MS"/>
                        <a:cs typeface="Trebuchet MS"/>
                        <a:sym typeface="Trebuchet MS"/>
                      </a:endParaRPr>
                    </a:p>
                  </a:txBody>
                  <a:tcPr marL="121900" marR="121900" marT="0" marB="0">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D9EAD3"/>
                    </a:solidFill>
                  </a:tcPr>
                </a:tc>
                <a:tc>
                  <a:txBody>
                    <a:bodyPr/>
                    <a:lstStyle/>
                    <a:p>
                      <a:pPr marL="0" lvl="0" indent="0" algn="ctr" rtl="0">
                        <a:spcBef>
                          <a:spcPts val="0"/>
                        </a:spcBef>
                        <a:spcAft>
                          <a:spcPts val="0"/>
                        </a:spcAft>
                        <a:buNone/>
                      </a:pPr>
                      <a:r>
                        <a:rPr lang="en-US" sz="1700" b="1" u="sng">
                          <a:latin typeface="Trebuchet MS"/>
                          <a:ea typeface="Trebuchet MS"/>
                          <a:cs typeface="Trebuchet MS"/>
                          <a:sym typeface="Trebuchet MS"/>
                        </a:rPr>
                        <a:t>Option 1:</a:t>
                      </a:r>
                      <a:r>
                        <a:rPr lang="en-US" sz="1700" b="1">
                          <a:latin typeface="Trebuchet MS"/>
                          <a:ea typeface="Trebuchet MS"/>
                          <a:cs typeface="Trebuchet MS"/>
                          <a:sym typeface="Trebuchet MS"/>
                        </a:rPr>
                        <a:t> </a:t>
                      </a:r>
                      <a:endParaRPr sz="1700" b="1">
                        <a:latin typeface="Trebuchet MS"/>
                        <a:ea typeface="Trebuchet MS"/>
                        <a:cs typeface="Trebuchet MS"/>
                        <a:sym typeface="Trebuchet MS"/>
                      </a:endParaRPr>
                    </a:p>
                    <a:p>
                      <a:pPr marL="0" lvl="0" indent="0" algn="ctr" rtl="0">
                        <a:spcBef>
                          <a:spcPts val="0"/>
                        </a:spcBef>
                        <a:spcAft>
                          <a:spcPts val="0"/>
                        </a:spcAft>
                        <a:buNone/>
                      </a:pPr>
                      <a:endParaRPr sz="800" b="1">
                        <a:latin typeface="Trebuchet MS"/>
                        <a:ea typeface="Trebuchet MS"/>
                        <a:cs typeface="Trebuchet MS"/>
                        <a:sym typeface="Trebuchet MS"/>
                      </a:endParaRPr>
                    </a:p>
                    <a:p>
                      <a:pPr marL="0" lvl="0" indent="0" algn="ctr" rtl="0">
                        <a:spcBef>
                          <a:spcPts val="0"/>
                        </a:spcBef>
                        <a:spcAft>
                          <a:spcPts val="0"/>
                        </a:spcAft>
                        <a:buNone/>
                      </a:pPr>
                      <a:r>
                        <a:rPr lang="en-US" sz="1700" b="1">
                          <a:latin typeface="Trebuchet MS"/>
                          <a:ea typeface="Trebuchet MS"/>
                          <a:cs typeface="Trebuchet MS"/>
                          <a:sym typeface="Trebuchet MS"/>
                        </a:rPr>
                        <a:t>LESS coverage + LOW premium</a:t>
                      </a:r>
                      <a:endParaRPr sz="1700" b="1">
                        <a:latin typeface="Trebuchet MS"/>
                        <a:ea typeface="Trebuchet MS"/>
                        <a:cs typeface="Trebuchet MS"/>
                        <a:sym typeface="Trebuchet MS"/>
                      </a:endParaRPr>
                    </a:p>
                  </a:txBody>
                  <a:tcPr marL="121900" marR="121900" marT="0" marB="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D9EAD3"/>
                    </a:solidFill>
                  </a:tcPr>
                </a:tc>
                <a:tc>
                  <a:txBody>
                    <a:bodyPr/>
                    <a:lstStyle/>
                    <a:p>
                      <a:pPr marL="0" lvl="0" indent="0" algn="ctr" rtl="0">
                        <a:spcBef>
                          <a:spcPts val="0"/>
                        </a:spcBef>
                        <a:spcAft>
                          <a:spcPts val="0"/>
                        </a:spcAft>
                        <a:buNone/>
                      </a:pPr>
                      <a:r>
                        <a:rPr lang="en-US" sz="1700" b="1" u="sng">
                          <a:latin typeface="Trebuchet MS"/>
                          <a:ea typeface="Trebuchet MS"/>
                          <a:cs typeface="Trebuchet MS"/>
                          <a:sym typeface="Trebuchet MS"/>
                        </a:rPr>
                        <a:t>Option 2:</a:t>
                      </a:r>
                      <a:r>
                        <a:rPr lang="en-US" sz="1700" b="1">
                          <a:latin typeface="Trebuchet MS"/>
                          <a:ea typeface="Trebuchet MS"/>
                          <a:cs typeface="Trebuchet MS"/>
                          <a:sym typeface="Trebuchet MS"/>
                        </a:rPr>
                        <a:t> </a:t>
                      </a:r>
                      <a:endParaRPr sz="1700" b="1">
                        <a:latin typeface="Trebuchet MS"/>
                        <a:ea typeface="Trebuchet MS"/>
                        <a:cs typeface="Trebuchet MS"/>
                        <a:sym typeface="Trebuchet MS"/>
                      </a:endParaRPr>
                    </a:p>
                    <a:p>
                      <a:pPr marL="0" lvl="0" indent="0" algn="ctr" rtl="0">
                        <a:spcBef>
                          <a:spcPts val="0"/>
                        </a:spcBef>
                        <a:spcAft>
                          <a:spcPts val="0"/>
                        </a:spcAft>
                        <a:buNone/>
                      </a:pPr>
                      <a:endParaRPr sz="800" b="1">
                        <a:latin typeface="Trebuchet MS"/>
                        <a:ea typeface="Trebuchet MS"/>
                        <a:cs typeface="Trebuchet MS"/>
                        <a:sym typeface="Trebuchet MS"/>
                      </a:endParaRPr>
                    </a:p>
                    <a:p>
                      <a:pPr marL="0" lvl="0" indent="0" algn="ctr" rtl="0">
                        <a:spcBef>
                          <a:spcPts val="0"/>
                        </a:spcBef>
                        <a:spcAft>
                          <a:spcPts val="0"/>
                        </a:spcAft>
                        <a:buNone/>
                      </a:pPr>
                      <a:r>
                        <a:rPr lang="en-US" sz="1700" b="1">
                          <a:latin typeface="Trebuchet MS"/>
                          <a:ea typeface="Trebuchet MS"/>
                          <a:cs typeface="Trebuchet MS"/>
                          <a:sym typeface="Trebuchet MS"/>
                        </a:rPr>
                        <a:t>MORE coverage + HIGH premium</a:t>
                      </a:r>
                      <a:endParaRPr sz="1700" b="1">
                        <a:latin typeface="Trebuchet MS"/>
                        <a:ea typeface="Trebuchet MS"/>
                        <a:cs typeface="Trebuchet MS"/>
                        <a:sym typeface="Trebuchet MS"/>
                      </a:endParaRPr>
                    </a:p>
                  </a:txBody>
                  <a:tcPr marL="121900" marR="121900" marT="0" marB="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D9EAD3"/>
                    </a:solidFill>
                  </a:tcPr>
                </a:tc>
                <a:extLst>
                  <a:ext uri="{0D108BD9-81ED-4DB2-BD59-A6C34878D82A}">
                    <a16:rowId xmlns:a16="http://schemas.microsoft.com/office/drawing/2014/main" val="10000"/>
                  </a:ext>
                </a:extLst>
              </a:tr>
              <a:tr h="771125">
                <a:tc>
                  <a:txBody>
                    <a:bodyPr/>
                    <a:lstStyle/>
                    <a:p>
                      <a:pPr marL="0" lvl="0" indent="0" algn="l" rtl="0">
                        <a:spcBef>
                          <a:spcPts val="0"/>
                        </a:spcBef>
                        <a:spcAft>
                          <a:spcPts val="0"/>
                        </a:spcAft>
                        <a:buNone/>
                      </a:pPr>
                      <a:r>
                        <a:rPr lang="en-US" sz="1700" b="1">
                          <a:latin typeface="Trebuchet MS"/>
                          <a:ea typeface="Trebuchet MS"/>
                          <a:cs typeface="Trebuchet MS"/>
                          <a:sym typeface="Trebuchet MS"/>
                        </a:rPr>
                        <a:t>Plan Coverage Level </a:t>
                      </a:r>
                      <a:endParaRPr sz="1700" b="1">
                        <a:latin typeface="Trebuchet MS"/>
                        <a:ea typeface="Trebuchet MS"/>
                        <a:cs typeface="Trebuchet MS"/>
                        <a:sym typeface="Trebuchet MS"/>
                      </a:endParaRPr>
                    </a:p>
                  </a:txBody>
                  <a:tcPr marL="121900" marR="121900" marT="121900" marB="121900" anchor="ctr">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700">
                          <a:latin typeface="Trebuchet MS"/>
                          <a:ea typeface="Trebuchet MS"/>
                          <a:cs typeface="Trebuchet MS"/>
                          <a:sym typeface="Trebuchet MS"/>
                        </a:rPr>
                        <a:t>Less coverage (73 AV)</a:t>
                      </a:r>
                      <a:endParaRPr sz="1700">
                        <a:latin typeface="Trebuchet MS"/>
                        <a:ea typeface="Trebuchet MS"/>
                        <a:cs typeface="Trebuchet MS"/>
                        <a:sym typeface="Trebuchet MS"/>
                      </a:endParaRP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700">
                          <a:latin typeface="Trebuchet MS"/>
                          <a:ea typeface="Trebuchet MS"/>
                          <a:cs typeface="Trebuchet MS"/>
                          <a:sym typeface="Trebuchet MS"/>
                        </a:rPr>
                        <a:t>More coverage (94 AV)</a:t>
                      </a:r>
                      <a:endParaRPr sz="1700">
                        <a:latin typeface="Trebuchet MS"/>
                        <a:ea typeface="Trebuchet MS"/>
                        <a:cs typeface="Trebuchet MS"/>
                        <a:sym typeface="Trebuchet MS"/>
                      </a:endParaRP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771125">
                <a:tc>
                  <a:txBody>
                    <a:bodyPr/>
                    <a:lstStyle/>
                    <a:p>
                      <a:pPr marL="0" lvl="0" indent="0" algn="l" rtl="0">
                        <a:spcBef>
                          <a:spcPts val="0"/>
                        </a:spcBef>
                        <a:spcAft>
                          <a:spcPts val="0"/>
                        </a:spcAft>
                        <a:buNone/>
                      </a:pPr>
                      <a:r>
                        <a:rPr lang="en-US" sz="1700" b="1">
                          <a:latin typeface="Trebuchet MS"/>
                          <a:ea typeface="Trebuchet MS"/>
                          <a:cs typeface="Trebuchet MS"/>
                          <a:sym typeface="Trebuchet MS"/>
                        </a:rPr>
                        <a:t>Monthly Premium</a:t>
                      </a:r>
                      <a:endParaRPr sz="1700" b="1">
                        <a:latin typeface="Trebuchet MS"/>
                        <a:ea typeface="Trebuchet MS"/>
                        <a:cs typeface="Trebuchet MS"/>
                        <a:sym typeface="Trebuchet MS"/>
                      </a:endParaRPr>
                    </a:p>
                  </a:txBody>
                  <a:tcPr marL="121900" marR="121900" marT="121900" marB="121900" anchor="ctr">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700">
                          <a:latin typeface="Trebuchet MS"/>
                          <a:ea typeface="Trebuchet MS"/>
                          <a:cs typeface="Trebuchet MS"/>
                          <a:sym typeface="Trebuchet MS"/>
                        </a:rPr>
                        <a:t>~$15/month</a:t>
                      </a:r>
                      <a:endParaRPr sz="1700">
                        <a:latin typeface="Trebuchet MS"/>
                        <a:ea typeface="Trebuchet MS"/>
                        <a:cs typeface="Trebuchet MS"/>
                        <a:sym typeface="Trebuchet MS"/>
                      </a:endParaRP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700">
                          <a:latin typeface="Trebuchet MS"/>
                          <a:ea typeface="Trebuchet MS"/>
                          <a:cs typeface="Trebuchet MS"/>
                          <a:sym typeface="Trebuchet MS"/>
                        </a:rPr>
                        <a:t>~$140/month</a:t>
                      </a:r>
                      <a:endParaRPr sz="1700">
                        <a:latin typeface="Trebuchet MS"/>
                        <a:ea typeface="Trebuchet MS"/>
                        <a:cs typeface="Trebuchet MS"/>
                        <a:sym typeface="Trebuchet MS"/>
                      </a:endParaRP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507300">
                <a:tc>
                  <a:txBody>
                    <a:bodyPr/>
                    <a:lstStyle/>
                    <a:p>
                      <a:pPr marL="0" lvl="0" indent="0" algn="l" rtl="0">
                        <a:spcBef>
                          <a:spcPts val="0"/>
                        </a:spcBef>
                        <a:spcAft>
                          <a:spcPts val="0"/>
                        </a:spcAft>
                        <a:buNone/>
                      </a:pPr>
                      <a:r>
                        <a:rPr lang="en-US" sz="1700" b="1">
                          <a:latin typeface="Trebuchet MS"/>
                          <a:ea typeface="Trebuchet MS"/>
                          <a:cs typeface="Trebuchet MS"/>
                          <a:sym typeface="Trebuchet MS"/>
                        </a:rPr>
                        <a:t>Enrollment</a:t>
                      </a:r>
                      <a:endParaRPr sz="1700" b="1">
                        <a:latin typeface="Trebuchet MS"/>
                        <a:ea typeface="Trebuchet MS"/>
                        <a:cs typeface="Trebuchet MS"/>
                        <a:sym typeface="Trebuchet MS"/>
                      </a:endParaRPr>
                    </a:p>
                  </a:txBody>
                  <a:tcPr marL="121900" marR="121900" marT="121900" marB="121900" anchor="ctr">
                    <a:lnL w="12700" cap="flat" cmpd="sng">
                      <a:solidFill>
                        <a:srgbClr val="000000"/>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700">
                          <a:latin typeface="Trebuchet MS"/>
                          <a:ea typeface="Trebuchet MS"/>
                          <a:cs typeface="Trebuchet MS"/>
                          <a:sym typeface="Trebuchet MS"/>
                        </a:rPr>
                        <a:t>~6,700</a:t>
                      </a:r>
                      <a:endParaRPr sz="1700">
                        <a:latin typeface="Trebuchet MS"/>
                        <a:ea typeface="Trebuchet MS"/>
                        <a:cs typeface="Trebuchet MS"/>
                        <a:sym typeface="Trebuchet MS"/>
                      </a:endParaRP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700">
                          <a:latin typeface="Trebuchet MS"/>
                          <a:ea typeface="Trebuchet MS"/>
                          <a:cs typeface="Trebuchet MS"/>
                          <a:sym typeface="Trebuchet MS"/>
                        </a:rPr>
                        <a:t>~6,300</a:t>
                      </a:r>
                      <a:endParaRPr sz="1700">
                        <a:latin typeface="Trebuchet MS"/>
                        <a:ea typeface="Trebuchet MS"/>
                        <a:cs typeface="Trebuchet MS"/>
                        <a:sym typeface="Trebuchet MS"/>
                      </a:endParaRPr>
                    </a:p>
                  </a:txBody>
                  <a:tcPr marL="121900" marR="121900" marT="121900" marB="12190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41" name="Google Shape;541;p99"/>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latin typeface="Trebuchet MS"/>
                <a:ea typeface="Trebuchet MS"/>
                <a:cs typeface="Trebuchet MS"/>
                <a:sym typeface="Trebuchet MS"/>
              </a:rPr>
              <a:t>29</a:t>
            </a:fld>
            <a:endParaRPr>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7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Closed Captions</a:t>
            </a:r>
            <a:endParaRPr/>
          </a:p>
        </p:txBody>
      </p:sp>
      <p:sp>
        <p:nvSpPr>
          <p:cNvPr id="324" name="Google Shape;324;p73"/>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342900" lvl="0" indent="-279400" algn="l" rtl="0">
              <a:lnSpc>
                <a:spcPct val="100000"/>
              </a:lnSpc>
              <a:spcBef>
                <a:spcPts val="1000"/>
              </a:spcBef>
              <a:spcAft>
                <a:spcPts val="0"/>
              </a:spcAft>
              <a:buClr>
                <a:schemeClr val="dk2"/>
              </a:buClr>
              <a:buSzPts val="2600"/>
              <a:buFont typeface="Trebuchet MS"/>
              <a:buChar char="●"/>
            </a:pPr>
            <a:r>
              <a:rPr lang="en-US" sz="2600">
                <a:solidFill>
                  <a:schemeClr val="dk2"/>
                </a:solidFill>
              </a:rPr>
              <a:t>Closed captions are available in Zoom.</a:t>
            </a:r>
            <a:endParaRPr sz="2600">
              <a:solidFill>
                <a:schemeClr val="dk2"/>
              </a:solidFill>
            </a:endParaRPr>
          </a:p>
          <a:p>
            <a:pPr marL="342900" lvl="0" indent="-279400" algn="l" rtl="0">
              <a:lnSpc>
                <a:spcPct val="100000"/>
              </a:lnSpc>
              <a:spcBef>
                <a:spcPts val="1000"/>
              </a:spcBef>
              <a:spcAft>
                <a:spcPts val="0"/>
              </a:spcAft>
              <a:buClr>
                <a:schemeClr val="dk2"/>
              </a:buClr>
              <a:buSzPts val="2600"/>
              <a:buChar char="●"/>
            </a:pPr>
            <a:r>
              <a:rPr lang="en-US" sz="2600">
                <a:solidFill>
                  <a:schemeClr val="dk2"/>
                </a:solidFill>
              </a:rPr>
              <a:t>To turn them on, click the Show Captions icon.</a:t>
            </a:r>
            <a:endParaRPr sz="2600">
              <a:solidFill>
                <a:schemeClr val="dk2"/>
              </a:solidFill>
            </a:endParaRPr>
          </a:p>
          <a:p>
            <a:pPr marL="342900" lvl="0" indent="-279400" algn="l" rtl="0">
              <a:lnSpc>
                <a:spcPct val="100000"/>
              </a:lnSpc>
              <a:spcBef>
                <a:spcPts val="1000"/>
              </a:spcBef>
              <a:spcAft>
                <a:spcPts val="0"/>
              </a:spcAft>
              <a:buClr>
                <a:schemeClr val="dk2"/>
              </a:buClr>
              <a:buSzPts val="2600"/>
              <a:buChar char="●"/>
            </a:pPr>
            <a:r>
              <a:rPr lang="en-US" sz="2600">
                <a:solidFill>
                  <a:schemeClr val="dk2"/>
                </a:solidFill>
              </a:rPr>
              <a:t>To translate captions, click the arrow next to Show Captions and choose your language.</a:t>
            </a:r>
            <a:endParaRPr sz="1000">
              <a:solidFill>
                <a:schemeClr val="dk2"/>
              </a:solidFill>
              <a:highlight>
                <a:schemeClr val="lt2"/>
              </a:highlight>
              <a:latin typeface="Arial"/>
              <a:ea typeface="Arial"/>
              <a:cs typeface="Arial"/>
              <a:sym typeface="Arial"/>
            </a:endParaRPr>
          </a:p>
          <a:p>
            <a:pPr marL="0" lvl="0" indent="0" algn="l" rtl="0">
              <a:spcBef>
                <a:spcPts val="1000"/>
              </a:spcBef>
              <a:spcAft>
                <a:spcPts val="0"/>
              </a:spcAft>
              <a:buNone/>
            </a:pPr>
            <a:endParaRPr>
              <a:solidFill>
                <a:schemeClr val="dk2"/>
              </a:solidFill>
            </a:endParaRPr>
          </a:p>
        </p:txBody>
      </p:sp>
      <p:sp>
        <p:nvSpPr>
          <p:cNvPr id="325" name="Google Shape;325;p7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chemeClr val="lt1"/>
                </a:solidFill>
              </a:rPr>
              <a:t>3</a:t>
            </a:fld>
            <a:endParaRPr>
              <a:solidFill>
                <a:schemeClr val="lt1"/>
              </a:solidFill>
            </a:endParaRPr>
          </a:p>
        </p:txBody>
      </p:sp>
      <p:pic>
        <p:nvPicPr>
          <p:cNvPr id="326" name="Google Shape;326;p73" descr="Screenshot of Zoom toolbar showing the closed caption icon."/>
          <p:cNvPicPr preferRelativeResize="0"/>
          <p:nvPr/>
        </p:nvPicPr>
        <p:blipFill>
          <a:blip r:embed="rId3">
            <a:alphaModFix/>
          </a:blip>
          <a:stretch>
            <a:fillRect/>
          </a:stretch>
        </p:blipFill>
        <p:spPr>
          <a:xfrm>
            <a:off x="4520637" y="4090825"/>
            <a:ext cx="3150725" cy="1586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45"/>
        <p:cNvGrpSpPr/>
        <p:nvPr/>
      </p:nvGrpSpPr>
      <p:grpSpPr>
        <a:xfrm>
          <a:off x="0" y="0"/>
          <a:ext cx="0" cy="0"/>
          <a:chOff x="0" y="0"/>
          <a:chExt cx="0" cy="0"/>
        </a:xfrm>
      </p:grpSpPr>
      <p:sp>
        <p:nvSpPr>
          <p:cNvPr id="546" name="Google Shape;546;p100"/>
          <p:cNvSpPr/>
          <p:nvPr/>
        </p:nvSpPr>
        <p:spPr>
          <a:xfrm>
            <a:off x="8719133" y="5611033"/>
            <a:ext cx="2979300" cy="1153500"/>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highlight>
                <a:schemeClr val="lt1"/>
              </a:highlight>
              <a:latin typeface="Roboto Slab"/>
              <a:ea typeface="Roboto Slab"/>
              <a:cs typeface="Roboto Slab"/>
              <a:sym typeface="Roboto Slab"/>
            </a:endParaRPr>
          </a:p>
        </p:txBody>
      </p:sp>
      <p:sp>
        <p:nvSpPr>
          <p:cNvPr id="547" name="Google Shape;547;p100"/>
          <p:cNvSpPr/>
          <p:nvPr/>
        </p:nvSpPr>
        <p:spPr>
          <a:xfrm>
            <a:off x="1400" y="-9900"/>
            <a:ext cx="12192000" cy="1090500"/>
          </a:xfrm>
          <a:prstGeom prst="rect">
            <a:avLst/>
          </a:prstGeom>
          <a:solidFill>
            <a:srgbClr val="001970"/>
          </a:solidFill>
          <a:ln w="12700" cap="flat" cmpd="sng">
            <a:solidFill>
              <a:srgbClr val="595959"/>
            </a:solidFill>
            <a:prstDash val="solid"/>
            <a:round/>
            <a:headEnd type="none" w="sm" len="sm"/>
            <a:tailEnd type="none" w="sm" len="sm"/>
          </a:ln>
          <a:effectLst>
            <a:outerShdw blurRad="76200" dist="25400" dir="5400000" algn="bl" rotWithShape="0">
              <a:srgbClr val="000000">
                <a:alpha val="50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548" name="Google Shape;548;p100" title="co_dora_div_ins_reverse_rgb (1).png"/>
          <p:cNvPicPr preferRelativeResize="0"/>
          <p:nvPr/>
        </p:nvPicPr>
        <p:blipFill>
          <a:blip r:embed="rId3">
            <a:alphaModFix/>
          </a:blip>
          <a:stretch>
            <a:fillRect/>
          </a:stretch>
        </p:blipFill>
        <p:spPr>
          <a:xfrm>
            <a:off x="9617079" y="143321"/>
            <a:ext cx="2574925" cy="661358"/>
          </a:xfrm>
          <a:prstGeom prst="rect">
            <a:avLst/>
          </a:prstGeom>
          <a:noFill/>
          <a:ln>
            <a:noFill/>
          </a:ln>
        </p:spPr>
      </p:pic>
      <p:sp>
        <p:nvSpPr>
          <p:cNvPr id="549" name="Google Shape;549;p100"/>
          <p:cNvSpPr txBox="1"/>
          <p:nvPr/>
        </p:nvSpPr>
        <p:spPr>
          <a:xfrm>
            <a:off x="258767" y="143333"/>
            <a:ext cx="8520300" cy="1047600"/>
          </a:xfrm>
          <a:prstGeom prst="rect">
            <a:avLst/>
          </a:prstGeom>
          <a:noFill/>
          <a:ln>
            <a:noFill/>
          </a:ln>
        </p:spPr>
        <p:txBody>
          <a:bodyPr spcFirstLastPara="1" wrap="square" lIns="121900" tIns="121900" rIns="121900" bIns="121900" anchor="t" anchorCtr="0">
            <a:normAutofit/>
          </a:bodyPr>
          <a:lstStyle/>
          <a:p>
            <a:pPr marL="0" lvl="0" indent="0" algn="l" rtl="0">
              <a:spcBef>
                <a:spcPts val="0"/>
              </a:spcBef>
              <a:spcAft>
                <a:spcPts val="0"/>
              </a:spcAft>
              <a:buNone/>
            </a:pPr>
            <a:r>
              <a:rPr lang="en-US" sz="2900">
                <a:solidFill>
                  <a:srgbClr val="FFFFFF"/>
                </a:solidFill>
                <a:latin typeface="Trebuchet MS"/>
                <a:ea typeface="Trebuchet MS"/>
                <a:cs typeface="Trebuchet MS"/>
                <a:sym typeface="Trebuchet MS"/>
              </a:rPr>
              <a:t>All OmniSalud Plans are Colorado Option Plans</a:t>
            </a:r>
            <a:endParaRPr sz="2500">
              <a:solidFill>
                <a:srgbClr val="FFFFFF"/>
              </a:solidFill>
              <a:latin typeface="Trebuchet MS"/>
              <a:ea typeface="Trebuchet MS"/>
              <a:cs typeface="Trebuchet MS"/>
              <a:sym typeface="Trebuchet MS"/>
            </a:endParaRPr>
          </a:p>
        </p:txBody>
      </p:sp>
      <p:sp>
        <p:nvSpPr>
          <p:cNvPr id="550" name="Google Shape;550;p100"/>
          <p:cNvSpPr txBox="1"/>
          <p:nvPr/>
        </p:nvSpPr>
        <p:spPr>
          <a:xfrm>
            <a:off x="165525" y="1411850"/>
            <a:ext cx="11862900" cy="464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900">
                <a:latin typeface="Trebuchet MS"/>
                <a:ea typeface="Trebuchet MS"/>
                <a:cs typeface="Trebuchet MS"/>
                <a:sym typeface="Trebuchet MS"/>
              </a:rPr>
              <a:t>Colorado Option plans were designed with community and stakeholder input to help make healthcare more affordable. Certain services have $0 or low-cost copays, no matter what coverage level you have. </a:t>
            </a:r>
            <a:endParaRPr sz="2900">
              <a:latin typeface="Trebuchet MS"/>
              <a:ea typeface="Trebuchet MS"/>
              <a:cs typeface="Trebuchet MS"/>
              <a:sym typeface="Trebuchet MS"/>
            </a:endParaRPr>
          </a:p>
          <a:p>
            <a:pPr marL="0" lvl="0" indent="0" algn="l" rtl="0">
              <a:spcBef>
                <a:spcPts val="0"/>
              </a:spcBef>
              <a:spcAft>
                <a:spcPts val="0"/>
              </a:spcAft>
              <a:buNone/>
            </a:pPr>
            <a:endParaRPr sz="2900">
              <a:latin typeface="Trebuchet MS"/>
              <a:ea typeface="Trebuchet MS"/>
              <a:cs typeface="Trebuchet MS"/>
              <a:sym typeface="Trebuchet MS"/>
            </a:endParaRPr>
          </a:p>
          <a:p>
            <a:pPr marL="0" lvl="0" indent="0" algn="l" rtl="0">
              <a:spcBef>
                <a:spcPts val="0"/>
              </a:spcBef>
              <a:spcAft>
                <a:spcPts val="0"/>
              </a:spcAft>
              <a:buNone/>
            </a:pPr>
            <a:r>
              <a:rPr lang="en-US" sz="2900">
                <a:latin typeface="Trebuchet MS"/>
                <a:ea typeface="Trebuchet MS"/>
                <a:cs typeface="Trebuchet MS"/>
                <a:sym typeface="Trebuchet MS"/>
              </a:rPr>
              <a:t>Colorado Option Benefits</a:t>
            </a:r>
            <a:endParaRPr sz="2900">
              <a:latin typeface="Trebuchet MS"/>
              <a:ea typeface="Trebuchet MS"/>
              <a:cs typeface="Trebuchet MS"/>
              <a:sym typeface="Trebuchet MS"/>
            </a:endParaRPr>
          </a:p>
          <a:p>
            <a:pPr marL="457200" lvl="0" indent="-412750" algn="l" rtl="0">
              <a:spcBef>
                <a:spcPts val="0"/>
              </a:spcBef>
              <a:spcAft>
                <a:spcPts val="0"/>
              </a:spcAft>
              <a:buSzPts val="2900"/>
              <a:buFont typeface="Trebuchet MS"/>
              <a:buChar char="●"/>
            </a:pPr>
            <a:r>
              <a:rPr lang="en-US" sz="2900">
                <a:latin typeface="Trebuchet MS"/>
                <a:ea typeface="Trebuchet MS"/>
                <a:cs typeface="Trebuchet MS"/>
                <a:sym typeface="Trebuchet MS"/>
              </a:rPr>
              <a:t>$0 Primary Care, Non-Preventative Visits</a:t>
            </a:r>
            <a:endParaRPr sz="2900">
              <a:latin typeface="Trebuchet MS"/>
              <a:ea typeface="Trebuchet MS"/>
              <a:cs typeface="Trebuchet MS"/>
              <a:sym typeface="Trebuchet MS"/>
            </a:endParaRPr>
          </a:p>
          <a:p>
            <a:pPr marL="457200" lvl="0" indent="-412750" algn="l" rtl="0">
              <a:spcBef>
                <a:spcPts val="0"/>
              </a:spcBef>
              <a:spcAft>
                <a:spcPts val="0"/>
              </a:spcAft>
              <a:buSzPts val="2900"/>
              <a:buFont typeface="Trebuchet MS"/>
              <a:buChar char="●"/>
            </a:pPr>
            <a:r>
              <a:rPr lang="en-US" sz="2900">
                <a:latin typeface="Trebuchet MS"/>
                <a:ea typeface="Trebuchet MS"/>
                <a:cs typeface="Trebuchet MS"/>
                <a:sym typeface="Trebuchet MS"/>
              </a:rPr>
              <a:t>$0 Mental/Behavioral Health/Substance Use Disorder Visits</a:t>
            </a:r>
            <a:endParaRPr sz="2900">
              <a:latin typeface="Trebuchet MS"/>
              <a:ea typeface="Trebuchet MS"/>
              <a:cs typeface="Trebuchet MS"/>
              <a:sym typeface="Trebuchet MS"/>
            </a:endParaRPr>
          </a:p>
          <a:p>
            <a:pPr marL="457200" lvl="0" indent="-412750" algn="l" rtl="0">
              <a:spcBef>
                <a:spcPts val="0"/>
              </a:spcBef>
              <a:spcAft>
                <a:spcPts val="0"/>
              </a:spcAft>
              <a:buSzPts val="2900"/>
              <a:buFont typeface="Trebuchet MS"/>
              <a:buChar char="●"/>
            </a:pPr>
            <a:r>
              <a:rPr lang="en-US" sz="2900">
                <a:latin typeface="Trebuchet MS"/>
                <a:ea typeface="Trebuchet MS"/>
                <a:cs typeface="Trebuchet MS"/>
                <a:sym typeface="Trebuchet MS"/>
              </a:rPr>
              <a:t>$0 Prenatal and Postnatal Visits</a:t>
            </a:r>
            <a:endParaRPr sz="2900">
              <a:latin typeface="Trebuchet MS"/>
              <a:ea typeface="Trebuchet MS"/>
              <a:cs typeface="Trebuchet MS"/>
              <a:sym typeface="Trebuchet MS"/>
            </a:endParaRPr>
          </a:p>
          <a:p>
            <a:pPr marL="457200" lvl="0" indent="-412750" algn="l" rtl="0">
              <a:spcBef>
                <a:spcPts val="0"/>
              </a:spcBef>
              <a:spcAft>
                <a:spcPts val="0"/>
              </a:spcAft>
              <a:buSzPts val="2900"/>
              <a:buFont typeface="Trebuchet MS"/>
              <a:buChar char="●"/>
            </a:pPr>
            <a:r>
              <a:rPr lang="en-US" sz="2900">
                <a:latin typeface="Trebuchet MS"/>
                <a:ea typeface="Trebuchet MS"/>
                <a:cs typeface="Trebuchet MS"/>
                <a:sym typeface="Trebuchet MS"/>
              </a:rPr>
              <a:t>$0 Diabetic Supplies, Including Continuous Glucose Monitors</a:t>
            </a:r>
            <a:endParaRPr sz="2900">
              <a:latin typeface="Trebuchet MS"/>
              <a:ea typeface="Trebuchet MS"/>
              <a:cs typeface="Trebuchet MS"/>
              <a:sym typeface="Trebuchet MS"/>
            </a:endParaRPr>
          </a:p>
          <a:p>
            <a:pPr marL="457200" lvl="0" indent="-412750" algn="l" rtl="0">
              <a:spcBef>
                <a:spcPts val="0"/>
              </a:spcBef>
              <a:spcAft>
                <a:spcPts val="0"/>
              </a:spcAft>
              <a:buSzPts val="2900"/>
              <a:buFont typeface="Trebuchet MS"/>
              <a:buChar char="●"/>
            </a:pPr>
            <a:r>
              <a:rPr lang="en-US" sz="2900">
                <a:latin typeface="Trebuchet MS"/>
                <a:ea typeface="Trebuchet MS"/>
                <a:cs typeface="Trebuchet MS"/>
                <a:sym typeface="Trebuchet MS"/>
              </a:rPr>
              <a:t>$5 Diabetes Self-Management Education</a:t>
            </a:r>
            <a:endParaRPr sz="2900">
              <a:latin typeface="Trebuchet MS"/>
              <a:ea typeface="Trebuchet MS"/>
              <a:cs typeface="Trebuchet MS"/>
              <a:sym typeface="Trebuchet MS"/>
            </a:endParaRPr>
          </a:p>
        </p:txBody>
      </p:sp>
      <p:sp>
        <p:nvSpPr>
          <p:cNvPr id="551" name="Google Shape;551;p100"/>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latin typeface="Trebuchet MS"/>
                <a:ea typeface="Trebuchet MS"/>
                <a:cs typeface="Trebuchet MS"/>
                <a:sym typeface="Trebuchet MS"/>
              </a:rPr>
              <a:t>30</a:t>
            </a:fld>
            <a:endParaRPr>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5"/>
        <p:cNvGrpSpPr/>
        <p:nvPr/>
      </p:nvGrpSpPr>
      <p:grpSpPr>
        <a:xfrm>
          <a:off x="0" y="0"/>
          <a:ext cx="0" cy="0"/>
          <a:chOff x="0" y="0"/>
          <a:chExt cx="0" cy="0"/>
        </a:xfrm>
      </p:grpSpPr>
      <p:pic>
        <p:nvPicPr>
          <p:cNvPr id="556" name="Google Shape;556;p101" title="GettyImages-1504817343.jpg"/>
          <p:cNvPicPr preferRelativeResize="0"/>
          <p:nvPr/>
        </p:nvPicPr>
        <p:blipFill rotWithShape="1">
          <a:blip r:embed="rId3">
            <a:alphaModFix/>
          </a:blip>
          <a:srcRect t="6726" b="9099"/>
          <a:stretch/>
        </p:blipFill>
        <p:spPr>
          <a:xfrm>
            <a:off x="2819033" y="882500"/>
            <a:ext cx="9372964" cy="5975466"/>
          </a:xfrm>
          <a:prstGeom prst="rect">
            <a:avLst/>
          </a:prstGeom>
          <a:noFill/>
          <a:ln>
            <a:noFill/>
          </a:ln>
        </p:spPr>
      </p:pic>
      <p:sp>
        <p:nvSpPr>
          <p:cNvPr id="557" name="Google Shape;557;p101"/>
          <p:cNvSpPr txBox="1"/>
          <p:nvPr/>
        </p:nvSpPr>
        <p:spPr>
          <a:xfrm>
            <a:off x="197575" y="1429600"/>
            <a:ext cx="8888700" cy="5199900"/>
          </a:xfrm>
          <a:prstGeom prst="rect">
            <a:avLst/>
          </a:prstGeom>
          <a:solidFill>
            <a:srgbClr val="001970"/>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60960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Trebuchet MS"/>
              <a:ea typeface="Trebuchet MS"/>
              <a:cs typeface="Trebuchet MS"/>
              <a:sym typeface="Trebuchet MS"/>
            </a:endParaRPr>
          </a:p>
        </p:txBody>
      </p:sp>
      <p:sp>
        <p:nvSpPr>
          <p:cNvPr id="558" name="Google Shape;558;p101"/>
          <p:cNvSpPr/>
          <p:nvPr/>
        </p:nvSpPr>
        <p:spPr>
          <a:xfrm>
            <a:off x="1400" y="-9900"/>
            <a:ext cx="12192000" cy="1236900"/>
          </a:xfrm>
          <a:prstGeom prst="rect">
            <a:avLst/>
          </a:prstGeom>
          <a:solidFill>
            <a:srgbClr val="001970"/>
          </a:solidFill>
          <a:ln w="12700" cap="flat" cmpd="sng">
            <a:solidFill>
              <a:schemeClr val="dk2"/>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559" name="Google Shape;559;p101"/>
          <p:cNvSpPr txBox="1">
            <a:spLocks noGrp="1"/>
          </p:cNvSpPr>
          <p:nvPr>
            <p:ph type="title"/>
          </p:nvPr>
        </p:nvSpPr>
        <p:spPr>
          <a:xfrm>
            <a:off x="343100" y="42144"/>
            <a:ext cx="11360700" cy="763500"/>
          </a:xfrm>
          <a:prstGeom prst="rect">
            <a:avLst/>
          </a:prstGeom>
          <a:noFill/>
          <a:ln>
            <a:noFill/>
          </a:ln>
        </p:spPr>
        <p:txBody>
          <a:bodyPr spcFirstLastPara="1" wrap="square" lIns="121900" tIns="121900" rIns="121900" bIns="121900" anchor="t" anchorCtr="0">
            <a:normAutofit fontScale="90000"/>
          </a:bodyPr>
          <a:lstStyle/>
          <a:p>
            <a:pPr marL="0" lvl="0" indent="0" algn="l" rtl="0">
              <a:spcBef>
                <a:spcPts val="0"/>
              </a:spcBef>
              <a:spcAft>
                <a:spcPts val="0"/>
              </a:spcAft>
              <a:buSzPct val="82857"/>
              <a:buNone/>
            </a:pPr>
            <a:r>
              <a:rPr lang="en-US" sz="3500">
                <a:solidFill>
                  <a:schemeClr val="lt1"/>
                </a:solidFill>
                <a:latin typeface="Trebuchet MS"/>
                <a:ea typeface="Trebuchet MS"/>
                <a:cs typeface="Trebuchet MS"/>
                <a:sym typeface="Trebuchet MS"/>
              </a:rPr>
              <a:t>What is next? </a:t>
            </a:r>
            <a:endParaRPr sz="3500">
              <a:solidFill>
                <a:schemeClr val="lt1"/>
              </a:solidFill>
              <a:latin typeface="Trebuchet MS"/>
              <a:ea typeface="Trebuchet MS"/>
              <a:cs typeface="Trebuchet MS"/>
              <a:sym typeface="Trebuchet MS"/>
            </a:endParaRPr>
          </a:p>
          <a:p>
            <a:pPr marL="0" lvl="0" indent="0" algn="l" rtl="0">
              <a:spcBef>
                <a:spcPts val="0"/>
              </a:spcBef>
              <a:spcAft>
                <a:spcPts val="0"/>
              </a:spcAft>
              <a:buSzPct val="111538"/>
              <a:buNone/>
            </a:pPr>
            <a:r>
              <a:rPr lang="en-US" sz="2600" i="1">
                <a:solidFill>
                  <a:schemeClr val="lt1"/>
                </a:solidFill>
                <a:latin typeface="Trebuchet MS"/>
                <a:ea typeface="Trebuchet MS"/>
                <a:cs typeface="Trebuchet MS"/>
                <a:sym typeface="Trebuchet MS"/>
              </a:rPr>
              <a:t>Stay involved and continue sharing your feedback </a:t>
            </a:r>
            <a:endParaRPr sz="2600" i="1">
              <a:solidFill>
                <a:schemeClr val="lt1"/>
              </a:solidFill>
              <a:latin typeface="Trebuchet MS"/>
              <a:ea typeface="Trebuchet MS"/>
              <a:cs typeface="Trebuchet MS"/>
              <a:sym typeface="Trebuchet MS"/>
            </a:endParaRPr>
          </a:p>
        </p:txBody>
      </p:sp>
      <p:sp>
        <p:nvSpPr>
          <p:cNvPr id="560" name="Google Shape;560;p101"/>
          <p:cNvSpPr txBox="1"/>
          <p:nvPr/>
        </p:nvSpPr>
        <p:spPr>
          <a:xfrm>
            <a:off x="4888266" y="3058268"/>
            <a:ext cx="2113500" cy="846600"/>
          </a:xfrm>
          <a:prstGeom prst="rect">
            <a:avLst/>
          </a:prstGeom>
          <a:solidFill>
            <a:srgbClr val="E06666"/>
          </a:solid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1300">
                <a:solidFill>
                  <a:schemeClr val="lt1"/>
                </a:solidFill>
                <a:latin typeface="Trebuchet MS"/>
                <a:ea typeface="Trebuchet MS"/>
                <a:cs typeface="Trebuchet MS"/>
                <a:sym typeface="Trebuchet MS"/>
              </a:rPr>
              <a:t>Tap or scan the QR code to register for the Board meeting!</a:t>
            </a:r>
            <a:endParaRPr sz="1300">
              <a:solidFill>
                <a:schemeClr val="lt1"/>
              </a:solidFill>
              <a:latin typeface="Trebuchet MS"/>
              <a:ea typeface="Trebuchet MS"/>
              <a:cs typeface="Trebuchet MS"/>
              <a:sym typeface="Trebuchet MS"/>
            </a:endParaRPr>
          </a:p>
        </p:txBody>
      </p:sp>
      <p:sp>
        <p:nvSpPr>
          <p:cNvPr id="561" name="Google Shape;561;p101"/>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31</a:t>
            </a:fld>
            <a:endParaRPr/>
          </a:p>
        </p:txBody>
      </p:sp>
      <p:pic>
        <p:nvPicPr>
          <p:cNvPr id="562" name="Google Shape;562;p101"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63" name="Google Shape;563;p101"/>
          <p:cNvSpPr txBox="1"/>
          <p:nvPr/>
        </p:nvSpPr>
        <p:spPr>
          <a:xfrm>
            <a:off x="4446900" y="1553400"/>
            <a:ext cx="4824900" cy="1100700"/>
          </a:xfrm>
          <a:prstGeom prst="rect">
            <a:avLst/>
          </a:prstGeom>
          <a:noFill/>
          <a:ln>
            <a:noFill/>
          </a:ln>
        </p:spPr>
        <p:txBody>
          <a:bodyPr spcFirstLastPara="1" wrap="square" lIns="121900" tIns="121900" rIns="121900" bIns="121900" anchor="t" anchorCtr="0">
            <a:noAutofit/>
          </a:bodyPr>
          <a:lstStyle/>
          <a:p>
            <a:pPr marL="609600" lvl="0" indent="0" algn="l" rtl="0">
              <a:lnSpc>
                <a:spcPct val="95000"/>
              </a:lnSpc>
              <a:spcBef>
                <a:spcPts val="0"/>
              </a:spcBef>
              <a:spcAft>
                <a:spcPts val="0"/>
              </a:spcAft>
              <a:buNone/>
            </a:pPr>
            <a:r>
              <a:rPr lang="en-US" sz="2000" b="1" u="sng">
                <a:solidFill>
                  <a:schemeClr val="lt1"/>
                </a:solidFill>
                <a:latin typeface="Trebuchet MS"/>
                <a:ea typeface="Trebuchet MS"/>
                <a:cs typeface="Trebuchet MS"/>
                <a:sym typeface="Trebuchet MS"/>
              </a:rPr>
              <a:t>HIAE Board Meetings:</a:t>
            </a:r>
            <a:endParaRPr sz="2000" b="1" u="sng">
              <a:solidFill>
                <a:schemeClr val="lt1"/>
              </a:solidFill>
              <a:latin typeface="Trebuchet MS"/>
              <a:ea typeface="Trebuchet MS"/>
              <a:cs typeface="Trebuchet MS"/>
              <a:sym typeface="Trebuchet MS"/>
            </a:endParaRPr>
          </a:p>
          <a:p>
            <a:pPr marL="457200" lvl="0" indent="-342900" algn="l" rtl="0">
              <a:lnSpc>
                <a:spcPct val="95000"/>
              </a:lnSpc>
              <a:spcBef>
                <a:spcPts val="1300"/>
              </a:spcBef>
              <a:spcAft>
                <a:spcPts val="0"/>
              </a:spcAft>
              <a:buClr>
                <a:schemeClr val="lt1"/>
              </a:buClr>
              <a:buSzPts val="1800"/>
              <a:buFont typeface="Trebuchet MS"/>
              <a:buChar char="●"/>
            </a:pPr>
            <a:r>
              <a:rPr lang="en-US" sz="1800">
                <a:solidFill>
                  <a:schemeClr val="lt1"/>
                </a:solidFill>
                <a:latin typeface="Trebuchet MS"/>
                <a:ea typeface="Trebuchet MS"/>
                <a:cs typeface="Trebuchet MS"/>
                <a:sym typeface="Trebuchet MS"/>
              </a:rPr>
              <a:t>Thurs, July 16 from 10 a.m. to 12 p.m.</a:t>
            </a:r>
            <a:endParaRPr sz="2400">
              <a:solidFill>
                <a:schemeClr val="dk2"/>
              </a:solidFill>
            </a:endParaRPr>
          </a:p>
        </p:txBody>
      </p:sp>
      <p:sp>
        <p:nvSpPr>
          <p:cNvPr id="564" name="Google Shape;564;p101"/>
          <p:cNvSpPr txBox="1"/>
          <p:nvPr/>
        </p:nvSpPr>
        <p:spPr>
          <a:xfrm>
            <a:off x="602473" y="4380237"/>
            <a:ext cx="2113500" cy="972600"/>
          </a:xfrm>
          <a:prstGeom prst="rect">
            <a:avLst/>
          </a:prstGeom>
          <a:solidFill>
            <a:srgbClr val="CC0000"/>
          </a:solidFill>
          <a:ln>
            <a:noFill/>
          </a:ln>
        </p:spPr>
        <p:txBody>
          <a:bodyPr spcFirstLastPara="1" wrap="square" lIns="138600" tIns="138600" rIns="138600" bIns="138600" anchor="t" anchorCtr="0">
            <a:spAutoFit/>
          </a:bodyPr>
          <a:lstStyle/>
          <a:p>
            <a:pPr marL="0" lvl="0" indent="0" algn="ctr" rtl="0">
              <a:spcBef>
                <a:spcPts val="0"/>
              </a:spcBef>
              <a:spcAft>
                <a:spcPts val="0"/>
              </a:spcAft>
              <a:buNone/>
            </a:pPr>
            <a:r>
              <a:rPr lang="en-US" sz="1500">
                <a:solidFill>
                  <a:schemeClr val="lt1"/>
                </a:solidFill>
                <a:latin typeface="Trebuchet MS"/>
                <a:ea typeface="Trebuchet MS"/>
                <a:cs typeface="Trebuchet MS"/>
                <a:sym typeface="Trebuchet MS"/>
              </a:rPr>
              <a:t>Tap or Scan the QR code to leave a written comment</a:t>
            </a:r>
            <a:endParaRPr sz="1500">
              <a:solidFill>
                <a:schemeClr val="lt1"/>
              </a:solidFill>
              <a:latin typeface="Trebuchet MS"/>
              <a:ea typeface="Trebuchet MS"/>
              <a:cs typeface="Trebuchet MS"/>
              <a:sym typeface="Trebuchet MS"/>
            </a:endParaRPr>
          </a:p>
        </p:txBody>
      </p:sp>
      <p:pic>
        <p:nvPicPr>
          <p:cNvPr id="565" name="Google Shape;565;p101"/>
          <p:cNvPicPr preferRelativeResize="0"/>
          <p:nvPr/>
        </p:nvPicPr>
        <p:blipFill>
          <a:blip r:embed="rId5">
            <a:alphaModFix/>
          </a:blip>
          <a:stretch>
            <a:fillRect/>
          </a:stretch>
        </p:blipFill>
        <p:spPr>
          <a:xfrm>
            <a:off x="1037551" y="2912323"/>
            <a:ext cx="1323425" cy="1352813"/>
          </a:xfrm>
          <a:prstGeom prst="rect">
            <a:avLst/>
          </a:prstGeom>
          <a:noFill/>
          <a:ln>
            <a:noFill/>
          </a:ln>
        </p:spPr>
      </p:pic>
      <p:sp>
        <p:nvSpPr>
          <p:cNvPr id="566" name="Google Shape;566;p101"/>
          <p:cNvSpPr txBox="1"/>
          <p:nvPr/>
        </p:nvSpPr>
        <p:spPr>
          <a:xfrm>
            <a:off x="4142726" y="4189500"/>
            <a:ext cx="4573500" cy="1797900"/>
          </a:xfrm>
          <a:prstGeom prst="rect">
            <a:avLst/>
          </a:prstGeom>
          <a:noFill/>
          <a:ln>
            <a:noFill/>
          </a:ln>
        </p:spPr>
        <p:txBody>
          <a:bodyPr spcFirstLastPara="1" wrap="square" lIns="121900" tIns="121900" rIns="121900" bIns="121900" anchor="t" anchorCtr="0">
            <a:noAutofit/>
          </a:bodyPr>
          <a:lstStyle/>
          <a:p>
            <a:pPr marL="609600" lvl="0" indent="0" algn="ctr" rtl="0">
              <a:lnSpc>
                <a:spcPct val="95000"/>
              </a:lnSpc>
              <a:spcBef>
                <a:spcPts val="0"/>
              </a:spcBef>
              <a:spcAft>
                <a:spcPts val="0"/>
              </a:spcAft>
              <a:buClr>
                <a:schemeClr val="dk1"/>
              </a:buClr>
              <a:buSzPts val="1500"/>
              <a:buFont typeface="Arial"/>
              <a:buNone/>
            </a:pPr>
            <a:endParaRPr sz="1900">
              <a:solidFill>
                <a:schemeClr val="lt1"/>
              </a:solidFill>
              <a:latin typeface="Trebuchet MS"/>
              <a:ea typeface="Trebuchet MS"/>
              <a:cs typeface="Trebuchet MS"/>
              <a:sym typeface="Trebuchet MS"/>
            </a:endParaRPr>
          </a:p>
          <a:p>
            <a:pPr marL="609600" lvl="0" indent="0" algn="ctr" rtl="0">
              <a:lnSpc>
                <a:spcPct val="95000"/>
              </a:lnSpc>
              <a:spcBef>
                <a:spcPts val="0"/>
              </a:spcBef>
              <a:spcAft>
                <a:spcPts val="0"/>
              </a:spcAft>
              <a:buClr>
                <a:schemeClr val="dk1"/>
              </a:buClr>
              <a:buSzPts val="1500"/>
              <a:buFont typeface="Arial"/>
              <a:buNone/>
            </a:pPr>
            <a:r>
              <a:rPr lang="en-US" sz="2100" b="1" u="sng">
                <a:solidFill>
                  <a:schemeClr val="hlink"/>
                </a:solidFill>
                <a:latin typeface="Trebuchet MS"/>
                <a:ea typeface="Trebuchet MS"/>
                <a:cs typeface="Trebuchet MS"/>
                <a:sym typeface="Trebuchet MS"/>
                <a:hlinkClick r:id="rId6"/>
              </a:rPr>
              <a:t>HIAE</a:t>
            </a:r>
            <a:r>
              <a:rPr lang="en-US" sz="2100" b="1" u="sng">
                <a:solidFill>
                  <a:schemeClr val="hlink"/>
                </a:solidFill>
                <a:latin typeface="Trebuchet MS"/>
                <a:ea typeface="Trebuchet MS"/>
                <a:cs typeface="Trebuchet MS"/>
                <a:sym typeface="Trebuchet MS"/>
                <a:hlinkClick r:id="rId6"/>
              </a:rPr>
              <a:t> Public Comment Form</a:t>
            </a:r>
            <a:r>
              <a:rPr lang="en-US" sz="2100" b="1" u="sng">
                <a:solidFill>
                  <a:schemeClr val="lt1"/>
                </a:solidFill>
                <a:latin typeface="Trebuchet MS"/>
                <a:ea typeface="Trebuchet MS"/>
                <a:cs typeface="Trebuchet MS"/>
                <a:sym typeface="Trebuchet MS"/>
              </a:rPr>
              <a:t>:</a:t>
            </a:r>
            <a:endParaRPr sz="2100" b="1" u="sng">
              <a:solidFill>
                <a:schemeClr val="lt1"/>
              </a:solidFill>
              <a:latin typeface="Trebuchet MS"/>
              <a:ea typeface="Trebuchet MS"/>
              <a:cs typeface="Trebuchet MS"/>
              <a:sym typeface="Trebuchet MS"/>
            </a:endParaRPr>
          </a:p>
          <a:p>
            <a:pPr marL="609600" lvl="0" indent="0" algn="ctr" rtl="0">
              <a:lnSpc>
                <a:spcPct val="95000"/>
              </a:lnSpc>
              <a:spcBef>
                <a:spcPts val="0"/>
              </a:spcBef>
              <a:spcAft>
                <a:spcPts val="0"/>
              </a:spcAft>
              <a:buClr>
                <a:schemeClr val="dk1"/>
              </a:buClr>
              <a:buSzPts val="1500"/>
              <a:buFont typeface="Arial"/>
              <a:buNone/>
            </a:pPr>
            <a:r>
              <a:rPr lang="en-US" sz="1700" i="1">
                <a:solidFill>
                  <a:schemeClr val="lt1"/>
                </a:solidFill>
                <a:latin typeface="Trebuchet MS"/>
                <a:ea typeface="Trebuchet MS"/>
                <a:cs typeface="Trebuchet MS"/>
                <a:sym typeface="Trebuchet MS"/>
              </a:rPr>
              <a:t>Share written feedback anytime</a:t>
            </a:r>
            <a:r>
              <a:rPr lang="en-US" sz="1900">
                <a:solidFill>
                  <a:schemeClr val="lt1"/>
                </a:solidFill>
                <a:latin typeface="Trebuchet MS"/>
                <a:ea typeface="Trebuchet MS"/>
                <a:cs typeface="Trebuchet MS"/>
                <a:sym typeface="Trebuchet MS"/>
              </a:rPr>
              <a:t> </a:t>
            </a:r>
            <a:endParaRPr sz="2100" u="sng">
              <a:solidFill>
                <a:schemeClr val="lt1"/>
              </a:solidFill>
              <a:latin typeface="Trebuchet MS"/>
              <a:ea typeface="Trebuchet MS"/>
              <a:cs typeface="Trebuchet MS"/>
              <a:sym typeface="Trebuchet MS"/>
            </a:endParaRPr>
          </a:p>
        </p:txBody>
      </p:sp>
      <p:sp>
        <p:nvSpPr>
          <p:cNvPr id="567" name="Google Shape;567;p101"/>
          <p:cNvSpPr txBox="1">
            <a:spLocks noGrp="1"/>
          </p:cNvSpPr>
          <p:nvPr>
            <p:ph type="body" idx="1"/>
          </p:nvPr>
        </p:nvSpPr>
        <p:spPr>
          <a:xfrm>
            <a:off x="128400" y="1553400"/>
            <a:ext cx="4573500" cy="1236900"/>
          </a:xfrm>
          <a:prstGeom prst="rect">
            <a:avLst/>
          </a:prstGeom>
        </p:spPr>
        <p:txBody>
          <a:bodyPr spcFirstLastPara="1" wrap="square" lIns="121900" tIns="121900" rIns="121900" bIns="121900" anchor="t" anchorCtr="0">
            <a:noAutofit/>
          </a:bodyPr>
          <a:lstStyle/>
          <a:p>
            <a:pPr marL="0" lvl="0" indent="457200" algn="l" rtl="0">
              <a:lnSpc>
                <a:spcPct val="95000"/>
              </a:lnSpc>
              <a:spcBef>
                <a:spcPts val="0"/>
              </a:spcBef>
              <a:spcAft>
                <a:spcPts val="0"/>
              </a:spcAft>
              <a:buNone/>
            </a:pPr>
            <a:r>
              <a:rPr lang="en-US" sz="2000" b="1" u="sng">
                <a:solidFill>
                  <a:schemeClr val="lt1"/>
                </a:solidFill>
                <a:latin typeface="Trebuchet MS"/>
                <a:ea typeface="Trebuchet MS"/>
                <a:cs typeface="Trebuchet MS"/>
                <a:sym typeface="Trebuchet MS"/>
              </a:rPr>
              <a:t>Upcoming Community Forums: </a:t>
            </a:r>
            <a:endParaRPr sz="2000" b="1" u="sng">
              <a:solidFill>
                <a:schemeClr val="lt1"/>
              </a:solidFill>
              <a:latin typeface="Trebuchet MS"/>
              <a:ea typeface="Trebuchet MS"/>
              <a:cs typeface="Trebuchet MS"/>
              <a:sym typeface="Trebuchet MS"/>
            </a:endParaRPr>
          </a:p>
          <a:p>
            <a:pPr marL="457200" lvl="0" indent="-342900" algn="l" rtl="0">
              <a:lnSpc>
                <a:spcPct val="95000"/>
              </a:lnSpc>
              <a:spcBef>
                <a:spcPts val="1300"/>
              </a:spcBef>
              <a:spcAft>
                <a:spcPts val="0"/>
              </a:spcAft>
              <a:buClr>
                <a:schemeClr val="lt1"/>
              </a:buClr>
              <a:buSzPts val="1800"/>
              <a:buFont typeface="Trebuchet MS"/>
              <a:buChar char="●"/>
            </a:pPr>
            <a:r>
              <a:rPr lang="en-US" sz="1800">
                <a:solidFill>
                  <a:schemeClr val="lt1"/>
                </a:solidFill>
                <a:latin typeface="Trebuchet MS"/>
                <a:ea typeface="Trebuchet MS"/>
                <a:cs typeface="Trebuchet MS"/>
                <a:sym typeface="Trebuchet MS"/>
              </a:rPr>
              <a:t>Sat, July 11 from 10 to 11 a.m.</a:t>
            </a:r>
            <a:endParaRPr sz="1800">
              <a:solidFill>
                <a:schemeClr val="lt1"/>
              </a:solidFill>
              <a:latin typeface="Trebuchet MS"/>
              <a:ea typeface="Trebuchet MS"/>
              <a:cs typeface="Trebuchet MS"/>
              <a:sym typeface="Trebuchet MS"/>
            </a:endParaRPr>
          </a:p>
          <a:p>
            <a:pPr marL="457200" lvl="0" indent="-342900" algn="l" rtl="0">
              <a:lnSpc>
                <a:spcPct val="95000"/>
              </a:lnSpc>
              <a:spcBef>
                <a:spcPts val="0"/>
              </a:spcBef>
              <a:spcAft>
                <a:spcPts val="0"/>
              </a:spcAft>
              <a:buClr>
                <a:schemeClr val="lt1"/>
              </a:buClr>
              <a:buSzPts val="1800"/>
              <a:buFont typeface="Trebuchet MS"/>
              <a:buChar char="●"/>
            </a:pPr>
            <a:r>
              <a:rPr lang="en-US" sz="1800">
                <a:solidFill>
                  <a:schemeClr val="lt1"/>
                </a:solidFill>
                <a:latin typeface="Trebuchet MS"/>
                <a:ea typeface="Trebuchet MS"/>
                <a:cs typeface="Trebuchet MS"/>
                <a:sym typeface="Trebuchet MS"/>
              </a:rPr>
              <a:t>Tues, July 14 from 12 to 1 p.m.</a:t>
            </a:r>
            <a:endParaRPr sz="1800">
              <a:solidFill>
                <a:schemeClr val="lt1"/>
              </a:solidFill>
              <a:latin typeface="Trebuchet MS"/>
              <a:ea typeface="Trebuchet MS"/>
              <a:cs typeface="Trebuchet MS"/>
              <a:sym typeface="Trebuchet MS"/>
            </a:endParaRPr>
          </a:p>
          <a:p>
            <a:pPr marL="0" lvl="0" indent="0" algn="l" rtl="0">
              <a:lnSpc>
                <a:spcPct val="95000"/>
              </a:lnSpc>
              <a:spcBef>
                <a:spcPts val="0"/>
              </a:spcBef>
              <a:spcAft>
                <a:spcPts val="0"/>
              </a:spcAft>
              <a:buNone/>
            </a:pPr>
            <a:endParaRPr sz="2100">
              <a:solidFill>
                <a:schemeClr val="lt1"/>
              </a:solidFill>
              <a:latin typeface="Trebuchet MS"/>
              <a:ea typeface="Trebuchet MS"/>
              <a:cs typeface="Trebuchet MS"/>
              <a:sym typeface="Trebuchet MS"/>
            </a:endParaRPr>
          </a:p>
          <a:p>
            <a:pPr marL="0" lvl="0" indent="0" algn="l" rtl="0">
              <a:lnSpc>
                <a:spcPct val="95000"/>
              </a:lnSpc>
              <a:spcBef>
                <a:spcPts val="0"/>
              </a:spcBef>
              <a:spcAft>
                <a:spcPts val="0"/>
              </a:spcAft>
              <a:buNone/>
            </a:pPr>
            <a:endParaRPr sz="2100">
              <a:solidFill>
                <a:schemeClr val="lt1"/>
              </a:solidFill>
              <a:latin typeface="Trebuchet MS"/>
              <a:ea typeface="Trebuchet MS"/>
              <a:cs typeface="Trebuchet MS"/>
              <a:sym typeface="Trebuchet MS"/>
            </a:endParaRPr>
          </a:p>
          <a:p>
            <a:pPr marL="0" lvl="0" indent="0" algn="l" rtl="0">
              <a:lnSpc>
                <a:spcPct val="95000"/>
              </a:lnSpc>
              <a:spcBef>
                <a:spcPts val="0"/>
              </a:spcBef>
              <a:spcAft>
                <a:spcPts val="0"/>
              </a:spcAft>
              <a:buNone/>
            </a:pPr>
            <a:endParaRPr sz="2100">
              <a:solidFill>
                <a:schemeClr val="lt1"/>
              </a:solidFill>
              <a:latin typeface="Trebuchet MS"/>
              <a:ea typeface="Trebuchet MS"/>
              <a:cs typeface="Trebuchet MS"/>
              <a:sym typeface="Trebuchet MS"/>
            </a:endParaRPr>
          </a:p>
          <a:p>
            <a:pPr marL="609600" lvl="0" indent="0" algn="r" rtl="0">
              <a:lnSpc>
                <a:spcPct val="95000"/>
              </a:lnSpc>
              <a:spcBef>
                <a:spcPts val="0"/>
              </a:spcBef>
              <a:spcAft>
                <a:spcPts val="0"/>
              </a:spcAft>
              <a:buNone/>
            </a:pPr>
            <a:r>
              <a:rPr lang="en-US" sz="1800">
                <a:solidFill>
                  <a:schemeClr val="lt1"/>
                </a:solidFill>
                <a:latin typeface="Trebuchet MS"/>
                <a:ea typeface="Trebuchet MS"/>
                <a:cs typeface="Trebuchet MS"/>
                <a:sym typeface="Trebuchet MS"/>
              </a:rPr>
              <a:t>		</a:t>
            </a:r>
            <a:endParaRPr sz="1800">
              <a:solidFill>
                <a:schemeClr val="lt1"/>
              </a:solidFill>
              <a:latin typeface="Trebuchet MS"/>
              <a:ea typeface="Trebuchet MS"/>
              <a:cs typeface="Trebuchet MS"/>
              <a:sym typeface="Trebuchet MS"/>
            </a:endParaRPr>
          </a:p>
          <a:p>
            <a:pPr marL="0" lvl="0" indent="0" algn="l" rtl="0">
              <a:lnSpc>
                <a:spcPct val="95000"/>
              </a:lnSpc>
              <a:spcBef>
                <a:spcPts val="0"/>
              </a:spcBef>
              <a:spcAft>
                <a:spcPts val="0"/>
              </a:spcAft>
              <a:buSzPts val="1200"/>
              <a:buNone/>
            </a:pPr>
            <a:endParaRPr sz="1700">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sz="2200">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sz="2200" i="1">
              <a:solidFill>
                <a:schemeClr val="lt1"/>
              </a:solidFill>
              <a:latin typeface="Trebuchet MS"/>
              <a:ea typeface="Trebuchet MS"/>
              <a:cs typeface="Trebuchet MS"/>
              <a:sym typeface="Trebuchet MS"/>
            </a:endParaRPr>
          </a:p>
          <a:p>
            <a:pPr marL="0" lvl="0" indent="0" algn="l" rtl="0">
              <a:lnSpc>
                <a:spcPct val="80000"/>
              </a:lnSpc>
              <a:spcBef>
                <a:spcPts val="0"/>
              </a:spcBef>
              <a:spcAft>
                <a:spcPts val="0"/>
              </a:spcAft>
              <a:buSzPts val="1200"/>
              <a:buNone/>
            </a:pPr>
            <a:endParaRPr sz="2200" i="1">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sz="2400" i="1">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sz="2200" i="1">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endParaRPr sz="2200" i="1">
              <a:solidFill>
                <a:schemeClr val="lt1"/>
              </a:solidFill>
              <a:latin typeface="Trebuchet MS"/>
              <a:ea typeface="Trebuchet MS"/>
              <a:cs typeface="Trebuchet MS"/>
              <a:sym typeface="Trebuchet MS"/>
            </a:endParaRPr>
          </a:p>
          <a:p>
            <a:pPr marL="0" lvl="0" indent="0" algn="ctr" rtl="0">
              <a:lnSpc>
                <a:spcPct val="80000"/>
              </a:lnSpc>
              <a:spcBef>
                <a:spcPts val="0"/>
              </a:spcBef>
              <a:spcAft>
                <a:spcPts val="0"/>
              </a:spcAft>
              <a:buSzPts val="1200"/>
              <a:buNone/>
            </a:pPr>
            <a:r>
              <a:rPr lang="en-US" sz="2200" i="1">
                <a:solidFill>
                  <a:schemeClr val="lt1"/>
                </a:solidFill>
                <a:latin typeface="Trebuchet MS"/>
                <a:ea typeface="Trebuchet MS"/>
                <a:cs typeface="Trebuchet MS"/>
                <a:sym typeface="Trebuchet MS"/>
              </a:rPr>
              <a:t>Thank you for joining us today!</a:t>
            </a:r>
            <a:endParaRPr sz="2200" i="1">
              <a:solidFill>
                <a:schemeClr val="lt1"/>
              </a:solidFill>
              <a:latin typeface="Trebuchet MS"/>
              <a:ea typeface="Trebuchet MS"/>
              <a:cs typeface="Trebuchet MS"/>
              <a:sym typeface="Trebuchet MS"/>
            </a:endParaRPr>
          </a:p>
          <a:p>
            <a:pPr marL="0" lvl="0" indent="0" algn="l" rtl="0">
              <a:lnSpc>
                <a:spcPct val="95000"/>
              </a:lnSpc>
              <a:spcBef>
                <a:spcPts val="0"/>
              </a:spcBef>
              <a:spcAft>
                <a:spcPts val="0"/>
              </a:spcAft>
              <a:buSzPts val="1200"/>
              <a:buNone/>
            </a:pPr>
            <a:r>
              <a:rPr lang="en-US" sz="1700">
                <a:solidFill>
                  <a:schemeClr val="lt1"/>
                </a:solidFill>
                <a:latin typeface="Trebuchet MS"/>
                <a:ea typeface="Trebuchet MS"/>
                <a:cs typeface="Trebuchet MS"/>
                <a:sym typeface="Trebuchet MS"/>
              </a:rPr>
              <a:t> </a:t>
            </a:r>
            <a:endParaRPr sz="1700">
              <a:solidFill>
                <a:schemeClr val="lt1"/>
              </a:solidFill>
              <a:latin typeface="Trebuchet MS"/>
              <a:ea typeface="Trebuchet MS"/>
              <a:cs typeface="Trebuchet MS"/>
              <a:sym typeface="Trebuchet MS"/>
            </a:endParaRPr>
          </a:p>
        </p:txBody>
      </p:sp>
      <p:pic>
        <p:nvPicPr>
          <p:cNvPr id="568" name="Google Shape;568;p101"/>
          <p:cNvPicPr preferRelativeResize="0"/>
          <p:nvPr/>
        </p:nvPicPr>
        <p:blipFill>
          <a:blip r:embed="rId7">
            <a:alphaModFix/>
          </a:blip>
          <a:stretch>
            <a:fillRect/>
          </a:stretch>
        </p:blipFill>
        <p:spPr>
          <a:xfrm>
            <a:off x="7208497" y="2689775"/>
            <a:ext cx="1507729" cy="1499725"/>
          </a:xfrm>
          <a:prstGeom prst="rect">
            <a:avLst/>
          </a:prstGeom>
          <a:noFill/>
          <a:ln>
            <a:noFill/>
          </a:ln>
        </p:spPr>
      </p:pic>
      <p:pic>
        <p:nvPicPr>
          <p:cNvPr id="569" name="Google Shape;569;p101"/>
          <p:cNvPicPr preferRelativeResize="0"/>
          <p:nvPr/>
        </p:nvPicPr>
        <p:blipFill>
          <a:blip r:embed="rId8">
            <a:alphaModFix/>
          </a:blip>
          <a:stretch>
            <a:fillRect/>
          </a:stretch>
        </p:blipFill>
        <p:spPr>
          <a:xfrm>
            <a:off x="1037551" y="2912325"/>
            <a:ext cx="1323425" cy="13234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3"/>
        <p:cNvGrpSpPr/>
        <p:nvPr/>
      </p:nvGrpSpPr>
      <p:grpSpPr>
        <a:xfrm>
          <a:off x="0" y="0"/>
          <a:ext cx="0" cy="0"/>
          <a:chOff x="0" y="0"/>
          <a:chExt cx="0" cy="0"/>
        </a:xfrm>
      </p:grpSpPr>
      <p:pic>
        <p:nvPicPr>
          <p:cNvPr id="574" name="Google Shape;574;p102" title="GettyImages-1504817343.jpg"/>
          <p:cNvPicPr preferRelativeResize="0"/>
          <p:nvPr/>
        </p:nvPicPr>
        <p:blipFill rotWithShape="1">
          <a:blip r:embed="rId3">
            <a:alphaModFix/>
          </a:blip>
          <a:srcRect t="6726" b="9099"/>
          <a:stretch/>
        </p:blipFill>
        <p:spPr>
          <a:xfrm>
            <a:off x="2819033" y="882500"/>
            <a:ext cx="9372964" cy="5975466"/>
          </a:xfrm>
          <a:prstGeom prst="rect">
            <a:avLst/>
          </a:prstGeom>
          <a:noFill/>
          <a:ln>
            <a:noFill/>
          </a:ln>
        </p:spPr>
      </p:pic>
      <p:sp>
        <p:nvSpPr>
          <p:cNvPr id="575" name="Google Shape;575;p102"/>
          <p:cNvSpPr/>
          <p:nvPr/>
        </p:nvSpPr>
        <p:spPr>
          <a:xfrm>
            <a:off x="1400" y="-9900"/>
            <a:ext cx="12192000" cy="1236900"/>
          </a:xfrm>
          <a:prstGeom prst="rect">
            <a:avLst/>
          </a:prstGeom>
          <a:solidFill>
            <a:srgbClr val="001970"/>
          </a:solidFill>
          <a:ln w="12700" cap="flat" cmpd="sng">
            <a:solidFill>
              <a:schemeClr val="dk2"/>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576" name="Google Shape;576;p102"/>
          <p:cNvSpPr txBox="1">
            <a:spLocks noGrp="1"/>
          </p:cNvSpPr>
          <p:nvPr>
            <p:ph type="title"/>
          </p:nvPr>
        </p:nvSpPr>
        <p:spPr>
          <a:xfrm>
            <a:off x="284500" y="52169"/>
            <a:ext cx="11360700" cy="7635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SzPts val="2610"/>
              <a:buNone/>
            </a:pPr>
            <a:r>
              <a:rPr lang="en-US" sz="5000">
                <a:solidFill>
                  <a:schemeClr val="lt1"/>
                </a:solidFill>
                <a:latin typeface="Trebuchet MS"/>
                <a:ea typeface="Trebuchet MS"/>
                <a:cs typeface="Trebuchet MS"/>
                <a:sym typeface="Trebuchet MS"/>
              </a:rPr>
              <a:t>What is next?</a:t>
            </a:r>
            <a:endParaRPr sz="5000" i="1">
              <a:solidFill>
                <a:schemeClr val="lt1"/>
              </a:solidFill>
              <a:latin typeface="Trebuchet MS"/>
              <a:ea typeface="Trebuchet MS"/>
              <a:cs typeface="Trebuchet MS"/>
              <a:sym typeface="Trebuchet MS"/>
            </a:endParaRPr>
          </a:p>
        </p:txBody>
      </p:sp>
      <p:sp>
        <p:nvSpPr>
          <p:cNvPr id="577" name="Google Shape;577;p102"/>
          <p:cNvSpPr txBox="1"/>
          <p:nvPr/>
        </p:nvSpPr>
        <p:spPr>
          <a:xfrm>
            <a:off x="12590316" y="2065718"/>
            <a:ext cx="2113500" cy="846600"/>
          </a:xfrm>
          <a:prstGeom prst="rect">
            <a:avLst/>
          </a:prstGeom>
          <a:solidFill>
            <a:srgbClr val="E06666"/>
          </a:solid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1300">
                <a:solidFill>
                  <a:schemeClr val="lt1"/>
                </a:solidFill>
                <a:latin typeface="Trebuchet MS"/>
                <a:ea typeface="Trebuchet MS"/>
                <a:cs typeface="Trebuchet MS"/>
                <a:sym typeface="Trebuchet MS"/>
              </a:rPr>
              <a:t>Tap or scan the QR code to register for the Board meeting!</a:t>
            </a:r>
            <a:endParaRPr sz="1300">
              <a:solidFill>
                <a:schemeClr val="lt1"/>
              </a:solidFill>
              <a:latin typeface="Trebuchet MS"/>
              <a:ea typeface="Trebuchet MS"/>
              <a:cs typeface="Trebuchet MS"/>
              <a:sym typeface="Trebuchet MS"/>
            </a:endParaRPr>
          </a:p>
        </p:txBody>
      </p:sp>
      <p:sp>
        <p:nvSpPr>
          <p:cNvPr id="578" name="Google Shape;578;p102"/>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32</a:t>
            </a:fld>
            <a:endParaRPr/>
          </a:p>
        </p:txBody>
      </p:sp>
      <p:pic>
        <p:nvPicPr>
          <p:cNvPr id="579" name="Google Shape;579;p102"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80" name="Google Shape;580;p102"/>
          <p:cNvSpPr txBox="1"/>
          <p:nvPr/>
        </p:nvSpPr>
        <p:spPr>
          <a:xfrm>
            <a:off x="4446900" y="1553400"/>
            <a:ext cx="4824900" cy="1100700"/>
          </a:xfrm>
          <a:prstGeom prst="rect">
            <a:avLst/>
          </a:prstGeom>
          <a:noFill/>
          <a:ln>
            <a:noFill/>
          </a:ln>
        </p:spPr>
        <p:txBody>
          <a:bodyPr spcFirstLastPara="1" wrap="square" lIns="121900" tIns="121900" rIns="121900" bIns="121900" anchor="t" anchorCtr="0">
            <a:noAutofit/>
          </a:bodyPr>
          <a:lstStyle/>
          <a:p>
            <a:pPr marL="457200" lvl="0" indent="-342900" algn="l" rtl="0">
              <a:lnSpc>
                <a:spcPct val="95000"/>
              </a:lnSpc>
              <a:spcBef>
                <a:spcPts val="0"/>
              </a:spcBef>
              <a:spcAft>
                <a:spcPts val="0"/>
              </a:spcAft>
              <a:buClr>
                <a:schemeClr val="lt1"/>
              </a:buClr>
              <a:buSzPts val="1800"/>
              <a:buFont typeface="Trebuchet MS"/>
              <a:buChar char="●"/>
            </a:pPr>
            <a:endParaRPr sz="2400">
              <a:solidFill>
                <a:schemeClr val="dk2"/>
              </a:solidFill>
            </a:endParaRPr>
          </a:p>
        </p:txBody>
      </p:sp>
      <p:sp>
        <p:nvSpPr>
          <p:cNvPr id="581" name="Google Shape;581;p102"/>
          <p:cNvSpPr txBox="1"/>
          <p:nvPr/>
        </p:nvSpPr>
        <p:spPr>
          <a:xfrm>
            <a:off x="197575" y="1429600"/>
            <a:ext cx="8888700" cy="5199900"/>
          </a:xfrm>
          <a:prstGeom prst="rect">
            <a:avLst/>
          </a:prstGeom>
          <a:solidFill>
            <a:srgbClr val="001970"/>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60960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Trebuchet MS"/>
              <a:ea typeface="Trebuchet MS"/>
              <a:cs typeface="Trebuchet MS"/>
              <a:sym typeface="Trebuchet MS"/>
            </a:endParaRPr>
          </a:p>
        </p:txBody>
      </p:sp>
      <p:sp>
        <p:nvSpPr>
          <p:cNvPr id="582" name="Google Shape;582;p102"/>
          <p:cNvSpPr txBox="1"/>
          <p:nvPr/>
        </p:nvSpPr>
        <p:spPr>
          <a:xfrm>
            <a:off x="343100" y="1590075"/>
            <a:ext cx="8668200" cy="48186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Clr>
                <a:schemeClr val="dk1"/>
              </a:buClr>
              <a:buSzPts val="1100"/>
              <a:buFont typeface="Arial"/>
              <a:buNone/>
            </a:pPr>
            <a:r>
              <a:rPr lang="en-US" sz="3000">
                <a:solidFill>
                  <a:schemeClr val="lt1"/>
                </a:solidFill>
                <a:latin typeface="Trebuchet MS"/>
                <a:ea typeface="Trebuchet MS"/>
                <a:cs typeface="Trebuchet MS"/>
                <a:sym typeface="Trebuchet MS"/>
              </a:rPr>
              <a:t>Stay involved and continue sharing your feedback </a:t>
            </a:r>
            <a:endParaRPr sz="300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300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3000">
                <a:solidFill>
                  <a:schemeClr val="lt1"/>
                </a:solidFill>
                <a:latin typeface="Trebuchet MS"/>
                <a:ea typeface="Trebuchet MS"/>
                <a:cs typeface="Trebuchet MS"/>
                <a:sym typeface="Trebuchet MS"/>
              </a:rPr>
              <a:t>Community Forums</a:t>
            </a:r>
            <a:endParaRPr sz="3000">
              <a:solidFill>
                <a:schemeClr val="lt1"/>
              </a:solidFill>
              <a:latin typeface="Trebuchet MS"/>
              <a:ea typeface="Trebuchet MS"/>
              <a:cs typeface="Trebuchet MS"/>
              <a:sym typeface="Trebuchet MS"/>
            </a:endParaRPr>
          </a:p>
          <a:p>
            <a:pPr marL="457200" lvl="0" indent="-419100" algn="l" rtl="0">
              <a:spcBef>
                <a:spcPts val="0"/>
              </a:spcBef>
              <a:spcAft>
                <a:spcPts val="0"/>
              </a:spcAft>
              <a:buClr>
                <a:schemeClr val="lt1"/>
              </a:buClr>
              <a:buSzPts val="3000"/>
              <a:buFont typeface="Trebuchet MS"/>
              <a:buChar char="●"/>
            </a:pPr>
            <a:r>
              <a:rPr lang="en-US" sz="3000">
                <a:solidFill>
                  <a:schemeClr val="lt1"/>
                </a:solidFill>
                <a:latin typeface="Trebuchet MS"/>
                <a:ea typeface="Trebuchet MS"/>
                <a:cs typeface="Trebuchet MS"/>
                <a:sym typeface="Trebuchet MS"/>
              </a:rPr>
              <a:t>Sat, July 11 from 10 to 11 a.m.</a:t>
            </a:r>
            <a:endParaRPr sz="3000">
              <a:solidFill>
                <a:schemeClr val="lt1"/>
              </a:solidFill>
              <a:latin typeface="Trebuchet MS"/>
              <a:ea typeface="Trebuchet MS"/>
              <a:cs typeface="Trebuchet MS"/>
              <a:sym typeface="Trebuchet MS"/>
            </a:endParaRPr>
          </a:p>
          <a:p>
            <a:pPr marL="457200" lvl="0" indent="-419100" algn="l" rtl="0">
              <a:spcBef>
                <a:spcPts val="0"/>
              </a:spcBef>
              <a:spcAft>
                <a:spcPts val="0"/>
              </a:spcAft>
              <a:buClr>
                <a:schemeClr val="lt1"/>
              </a:buClr>
              <a:buSzPts val="3000"/>
              <a:buFont typeface="Trebuchet MS"/>
              <a:buChar char="●"/>
            </a:pPr>
            <a:r>
              <a:rPr lang="en-US" sz="3000">
                <a:solidFill>
                  <a:schemeClr val="lt1"/>
                </a:solidFill>
                <a:latin typeface="Trebuchet MS"/>
                <a:ea typeface="Trebuchet MS"/>
                <a:cs typeface="Trebuchet MS"/>
                <a:sym typeface="Trebuchet MS"/>
              </a:rPr>
              <a:t>Tues, July 14 from 12 to 1 p.m.</a:t>
            </a:r>
            <a:endParaRPr sz="3000">
              <a:solidFill>
                <a:schemeClr val="lt1"/>
              </a:solidFill>
              <a:latin typeface="Trebuchet MS"/>
              <a:ea typeface="Trebuchet MS"/>
              <a:cs typeface="Trebuchet MS"/>
              <a:sym typeface="Trebuchet MS"/>
            </a:endParaRPr>
          </a:p>
          <a:p>
            <a:pPr marL="914400" lvl="1" indent="-419100" algn="l" rtl="0">
              <a:spcBef>
                <a:spcPts val="0"/>
              </a:spcBef>
              <a:spcAft>
                <a:spcPts val="0"/>
              </a:spcAft>
              <a:buClr>
                <a:schemeClr val="lt1"/>
              </a:buClr>
              <a:buSzPts val="3000"/>
              <a:buFont typeface="Trebuchet MS"/>
              <a:buChar char="○"/>
            </a:pPr>
            <a:r>
              <a:rPr lang="en-US" sz="3000" u="sng">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Register for an upcoming community forum </a:t>
            </a:r>
            <a:endParaRPr sz="3000">
              <a:solidFill>
                <a:srgbClr val="00FFFF"/>
              </a:solidFill>
              <a:latin typeface="Trebuchet MS"/>
              <a:ea typeface="Trebuchet MS"/>
              <a:cs typeface="Trebuchet MS"/>
              <a:sym typeface="Trebuchet MS"/>
            </a:endParaRPr>
          </a:p>
          <a:p>
            <a:pPr marL="609600" lvl="0" indent="0" algn="ctr" rtl="0">
              <a:lnSpc>
                <a:spcPct val="95000"/>
              </a:lnSpc>
              <a:spcBef>
                <a:spcPts val="0"/>
              </a:spcBef>
              <a:spcAft>
                <a:spcPts val="0"/>
              </a:spcAft>
              <a:buClr>
                <a:schemeClr val="dk1"/>
              </a:buClr>
              <a:buSzPts val="1500"/>
              <a:buFont typeface="Arial"/>
              <a:buNone/>
            </a:pPr>
            <a:endParaRPr sz="2000" u="sng">
              <a:solidFill>
                <a:schemeClr val="lt1"/>
              </a:solidFill>
              <a:latin typeface="Trebuchet MS"/>
              <a:ea typeface="Trebuchet MS"/>
              <a:cs typeface="Trebuchet MS"/>
              <a:sym typeface="Trebuchet MS"/>
            </a:endParaRPr>
          </a:p>
        </p:txBody>
      </p:sp>
      <p:pic>
        <p:nvPicPr>
          <p:cNvPr id="583" name="Google Shape;583;p102"/>
          <p:cNvPicPr preferRelativeResize="0"/>
          <p:nvPr/>
        </p:nvPicPr>
        <p:blipFill>
          <a:blip r:embed="rId6">
            <a:alphaModFix/>
          </a:blip>
          <a:stretch>
            <a:fillRect/>
          </a:stretch>
        </p:blipFill>
        <p:spPr>
          <a:xfrm>
            <a:off x="12893209" y="3823775"/>
            <a:ext cx="1507729" cy="14997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87"/>
        <p:cNvGrpSpPr/>
        <p:nvPr/>
      </p:nvGrpSpPr>
      <p:grpSpPr>
        <a:xfrm>
          <a:off x="0" y="0"/>
          <a:ext cx="0" cy="0"/>
          <a:chOff x="0" y="0"/>
          <a:chExt cx="0" cy="0"/>
        </a:xfrm>
      </p:grpSpPr>
      <p:pic>
        <p:nvPicPr>
          <p:cNvPr id="588" name="Google Shape;588;p103" title="0.jpg"/>
          <p:cNvPicPr preferRelativeResize="0"/>
          <p:nvPr/>
        </p:nvPicPr>
        <p:blipFill rotWithShape="1">
          <a:blip r:embed="rId3">
            <a:alphaModFix/>
          </a:blip>
          <a:srcRect l="5888" r="-31959"/>
          <a:stretch/>
        </p:blipFill>
        <p:spPr>
          <a:xfrm>
            <a:off x="2717725" y="1227000"/>
            <a:ext cx="12734419" cy="5631001"/>
          </a:xfrm>
          <a:prstGeom prst="rect">
            <a:avLst/>
          </a:prstGeom>
          <a:noFill/>
          <a:ln>
            <a:noFill/>
          </a:ln>
        </p:spPr>
      </p:pic>
      <p:sp>
        <p:nvSpPr>
          <p:cNvPr id="589" name="Google Shape;589;p103"/>
          <p:cNvSpPr/>
          <p:nvPr/>
        </p:nvSpPr>
        <p:spPr>
          <a:xfrm>
            <a:off x="1400" y="-9900"/>
            <a:ext cx="12192000" cy="1236900"/>
          </a:xfrm>
          <a:prstGeom prst="rect">
            <a:avLst/>
          </a:prstGeom>
          <a:solidFill>
            <a:srgbClr val="001970"/>
          </a:solidFill>
          <a:ln w="12700" cap="flat" cmpd="sng">
            <a:solidFill>
              <a:schemeClr val="dk2"/>
            </a:solidFill>
            <a:prstDash val="solid"/>
            <a:round/>
            <a:headEnd type="none" w="sm" len="sm"/>
            <a:tailEnd type="none" w="sm" len="sm"/>
          </a:ln>
          <a:effectLst>
            <a:outerShdw blurRad="76200" dist="25400" dir="5400000" algn="bl" rotWithShape="0">
              <a:srgbClr val="000000">
                <a:alpha val="49410"/>
              </a:srgbClr>
            </a:outerShdw>
          </a:effectLst>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590" name="Google Shape;590;p103"/>
          <p:cNvSpPr txBox="1">
            <a:spLocks noGrp="1"/>
          </p:cNvSpPr>
          <p:nvPr>
            <p:ph type="title"/>
          </p:nvPr>
        </p:nvSpPr>
        <p:spPr>
          <a:xfrm>
            <a:off x="343100" y="42144"/>
            <a:ext cx="11360700" cy="7635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SzPts val="2900"/>
              <a:buNone/>
            </a:pPr>
            <a:r>
              <a:rPr lang="en-US" sz="5000">
                <a:solidFill>
                  <a:schemeClr val="lt1"/>
                </a:solidFill>
                <a:latin typeface="Trebuchet MS"/>
                <a:ea typeface="Trebuchet MS"/>
                <a:cs typeface="Trebuchet MS"/>
                <a:sym typeface="Trebuchet MS"/>
              </a:rPr>
              <a:t>What is next?</a:t>
            </a:r>
            <a:endParaRPr sz="5000" i="1">
              <a:solidFill>
                <a:schemeClr val="lt1"/>
              </a:solidFill>
              <a:latin typeface="Trebuchet MS"/>
              <a:ea typeface="Trebuchet MS"/>
              <a:cs typeface="Trebuchet MS"/>
              <a:sym typeface="Trebuchet MS"/>
            </a:endParaRPr>
          </a:p>
        </p:txBody>
      </p:sp>
      <p:sp>
        <p:nvSpPr>
          <p:cNvPr id="591" name="Google Shape;591;p103"/>
          <p:cNvSpPr txBox="1">
            <a:spLocks noGrp="1"/>
          </p:cNvSpPr>
          <p:nvPr>
            <p:ph type="sldNum" idx="12"/>
          </p:nvPr>
        </p:nvSpPr>
        <p:spPr>
          <a:xfrm>
            <a:off x="11296611" y="6217623"/>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33</a:t>
            </a:fld>
            <a:endParaRPr/>
          </a:p>
        </p:txBody>
      </p:sp>
      <p:pic>
        <p:nvPicPr>
          <p:cNvPr id="592" name="Google Shape;592;p103" title="co_dora_brd_chiae_reverse_rgb.png"/>
          <p:cNvPicPr preferRelativeResize="0"/>
          <p:nvPr/>
        </p:nvPicPr>
        <p:blipFill rotWithShape="1">
          <a:blip r:embed="rId4">
            <a:alphaModFix/>
          </a:blip>
          <a:srcRect/>
          <a:stretch/>
        </p:blipFill>
        <p:spPr>
          <a:xfrm>
            <a:off x="9086291" y="171533"/>
            <a:ext cx="2297508" cy="524800"/>
          </a:xfrm>
          <a:prstGeom prst="rect">
            <a:avLst/>
          </a:prstGeom>
          <a:noFill/>
          <a:ln>
            <a:noFill/>
          </a:ln>
        </p:spPr>
      </p:pic>
      <p:sp>
        <p:nvSpPr>
          <p:cNvPr id="593" name="Google Shape;593;p103"/>
          <p:cNvSpPr txBox="1"/>
          <p:nvPr/>
        </p:nvSpPr>
        <p:spPr>
          <a:xfrm>
            <a:off x="4446900" y="1553400"/>
            <a:ext cx="4824900" cy="1100700"/>
          </a:xfrm>
          <a:prstGeom prst="rect">
            <a:avLst/>
          </a:prstGeom>
          <a:noFill/>
          <a:ln>
            <a:noFill/>
          </a:ln>
        </p:spPr>
        <p:txBody>
          <a:bodyPr spcFirstLastPara="1" wrap="square" lIns="121900" tIns="121900" rIns="121900" bIns="121900" anchor="t" anchorCtr="0">
            <a:noAutofit/>
          </a:bodyPr>
          <a:lstStyle/>
          <a:p>
            <a:pPr marL="457200" lvl="0" indent="-342900" algn="l" rtl="0">
              <a:lnSpc>
                <a:spcPct val="95000"/>
              </a:lnSpc>
              <a:spcBef>
                <a:spcPts val="0"/>
              </a:spcBef>
              <a:spcAft>
                <a:spcPts val="0"/>
              </a:spcAft>
              <a:buClr>
                <a:schemeClr val="lt1"/>
              </a:buClr>
              <a:buSzPts val="1800"/>
              <a:buFont typeface="Trebuchet MS"/>
              <a:buChar char="●"/>
            </a:pPr>
            <a:endParaRPr sz="2400">
              <a:solidFill>
                <a:schemeClr val="dk2"/>
              </a:solidFill>
            </a:endParaRPr>
          </a:p>
        </p:txBody>
      </p:sp>
      <p:sp>
        <p:nvSpPr>
          <p:cNvPr id="594" name="Google Shape;594;p103"/>
          <p:cNvSpPr txBox="1"/>
          <p:nvPr/>
        </p:nvSpPr>
        <p:spPr>
          <a:xfrm>
            <a:off x="197575" y="1429600"/>
            <a:ext cx="8888700" cy="5199900"/>
          </a:xfrm>
          <a:prstGeom prst="rect">
            <a:avLst/>
          </a:prstGeom>
          <a:solidFill>
            <a:srgbClr val="001970"/>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400">
              <a:solidFill>
                <a:schemeClr val="lt1"/>
              </a:solidFill>
              <a:latin typeface="Trebuchet MS"/>
              <a:ea typeface="Trebuchet MS"/>
              <a:cs typeface="Trebuchet MS"/>
              <a:sym typeface="Trebuchet MS"/>
            </a:endParaRPr>
          </a:p>
          <a:p>
            <a:pPr marL="60960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Trebuchet MS"/>
              <a:ea typeface="Trebuchet MS"/>
              <a:cs typeface="Trebuchet MS"/>
              <a:sym typeface="Trebuchet MS"/>
            </a:endParaRPr>
          </a:p>
        </p:txBody>
      </p:sp>
      <p:sp>
        <p:nvSpPr>
          <p:cNvPr id="595" name="Google Shape;595;p103"/>
          <p:cNvSpPr txBox="1"/>
          <p:nvPr/>
        </p:nvSpPr>
        <p:spPr>
          <a:xfrm>
            <a:off x="343100" y="1590075"/>
            <a:ext cx="8656200" cy="48186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Clr>
                <a:schemeClr val="dk1"/>
              </a:buClr>
              <a:buSzPts val="1100"/>
              <a:buFont typeface="Arial"/>
              <a:buNone/>
            </a:pPr>
            <a:r>
              <a:rPr lang="en-US" sz="3000">
                <a:solidFill>
                  <a:schemeClr val="lt1"/>
                </a:solidFill>
                <a:latin typeface="Trebuchet MS"/>
                <a:ea typeface="Trebuchet MS"/>
                <a:cs typeface="Trebuchet MS"/>
                <a:sym typeface="Trebuchet MS"/>
              </a:rPr>
              <a:t>Stay involved and continue sharing your feedback</a:t>
            </a:r>
            <a:endParaRPr sz="300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300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3000">
                <a:solidFill>
                  <a:schemeClr val="lt1"/>
                </a:solidFill>
                <a:latin typeface="Trebuchet MS"/>
                <a:ea typeface="Trebuchet MS"/>
                <a:cs typeface="Trebuchet MS"/>
                <a:sym typeface="Trebuchet MS"/>
              </a:rPr>
              <a:t>HIAE Board Meetings</a:t>
            </a:r>
            <a:endParaRPr sz="3000">
              <a:solidFill>
                <a:schemeClr val="lt1"/>
              </a:solidFill>
              <a:latin typeface="Trebuchet MS"/>
              <a:ea typeface="Trebuchet MS"/>
              <a:cs typeface="Trebuchet MS"/>
              <a:sym typeface="Trebuchet MS"/>
            </a:endParaRPr>
          </a:p>
          <a:p>
            <a:pPr marL="457200" lvl="0" indent="-419100" algn="l" rtl="0">
              <a:spcBef>
                <a:spcPts val="0"/>
              </a:spcBef>
              <a:spcAft>
                <a:spcPts val="0"/>
              </a:spcAft>
              <a:buClr>
                <a:schemeClr val="lt1"/>
              </a:buClr>
              <a:buSzPts val="3000"/>
              <a:buFont typeface="Trebuchet MS"/>
              <a:buChar char="●"/>
            </a:pPr>
            <a:r>
              <a:rPr lang="en-US" sz="3000">
                <a:solidFill>
                  <a:schemeClr val="lt1"/>
                </a:solidFill>
                <a:latin typeface="Trebuchet MS"/>
                <a:ea typeface="Trebuchet MS"/>
                <a:cs typeface="Trebuchet MS"/>
                <a:sym typeface="Trebuchet MS"/>
              </a:rPr>
              <a:t>Thursday, July 16 from 10 a.m. to 12 p.m.</a:t>
            </a:r>
            <a:endParaRPr sz="3000">
              <a:solidFill>
                <a:schemeClr val="lt1"/>
              </a:solidFill>
              <a:latin typeface="Trebuchet MS"/>
              <a:ea typeface="Trebuchet MS"/>
              <a:cs typeface="Trebuchet MS"/>
              <a:sym typeface="Trebuchet MS"/>
            </a:endParaRPr>
          </a:p>
          <a:p>
            <a:pPr marL="457200" lvl="0" indent="-419100" algn="l" rtl="0">
              <a:spcBef>
                <a:spcPts val="0"/>
              </a:spcBef>
              <a:spcAft>
                <a:spcPts val="0"/>
              </a:spcAft>
              <a:buClr>
                <a:schemeClr val="lt1"/>
              </a:buClr>
              <a:buSzPts val="3000"/>
              <a:buFont typeface="Trebuchet MS"/>
              <a:buChar char="●"/>
            </a:pPr>
            <a:r>
              <a:rPr lang="en-US" sz="3000" u="sng">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Register for the next HIAE board </a:t>
            </a:r>
            <a:r>
              <a:rPr lang="en-US" sz="3000" u="sng">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meeting</a:t>
            </a:r>
            <a:r>
              <a:rPr lang="en-US" sz="3000">
                <a:solidFill>
                  <a:schemeClr val="lt1"/>
                </a:solidFill>
                <a:latin typeface="Trebuchet MS"/>
                <a:ea typeface="Trebuchet MS"/>
                <a:cs typeface="Trebuchet MS"/>
                <a:sym typeface="Trebuchet MS"/>
              </a:rPr>
              <a:t> </a:t>
            </a:r>
            <a:endParaRPr sz="3000">
              <a:solidFill>
                <a:schemeClr val="lt1"/>
              </a:solidFill>
              <a:latin typeface="Trebuchet MS"/>
              <a:ea typeface="Trebuchet MS"/>
              <a:cs typeface="Trebuchet MS"/>
              <a:sym typeface="Trebuchet MS"/>
            </a:endParaRPr>
          </a:p>
          <a:p>
            <a:pPr marL="0" lvl="0" indent="0" algn="l" rtl="0">
              <a:spcBef>
                <a:spcPts val="0"/>
              </a:spcBef>
              <a:spcAft>
                <a:spcPts val="0"/>
              </a:spcAft>
              <a:buNone/>
            </a:pPr>
            <a:endParaRPr sz="3000">
              <a:solidFill>
                <a:schemeClr val="lt1"/>
              </a:solidFill>
              <a:latin typeface="Trebuchet MS"/>
              <a:ea typeface="Trebuchet MS"/>
              <a:cs typeface="Trebuchet MS"/>
              <a:sym typeface="Trebuchet MS"/>
            </a:endParaRPr>
          </a:p>
          <a:p>
            <a:pPr marL="0" lvl="0" indent="0" algn="l" rtl="0">
              <a:spcBef>
                <a:spcPts val="0"/>
              </a:spcBef>
              <a:spcAft>
                <a:spcPts val="0"/>
              </a:spcAft>
              <a:buNone/>
            </a:pPr>
            <a:r>
              <a:rPr lang="en-US" sz="3000">
                <a:solidFill>
                  <a:schemeClr val="lt1"/>
                </a:solidFill>
                <a:latin typeface="Trebuchet MS"/>
                <a:ea typeface="Trebuchet MS"/>
                <a:cs typeface="Trebuchet MS"/>
                <a:sym typeface="Trebuchet MS"/>
              </a:rPr>
              <a:t>Share Feedback</a:t>
            </a:r>
            <a:endParaRPr sz="3000">
              <a:solidFill>
                <a:schemeClr val="lt1"/>
              </a:solidFill>
              <a:latin typeface="Trebuchet MS"/>
              <a:ea typeface="Trebuchet MS"/>
              <a:cs typeface="Trebuchet MS"/>
              <a:sym typeface="Trebuchet MS"/>
            </a:endParaRPr>
          </a:p>
          <a:p>
            <a:pPr marL="457200" lvl="0" indent="-419100" algn="l" rtl="0">
              <a:spcBef>
                <a:spcPts val="0"/>
              </a:spcBef>
              <a:spcAft>
                <a:spcPts val="0"/>
              </a:spcAft>
              <a:buClr>
                <a:schemeClr val="lt1"/>
              </a:buClr>
              <a:buSzPts val="3000"/>
              <a:buFont typeface="Trebuchet MS"/>
              <a:buChar char="●"/>
            </a:pPr>
            <a:r>
              <a:rPr lang="en-US" sz="3000" u="sng">
                <a:solidFill>
                  <a:srgbClr val="00FFFF"/>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HIAE</a:t>
            </a:r>
            <a:r>
              <a:rPr lang="en-US" sz="3000" u="sng">
                <a:solidFill>
                  <a:srgbClr val="00FFFF"/>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 Public Comment Form</a:t>
            </a:r>
            <a:endParaRPr sz="3000">
              <a:solidFill>
                <a:srgbClr val="00FFFF"/>
              </a:solidFill>
              <a:latin typeface="Trebuchet MS"/>
              <a:ea typeface="Trebuchet MS"/>
              <a:cs typeface="Trebuchet MS"/>
              <a:sym typeface="Trebuchet MS"/>
            </a:endParaRPr>
          </a:p>
          <a:p>
            <a:pPr marL="609600" lvl="0" indent="0" algn="ctr" rtl="0">
              <a:lnSpc>
                <a:spcPct val="95000"/>
              </a:lnSpc>
              <a:spcBef>
                <a:spcPts val="0"/>
              </a:spcBef>
              <a:spcAft>
                <a:spcPts val="0"/>
              </a:spcAft>
              <a:buClr>
                <a:schemeClr val="dk1"/>
              </a:buClr>
              <a:buSzPts val="1500"/>
              <a:buFont typeface="Arial"/>
              <a:buNone/>
            </a:pPr>
            <a:endParaRPr sz="2100" u="sng">
              <a:solidFill>
                <a:schemeClr val="lt1"/>
              </a:solidFill>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104"/>
          <p:cNvSpPr txBox="1">
            <a:spLocks noGrp="1"/>
          </p:cNvSpPr>
          <p:nvPr>
            <p:ph type="title"/>
          </p:nvPr>
        </p:nvSpPr>
        <p:spPr>
          <a:xfrm>
            <a:off x="838200" y="266050"/>
            <a:ext cx="10515600" cy="886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Resources </a:t>
            </a:r>
            <a:endParaRPr/>
          </a:p>
        </p:txBody>
      </p:sp>
      <p:sp>
        <p:nvSpPr>
          <p:cNvPr id="602" name="Google Shape;602;p104"/>
          <p:cNvSpPr txBox="1">
            <a:spLocks noGrp="1"/>
          </p:cNvSpPr>
          <p:nvPr>
            <p:ph type="body" idx="1"/>
          </p:nvPr>
        </p:nvSpPr>
        <p:spPr>
          <a:xfrm>
            <a:off x="838200" y="1284025"/>
            <a:ext cx="10792200" cy="4534800"/>
          </a:xfrm>
          <a:prstGeom prst="rect">
            <a:avLst/>
          </a:prstGeom>
        </p:spPr>
        <p:txBody>
          <a:bodyPr spcFirstLastPara="1" wrap="square" lIns="91425" tIns="45700" rIns="91425" bIns="45700" anchor="t" anchorCtr="0">
            <a:noAutofit/>
          </a:bodyPr>
          <a:lstStyle/>
          <a:p>
            <a:pPr marL="457200" lvl="0" indent="-444500" algn="l" rtl="0">
              <a:lnSpc>
                <a:spcPct val="100000"/>
              </a:lnSpc>
              <a:spcBef>
                <a:spcPts val="1000"/>
              </a:spcBef>
              <a:spcAft>
                <a:spcPts val="0"/>
              </a:spcAft>
              <a:buSzPts val="3400"/>
              <a:buFont typeface="Trebuchet MS"/>
              <a:buChar char="●"/>
            </a:pPr>
            <a:r>
              <a:rPr lang="en-US" sz="3400"/>
              <a:t>Updated materials coming soon</a:t>
            </a:r>
            <a:endParaRPr sz="3400"/>
          </a:p>
          <a:p>
            <a:pPr marL="914400" lvl="1" indent="-431800" algn="l" rtl="0">
              <a:lnSpc>
                <a:spcPct val="100000"/>
              </a:lnSpc>
              <a:spcBef>
                <a:spcPts val="0"/>
              </a:spcBef>
              <a:spcAft>
                <a:spcPts val="0"/>
              </a:spcAft>
              <a:buSzPts val="3200"/>
              <a:buFont typeface="Trebuchet MS"/>
              <a:buChar char="○"/>
            </a:pPr>
            <a:r>
              <a:rPr lang="en-US" sz="3200"/>
              <a:t>Member Benefit Change Letter (dental)</a:t>
            </a:r>
            <a:endParaRPr sz="3200"/>
          </a:p>
          <a:p>
            <a:pPr marL="914400" lvl="1" indent="-431800" algn="l" rtl="0">
              <a:lnSpc>
                <a:spcPct val="100000"/>
              </a:lnSpc>
              <a:spcBef>
                <a:spcPts val="0"/>
              </a:spcBef>
              <a:spcAft>
                <a:spcPts val="0"/>
              </a:spcAft>
              <a:buSzPts val="3200"/>
              <a:buFont typeface="Trebuchet MS"/>
              <a:buChar char="○"/>
            </a:pPr>
            <a:r>
              <a:rPr lang="en-US" sz="3200"/>
              <a:t>Key Messaging </a:t>
            </a:r>
            <a:endParaRPr sz="3200"/>
          </a:p>
          <a:p>
            <a:pPr marL="914400" lvl="1" indent="-431800" algn="l" rtl="0">
              <a:lnSpc>
                <a:spcPct val="100000"/>
              </a:lnSpc>
              <a:spcBef>
                <a:spcPts val="0"/>
              </a:spcBef>
              <a:spcAft>
                <a:spcPts val="0"/>
              </a:spcAft>
              <a:buSzPts val="3200"/>
              <a:buFont typeface="Trebuchet MS"/>
              <a:buChar char="○"/>
            </a:pPr>
            <a:r>
              <a:rPr lang="en-US" sz="3200"/>
              <a:t>Toolkit (updated scenarios, CO Health Policy Comparison Tool)</a:t>
            </a:r>
            <a:endParaRPr sz="3200"/>
          </a:p>
          <a:p>
            <a:pPr marL="914400" lvl="1" indent="-431800" algn="l" rtl="0">
              <a:lnSpc>
                <a:spcPct val="100000"/>
              </a:lnSpc>
              <a:spcBef>
                <a:spcPts val="0"/>
              </a:spcBef>
              <a:spcAft>
                <a:spcPts val="0"/>
              </a:spcAft>
              <a:buSzPts val="3200"/>
              <a:buChar char="○"/>
            </a:pPr>
            <a:r>
              <a:rPr lang="en-US" sz="3200"/>
              <a:t>Member Handbook </a:t>
            </a:r>
            <a:endParaRPr sz="3200"/>
          </a:p>
          <a:p>
            <a:pPr marL="914400" lvl="1" indent="-431800" algn="l" rtl="0">
              <a:lnSpc>
                <a:spcPct val="100000"/>
              </a:lnSpc>
              <a:spcBef>
                <a:spcPts val="0"/>
              </a:spcBef>
              <a:spcAft>
                <a:spcPts val="0"/>
              </a:spcAft>
              <a:buSzPts val="3200"/>
              <a:buChar char="○"/>
            </a:pPr>
            <a:r>
              <a:rPr lang="en-US" sz="3200"/>
              <a:t>Website Updates </a:t>
            </a:r>
            <a:endParaRPr sz="3200"/>
          </a:p>
          <a:p>
            <a:pPr marL="457200" lvl="0" indent="-444500" algn="l" rtl="0">
              <a:lnSpc>
                <a:spcPct val="100000"/>
              </a:lnSpc>
              <a:spcBef>
                <a:spcPts val="1000"/>
              </a:spcBef>
              <a:spcAft>
                <a:spcPts val="0"/>
              </a:spcAft>
              <a:buClr>
                <a:schemeClr val="dk2"/>
              </a:buClr>
              <a:buSzPts val="3400"/>
              <a:buFont typeface="Trebuchet MS"/>
              <a:buChar char="●"/>
            </a:pPr>
            <a:r>
              <a:rPr lang="en-US" sz="3400" u="sng">
                <a:solidFill>
                  <a:schemeClr val="hlink"/>
                </a:solidFill>
                <a:hlinkClick r:id="rId3"/>
              </a:rPr>
              <a:t>Sign up for </a:t>
            </a:r>
            <a:r>
              <a:rPr lang="en-US" sz="3400" u="sng">
                <a:solidFill>
                  <a:schemeClr val="hlink"/>
                </a:solidFill>
                <a:hlinkClick r:id="rId3"/>
              </a:rPr>
              <a:t>CAC Newsletter</a:t>
            </a:r>
            <a:r>
              <a:rPr lang="en-US" sz="3400">
                <a:solidFill>
                  <a:schemeClr val="dk2"/>
                </a:solidFill>
              </a:rPr>
              <a:t> </a:t>
            </a:r>
            <a:endParaRPr sz="3400">
              <a:solidFill>
                <a:schemeClr val="dk2"/>
              </a:solidFill>
            </a:endParaRPr>
          </a:p>
          <a:p>
            <a:pPr marL="457200" lvl="0" indent="0" algn="l" rtl="0">
              <a:lnSpc>
                <a:spcPct val="100000"/>
              </a:lnSpc>
              <a:spcBef>
                <a:spcPts val="1000"/>
              </a:spcBef>
              <a:spcAft>
                <a:spcPts val="1000"/>
              </a:spcAft>
              <a:buNone/>
            </a:pPr>
            <a:endParaRPr sz="3000">
              <a:solidFill>
                <a:schemeClr val="dk2"/>
              </a:solidFill>
            </a:endParaRPr>
          </a:p>
        </p:txBody>
      </p:sp>
      <p:sp>
        <p:nvSpPr>
          <p:cNvPr id="603" name="Google Shape;603;p10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105"/>
          <p:cNvSpPr txBox="1">
            <a:spLocks noGrp="1"/>
          </p:cNvSpPr>
          <p:nvPr>
            <p:ph type="title"/>
          </p:nvPr>
        </p:nvSpPr>
        <p:spPr>
          <a:xfrm>
            <a:off x="6122788" y="2625328"/>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Questions?</a:t>
            </a:r>
            <a:endParaRPr/>
          </a:p>
        </p:txBody>
      </p:sp>
      <p:sp>
        <p:nvSpPr>
          <p:cNvPr id="610" name="Google Shape;610;p10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0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Contact Information</a:t>
            </a:r>
            <a:endParaRPr/>
          </a:p>
        </p:txBody>
      </p:sp>
      <p:sp>
        <p:nvSpPr>
          <p:cNvPr id="617" name="Google Shape;617;p106"/>
          <p:cNvSpPr/>
          <p:nvPr/>
        </p:nvSpPr>
        <p:spPr>
          <a:xfrm>
            <a:off x="3048000" y="2111413"/>
            <a:ext cx="6096000" cy="3108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a:solidFill>
                  <a:schemeClr val="lt1"/>
                </a:solidFill>
                <a:latin typeface="Trebuchet MS"/>
                <a:ea typeface="Trebuchet MS"/>
                <a:cs typeface="Trebuchet MS"/>
                <a:sym typeface="Trebuchet MS"/>
              </a:rPr>
              <a:t>hcpf_coverallco@state.co.us</a:t>
            </a:r>
            <a:endParaRPr sz="3600">
              <a:solidFill>
                <a:schemeClr val="lt1"/>
              </a:solidFill>
              <a:latin typeface="Trebuchet MS"/>
              <a:ea typeface="Trebuchet MS"/>
              <a:cs typeface="Trebuchet MS"/>
              <a:sym typeface="Trebuchet MS"/>
            </a:endParaRPr>
          </a:p>
        </p:txBody>
      </p:sp>
      <p:sp>
        <p:nvSpPr>
          <p:cNvPr id="618" name="Google Shape;618;p10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07"/>
          <p:cNvSpPr txBox="1">
            <a:spLocks noGrp="1"/>
          </p:cNvSpPr>
          <p:nvPr>
            <p:ph type="title"/>
          </p:nvPr>
        </p:nvSpPr>
        <p:spPr>
          <a:xfrm>
            <a:off x="183931" y="2168288"/>
            <a:ext cx="11824200" cy="13257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a:t>Thank you!</a:t>
            </a:r>
            <a:endParaRPr/>
          </a:p>
        </p:txBody>
      </p:sp>
      <p:sp>
        <p:nvSpPr>
          <p:cNvPr id="625" name="Google Shape;625;p10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F0F6C6-88BF-24C6-EFBE-4678236C93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38</a:t>
            </a:fld>
            <a:endParaRPr lang="en-US"/>
          </a:p>
        </p:txBody>
      </p:sp>
      <p:sp>
        <p:nvSpPr>
          <p:cNvPr id="6" name="Text Placeholder 2">
            <a:extLst>
              <a:ext uri="{FF2B5EF4-FFF2-40B4-BE49-F238E27FC236}">
                <a16:creationId xmlns:a16="http://schemas.microsoft.com/office/drawing/2014/main" id="{05566D8A-9489-180A-3BE0-501EB3D3A2C3}"/>
              </a:ext>
            </a:extLst>
          </p:cNvPr>
          <p:cNvSpPr>
            <a:spLocks noGrp="1"/>
          </p:cNvSpPr>
          <p:nvPr/>
        </p:nvSpPr>
        <p:spPr>
          <a:xfrm>
            <a:off x="683217" y="119189"/>
            <a:ext cx="10515600" cy="420559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r>
              <a:rPr lang="en-US" sz="2000" dirty="0"/>
              <a:t>Beginning January 1, 2027, the Cover All Coloradans population will be removed from the Accountable Care Collaborative. As a result: </a:t>
            </a:r>
            <a:br>
              <a:rPr lang="en-US" sz="2000" dirty="0"/>
            </a:br>
            <a:endParaRPr lang="en-US" sz="2000" dirty="0"/>
          </a:p>
          <a:p>
            <a:r>
              <a:rPr lang="en-US" sz="2000" dirty="0"/>
              <a:t>Members will not be assigned to a Regional Accountable Entity (RAE).  </a:t>
            </a:r>
            <a:br>
              <a:rPr lang="en-US" sz="2000" dirty="0"/>
            </a:br>
            <a:endParaRPr lang="en-US" sz="2000" dirty="0"/>
          </a:p>
          <a:p>
            <a:r>
              <a:rPr lang="en-US" sz="2000" dirty="0"/>
              <a:t>Members can find their own providers. </a:t>
            </a:r>
            <a:r>
              <a:rPr lang="en-US" sz="2000" dirty="0">
                <a:hlinkClick r:id="rId2"/>
              </a:rPr>
              <a:t>Search for</a:t>
            </a:r>
            <a:r>
              <a:rPr lang="en-US" sz="2000" u="sng" dirty="0"/>
              <a:t> </a:t>
            </a:r>
            <a:r>
              <a:rPr lang="en-US" sz="2000" dirty="0">
                <a:hlinkClick r:id="rId2"/>
              </a:rPr>
              <a:t>providers.</a:t>
            </a:r>
            <a:r>
              <a:rPr lang="en-US" sz="2000" dirty="0"/>
              <a:t> </a:t>
            </a:r>
            <a:br>
              <a:rPr lang="en-US" sz="2000" dirty="0"/>
            </a:br>
            <a:endParaRPr lang="en-US" sz="2000" dirty="0"/>
          </a:p>
          <a:p>
            <a:r>
              <a:rPr lang="en-US" sz="2000" dirty="0"/>
              <a:t>Members will no longer receive general care coordination resources from our Regional Accountable Entities but may receive other wraparound support from community providers. </a:t>
            </a:r>
            <a:br>
              <a:rPr lang="en-US" sz="2000" dirty="0"/>
            </a:br>
            <a:endParaRPr lang="en-US" sz="2000" dirty="0"/>
          </a:p>
          <a:p>
            <a:r>
              <a:rPr lang="en-US" sz="2000" dirty="0"/>
              <a:t>CAC members will no longer receive Behavioral Health services through their RAEs but will still qualify for many Behavioral Health services.  </a:t>
            </a:r>
            <a:br>
              <a:rPr lang="en-US" sz="2000" dirty="0"/>
            </a:br>
            <a:endParaRPr lang="en-US" sz="2000" dirty="0"/>
          </a:p>
          <a:p>
            <a:r>
              <a:rPr lang="en-US" sz="2000" dirty="0"/>
              <a:t>Behavioral Health Benefit </a:t>
            </a:r>
            <a:r>
              <a:rPr lang="en-US" sz="2000" dirty="0">
                <a:hlinkClick r:id="rId3"/>
              </a:rPr>
              <a:t>information</a:t>
            </a:r>
            <a:r>
              <a:rPr lang="en-US" sz="2000" dirty="0"/>
              <a:t>. </a:t>
            </a:r>
            <a:br>
              <a:rPr lang="en-US" sz="2000" dirty="0"/>
            </a:br>
            <a:endParaRPr lang="en-US" sz="2000" dirty="0"/>
          </a:p>
          <a:p>
            <a:r>
              <a:rPr lang="en-US" sz="2000" dirty="0"/>
              <a:t>Residential and inpatient services are excluded.</a:t>
            </a:r>
          </a:p>
          <a:p>
            <a:endParaRPr lang="en-US" sz="2000" dirty="0"/>
          </a:p>
        </p:txBody>
      </p:sp>
    </p:spTree>
    <p:extLst>
      <p:ext uri="{BB962C8B-B14F-4D97-AF65-F5344CB8AC3E}">
        <p14:creationId xmlns:p14="http://schemas.microsoft.com/office/powerpoint/2010/main" val="3971586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74"/>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n-US"/>
              <a:t>Meeting Logistics</a:t>
            </a:r>
            <a:endParaRPr/>
          </a:p>
        </p:txBody>
      </p:sp>
      <p:sp>
        <p:nvSpPr>
          <p:cNvPr id="333" name="Google Shape;333;p74"/>
          <p:cNvSpPr txBox="1">
            <a:spLocks noGrp="1"/>
          </p:cNvSpPr>
          <p:nvPr>
            <p:ph type="body" idx="1"/>
          </p:nvPr>
        </p:nvSpPr>
        <p:spPr>
          <a:xfrm>
            <a:off x="715350" y="1578525"/>
            <a:ext cx="10761300" cy="44796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1000"/>
              </a:spcBef>
              <a:spcAft>
                <a:spcPts val="0"/>
              </a:spcAft>
              <a:buClr>
                <a:schemeClr val="dk2"/>
              </a:buClr>
              <a:buSzPts val="2500"/>
              <a:buFont typeface="Trebuchet MS"/>
              <a:buChar char="●"/>
            </a:pPr>
            <a:r>
              <a:rPr lang="en-US" sz="2500">
                <a:solidFill>
                  <a:schemeClr val="dk2"/>
                </a:solidFill>
              </a:rPr>
              <a:t>We are recording this webinar.</a:t>
            </a:r>
            <a:endParaRPr sz="2500">
              <a:solidFill>
                <a:schemeClr val="dk2"/>
              </a:solidFill>
            </a:endParaRPr>
          </a:p>
          <a:p>
            <a:pPr marL="457200" lvl="0" indent="-387350" algn="l" rtl="0">
              <a:lnSpc>
                <a:spcPct val="100000"/>
              </a:lnSpc>
              <a:spcBef>
                <a:spcPts val="1000"/>
              </a:spcBef>
              <a:spcAft>
                <a:spcPts val="0"/>
              </a:spcAft>
              <a:buClr>
                <a:schemeClr val="dk2"/>
              </a:buClr>
              <a:buSzPts val="2500"/>
              <a:buFont typeface="Trebuchet MS"/>
              <a:buChar char="●"/>
            </a:pPr>
            <a:r>
              <a:rPr lang="en-US" sz="2500">
                <a:solidFill>
                  <a:schemeClr val="dk2"/>
                </a:solidFill>
              </a:rPr>
              <a:t>Do not include medical history, insurance status, or member details in questions or comments.</a:t>
            </a:r>
            <a:endParaRPr sz="2500">
              <a:solidFill>
                <a:schemeClr val="dk2"/>
              </a:solidFill>
            </a:endParaRPr>
          </a:p>
          <a:p>
            <a:pPr marL="914400" lvl="1" indent="-387350" algn="l" rtl="0">
              <a:lnSpc>
                <a:spcPct val="100000"/>
              </a:lnSpc>
              <a:spcBef>
                <a:spcPts val="500"/>
              </a:spcBef>
              <a:spcAft>
                <a:spcPts val="0"/>
              </a:spcAft>
              <a:buClr>
                <a:schemeClr val="dk2"/>
              </a:buClr>
              <a:buSzPts val="2500"/>
              <a:buFont typeface="Trebuchet MS"/>
              <a:buChar char="○"/>
            </a:pPr>
            <a:r>
              <a:rPr lang="en-US" sz="2500">
                <a:solidFill>
                  <a:schemeClr val="dk2"/>
                </a:solidFill>
              </a:rPr>
              <a:t>This information may be protected health information (PHI) or personally identifiable information (PII).</a:t>
            </a:r>
            <a:endParaRPr sz="2500">
              <a:solidFill>
                <a:schemeClr val="dk2"/>
              </a:solidFill>
            </a:endParaRPr>
          </a:p>
          <a:p>
            <a:pPr marL="914400" lvl="1" indent="-387350" algn="l" rtl="0">
              <a:lnSpc>
                <a:spcPct val="100000"/>
              </a:lnSpc>
              <a:spcBef>
                <a:spcPts val="500"/>
              </a:spcBef>
              <a:spcAft>
                <a:spcPts val="0"/>
              </a:spcAft>
              <a:buClr>
                <a:schemeClr val="dk2"/>
              </a:buClr>
              <a:buSzPts val="2500"/>
              <a:buFont typeface="Trebuchet MS"/>
              <a:buChar char="○"/>
            </a:pPr>
            <a:r>
              <a:rPr lang="en-US" sz="2500">
                <a:solidFill>
                  <a:schemeClr val="dk2"/>
                </a:solidFill>
              </a:rPr>
              <a:t>If a question includes PHI or PII, staff may not read the full question aloud.</a:t>
            </a:r>
            <a:endParaRPr sz="2600">
              <a:solidFill>
                <a:schemeClr val="dk2"/>
              </a:solidFill>
            </a:endParaRPr>
          </a:p>
        </p:txBody>
      </p:sp>
      <p:sp>
        <p:nvSpPr>
          <p:cNvPr id="334" name="Google Shape;334;p7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75"/>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n-US"/>
              <a:t>Meeting Logistics</a:t>
            </a:r>
            <a:endParaRPr/>
          </a:p>
        </p:txBody>
      </p:sp>
      <p:sp>
        <p:nvSpPr>
          <p:cNvPr id="341" name="Google Shape;341;p75"/>
          <p:cNvSpPr txBox="1">
            <a:spLocks noGrp="1"/>
          </p:cNvSpPr>
          <p:nvPr>
            <p:ph type="body" idx="1"/>
          </p:nvPr>
        </p:nvSpPr>
        <p:spPr>
          <a:xfrm>
            <a:off x="715350" y="1578525"/>
            <a:ext cx="10761300" cy="4479600"/>
          </a:xfrm>
          <a:prstGeom prst="rect">
            <a:avLst/>
          </a:prstGeom>
        </p:spPr>
        <p:txBody>
          <a:bodyPr spcFirstLastPara="1" wrap="square" lIns="91425" tIns="45700" rIns="91425" bIns="45700" anchor="t" anchorCtr="0">
            <a:noAutofit/>
          </a:bodyPr>
          <a:lstStyle/>
          <a:p>
            <a:pPr marL="457200" lvl="0" indent="0" algn="l" rtl="0">
              <a:lnSpc>
                <a:spcPct val="100000"/>
              </a:lnSpc>
              <a:spcBef>
                <a:spcPts val="1000"/>
              </a:spcBef>
              <a:spcAft>
                <a:spcPts val="0"/>
              </a:spcAft>
              <a:buNone/>
            </a:pPr>
            <a:endParaRPr sz="2500">
              <a:solidFill>
                <a:schemeClr val="dk2"/>
              </a:solidFill>
            </a:endParaRPr>
          </a:p>
          <a:p>
            <a:pPr marL="457200" lvl="0" indent="-387350" algn="l" rtl="0">
              <a:lnSpc>
                <a:spcPct val="100000"/>
              </a:lnSpc>
              <a:spcBef>
                <a:spcPts val="1000"/>
              </a:spcBef>
              <a:spcAft>
                <a:spcPts val="0"/>
              </a:spcAft>
              <a:buClr>
                <a:schemeClr val="dk2"/>
              </a:buClr>
              <a:buSzPts val="2500"/>
              <a:buFont typeface="Trebuchet MS"/>
              <a:buChar char="●"/>
            </a:pPr>
            <a:r>
              <a:rPr lang="en-US" sz="2500">
                <a:solidFill>
                  <a:schemeClr val="dk2"/>
                </a:solidFill>
              </a:rPr>
              <a:t>Attendees will be muted during the presentation.</a:t>
            </a:r>
            <a:endParaRPr sz="2500">
              <a:solidFill>
                <a:schemeClr val="dk2"/>
              </a:solidFill>
            </a:endParaRPr>
          </a:p>
          <a:p>
            <a:pPr marL="457200" lvl="0" indent="-387350" algn="l" rtl="0">
              <a:lnSpc>
                <a:spcPct val="100000"/>
              </a:lnSpc>
              <a:spcBef>
                <a:spcPts val="1000"/>
              </a:spcBef>
              <a:spcAft>
                <a:spcPts val="0"/>
              </a:spcAft>
              <a:buClr>
                <a:schemeClr val="dk2"/>
              </a:buClr>
              <a:buSzPts val="2500"/>
              <a:buFont typeface="Trebuchet MS"/>
              <a:buChar char="●"/>
            </a:pPr>
            <a:r>
              <a:rPr lang="en-US" sz="2500">
                <a:solidFill>
                  <a:schemeClr val="dk2"/>
                </a:solidFill>
              </a:rPr>
              <a:t>Chat is turned off for participants. Staff will use chat to share links.</a:t>
            </a:r>
            <a:endParaRPr sz="2500">
              <a:solidFill>
                <a:schemeClr val="dk2"/>
              </a:solidFill>
            </a:endParaRPr>
          </a:p>
          <a:p>
            <a:pPr marL="457200" lvl="0" indent="-387350" algn="l" rtl="0">
              <a:lnSpc>
                <a:spcPct val="100000"/>
              </a:lnSpc>
              <a:spcBef>
                <a:spcPts val="1300"/>
              </a:spcBef>
              <a:spcAft>
                <a:spcPts val="0"/>
              </a:spcAft>
              <a:buClr>
                <a:schemeClr val="dk2"/>
              </a:buClr>
              <a:buSzPts val="2500"/>
              <a:buFont typeface="Trebuchet MS"/>
              <a:buChar char="●"/>
            </a:pPr>
            <a:r>
              <a:rPr lang="en-US" sz="2500">
                <a:solidFill>
                  <a:schemeClr val="dk2"/>
                </a:solidFill>
              </a:rPr>
              <a:t>Use Q and A feature to ask questions.</a:t>
            </a:r>
            <a:endParaRPr sz="2500">
              <a:solidFill>
                <a:schemeClr val="dk2"/>
              </a:solidFill>
            </a:endParaRPr>
          </a:p>
          <a:p>
            <a:pPr marL="457200" lvl="0" indent="-387350" algn="l" rtl="0">
              <a:lnSpc>
                <a:spcPct val="100000"/>
              </a:lnSpc>
              <a:spcBef>
                <a:spcPts val="1300"/>
              </a:spcBef>
              <a:spcAft>
                <a:spcPts val="0"/>
              </a:spcAft>
              <a:buClr>
                <a:schemeClr val="dk2"/>
              </a:buClr>
              <a:buSzPts val="2500"/>
              <a:buChar char="●"/>
            </a:pPr>
            <a:r>
              <a:rPr lang="en-US" sz="2500">
                <a:solidFill>
                  <a:schemeClr val="dk2"/>
                </a:solidFill>
              </a:rPr>
              <a:t>If you have technical or Zoom-related questions, please also use the Q and A feature. A team member will do their best to assist you. </a:t>
            </a:r>
            <a:endParaRPr sz="2500">
              <a:solidFill>
                <a:schemeClr val="dk2"/>
              </a:solidFill>
            </a:endParaRPr>
          </a:p>
        </p:txBody>
      </p:sp>
      <p:sp>
        <p:nvSpPr>
          <p:cNvPr id="342" name="Google Shape;342;p7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pic>
        <p:nvPicPr>
          <p:cNvPr id="343" name="Google Shape;343;p75" descr="Screenshot of the Zoom Q&amp;A feature found in the Zoom toolbar."/>
          <p:cNvPicPr preferRelativeResize="0"/>
          <p:nvPr/>
        </p:nvPicPr>
        <p:blipFill>
          <a:blip r:embed="rId3">
            <a:alphaModFix/>
          </a:blip>
          <a:stretch>
            <a:fillRect/>
          </a:stretch>
        </p:blipFill>
        <p:spPr>
          <a:xfrm>
            <a:off x="5414538" y="4678500"/>
            <a:ext cx="1362925" cy="1122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76" descr="Father points out something on laptop to family, seated on couch, as wife, son and daughter look on."/>
          <p:cNvPicPr preferRelativeResize="0"/>
          <p:nvPr/>
        </p:nvPicPr>
        <p:blipFill rotWithShape="1">
          <a:blip r:embed="rId3">
            <a:alphaModFix/>
          </a:blip>
          <a:srcRect l="10386" t="16328" b="8637"/>
          <a:stretch/>
        </p:blipFill>
        <p:spPr>
          <a:xfrm>
            <a:off x="-1" y="-1"/>
            <a:ext cx="12191998" cy="6268917"/>
          </a:xfrm>
          <a:prstGeom prst="rect">
            <a:avLst/>
          </a:prstGeom>
          <a:noFill/>
          <a:ln>
            <a:noFill/>
          </a:ln>
        </p:spPr>
      </p:pic>
      <p:sp>
        <p:nvSpPr>
          <p:cNvPr id="349" name="Google Shape;349;p76"/>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n-US" sz="4000" b="1">
                <a:solidFill>
                  <a:schemeClr val="lt1"/>
                </a:solidFill>
                <a:latin typeface="Trebuchet MS"/>
                <a:ea typeface="Trebuchet MS"/>
                <a:cs typeface="Trebuchet MS"/>
                <a:sym typeface="Trebuchet MS"/>
              </a:rPr>
              <a:t>Our Mission</a:t>
            </a:r>
            <a:r>
              <a:rPr lang="en-US" sz="4000">
                <a:solidFill>
                  <a:schemeClr val="lt1"/>
                </a:solidFill>
                <a:latin typeface="Trebuchet MS"/>
                <a:ea typeface="Trebuchet MS"/>
                <a:cs typeface="Trebuchet MS"/>
                <a:sym typeface="Trebuchet MS"/>
              </a:rPr>
              <a:t> </a:t>
            </a:r>
            <a:endParaRPr sz="4000" b="1">
              <a:solidFill>
                <a:schemeClr val="dk1"/>
              </a:solidFill>
            </a:endParaRPr>
          </a:p>
          <a:p>
            <a:pPr marL="161925" lvl="0" indent="0" algn="l" rtl="0">
              <a:spcBef>
                <a:spcPts val="0"/>
              </a:spcBef>
              <a:spcAft>
                <a:spcPts val="0"/>
              </a:spcAft>
              <a:buClr>
                <a:schemeClr val="dk1"/>
              </a:buClr>
              <a:buSzPts val="2000"/>
              <a:buFont typeface="Arial"/>
              <a:buNone/>
            </a:pPr>
            <a:r>
              <a:rPr lang="en-US" sz="24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a:solidFill>
                <a:schemeClr val="lt1"/>
              </a:solidFill>
              <a:latin typeface="Trebuchet MS"/>
              <a:ea typeface="Trebuchet MS"/>
              <a:cs typeface="Trebuchet MS"/>
              <a:sym typeface="Trebuchet MS"/>
            </a:endParaRPr>
          </a:p>
          <a:p>
            <a:pPr marL="161925" lvl="0" indent="0" algn="l" rtl="0">
              <a:spcBef>
                <a:spcPts val="0"/>
              </a:spcBef>
              <a:spcAft>
                <a:spcPts val="0"/>
              </a:spcAft>
              <a:buClr>
                <a:schemeClr val="dk1"/>
              </a:buClr>
              <a:buSzPts val="2000"/>
              <a:buFont typeface="Arial"/>
              <a:buNone/>
            </a:pPr>
            <a:endParaRPr sz="1800" b="1">
              <a:solidFill>
                <a:srgbClr val="FFFFFF"/>
              </a:solidFill>
              <a:latin typeface="Trebuchet MS"/>
              <a:ea typeface="Trebuchet MS"/>
              <a:cs typeface="Trebuchet MS"/>
              <a:sym typeface="Trebuchet MS"/>
            </a:endParaRPr>
          </a:p>
        </p:txBody>
      </p:sp>
      <p:sp>
        <p:nvSpPr>
          <p:cNvPr id="350" name="Google Shape;350;p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chemeClr val="lt1"/>
                </a:solidFill>
              </a:rPr>
              <a:t>6</a:t>
            </a:fld>
            <a:endParaRPr>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77"/>
          <p:cNvSpPr txBox="1">
            <a:spLocks noGrp="1"/>
          </p:cNvSpPr>
          <p:nvPr>
            <p:ph type="title"/>
          </p:nvPr>
        </p:nvSpPr>
        <p:spPr>
          <a:xfrm>
            <a:off x="3513292" y="51592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a:t>What We Do</a:t>
            </a:r>
            <a:endParaRPr/>
          </a:p>
        </p:txBody>
      </p:sp>
      <p:sp>
        <p:nvSpPr>
          <p:cNvPr id="356" name="Google Shape;356;p77"/>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3200">
                <a:solidFill>
                  <a:schemeClr val="dk2"/>
                </a:solidFill>
              </a:rPr>
              <a:t>The Colorado Department of Health Care Policy (HCPF) and Financing administers Health First Colorado (Colorado’s Medicaid program), Child Health Plan </a:t>
            </a:r>
            <a:r>
              <a:rPr lang="en-US" sz="3200" i="1">
                <a:solidFill>
                  <a:schemeClr val="dk2"/>
                </a:solidFill>
              </a:rPr>
              <a:t>Plus </a:t>
            </a:r>
            <a:r>
              <a:rPr lang="en-US" sz="3200">
                <a:solidFill>
                  <a:schemeClr val="dk2"/>
                </a:solidFill>
              </a:rPr>
              <a:t>(CHP+) and other health care programs for Coloradans who qualify. </a:t>
            </a:r>
            <a:endParaRPr sz="3200" b="0" i="0" u="none" strike="noStrike">
              <a:solidFill>
                <a:schemeClr val="dk2"/>
              </a:solidFill>
              <a:latin typeface="Trebuchet MS"/>
              <a:ea typeface="Trebuchet MS"/>
              <a:cs typeface="Trebuchet MS"/>
              <a:sym typeface="Trebuchet MS"/>
            </a:endParaRPr>
          </a:p>
        </p:txBody>
      </p:sp>
      <p:sp>
        <p:nvSpPr>
          <p:cNvPr id="357" name="Google Shape;357;p77"/>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chemeClr val="lt1"/>
                </a:solidFill>
              </a:rPr>
              <a:t>7</a:t>
            </a:fld>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7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a:t>Today’s Expectations</a:t>
            </a:r>
            <a:endParaRPr/>
          </a:p>
        </p:txBody>
      </p:sp>
      <p:sp>
        <p:nvSpPr>
          <p:cNvPr id="363" name="Google Shape;363;p7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n-US" sz="2600" b="1">
                <a:solidFill>
                  <a:schemeClr val="dk2"/>
                </a:solidFill>
              </a:rPr>
              <a:t>Attendees: </a:t>
            </a:r>
            <a:r>
              <a:rPr lang="en-US" sz="2600">
                <a:solidFill>
                  <a:schemeClr val="dk2"/>
                </a:solidFill>
              </a:rPr>
              <a:t>Ask questions and provide feedback after the presentation. </a:t>
            </a:r>
            <a:endParaRPr sz="2600">
              <a:solidFill>
                <a:schemeClr val="dk2"/>
              </a:solidFill>
            </a:endParaRPr>
          </a:p>
          <a:p>
            <a:pPr marL="342900" lvl="0" indent="-279400" algn="l" rtl="0">
              <a:spcBef>
                <a:spcPts val="1000"/>
              </a:spcBef>
              <a:spcAft>
                <a:spcPts val="0"/>
              </a:spcAft>
              <a:buClr>
                <a:schemeClr val="dk2"/>
              </a:buClr>
              <a:buSzPts val="2600"/>
              <a:buChar char="•"/>
            </a:pPr>
            <a:r>
              <a:rPr lang="en-US" sz="2600" b="1">
                <a:solidFill>
                  <a:schemeClr val="dk2"/>
                </a:solidFill>
              </a:rPr>
              <a:t>Meeting norms: </a:t>
            </a:r>
            <a:r>
              <a:rPr lang="en-US" sz="2600">
                <a:solidFill>
                  <a:schemeClr val="dk2"/>
                </a:solidFill>
              </a:rPr>
              <a:t>Respect, stay on topic, and keep an eye on the length of your feedback or question. </a:t>
            </a:r>
            <a:endParaRPr sz="2600">
              <a:solidFill>
                <a:schemeClr val="dk2"/>
              </a:solidFill>
            </a:endParaRPr>
          </a:p>
          <a:p>
            <a:pPr marL="342900" lvl="0" indent="-279400" algn="l" rtl="0">
              <a:spcBef>
                <a:spcPts val="1000"/>
              </a:spcBef>
              <a:spcAft>
                <a:spcPts val="0"/>
              </a:spcAft>
              <a:buClr>
                <a:schemeClr val="dk2"/>
              </a:buClr>
              <a:buSzPts val="2600"/>
              <a:buChar char="•"/>
            </a:pPr>
            <a:r>
              <a:rPr lang="en-US" sz="2600" b="1">
                <a:solidFill>
                  <a:schemeClr val="dk2"/>
                </a:solidFill>
              </a:rPr>
              <a:t>Time limit</a:t>
            </a:r>
            <a:r>
              <a:rPr lang="en-US" sz="2600">
                <a:solidFill>
                  <a:schemeClr val="dk2"/>
                </a:solidFill>
              </a:rPr>
              <a:t>: Due to the number of attendees, we will only be taking questions using the Q and A feature in your Zoom toolbar. </a:t>
            </a:r>
            <a:endParaRPr sz="2600">
              <a:solidFill>
                <a:schemeClr val="dk2"/>
              </a:solidFill>
            </a:endParaRPr>
          </a:p>
        </p:txBody>
      </p:sp>
      <p:sp>
        <p:nvSpPr>
          <p:cNvPr id="364" name="Google Shape;364;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79"/>
          <p:cNvSpPr txBox="1">
            <a:spLocks noGrp="1"/>
          </p:cNvSpPr>
          <p:nvPr>
            <p:ph type="title"/>
          </p:nvPr>
        </p:nvSpPr>
        <p:spPr>
          <a:xfrm>
            <a:off x="552000" y="333100"/>
            <a:ext cx="110880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a:t>Commitment to Stakeholders</a:t>
            </a:r>
            <a:endParaRPr/>
          </a:p>
        </p:txBody>
      </p:sp>
      <p:sp>
        <p:nvSpPr>
          <p:cNvPr id="371" name="Google Shape;371;p79"/>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a:solidFill>
                  <a:schemeClr val="dk2"/>
                </a:solidFill>
                <a:latin typeface="Trebuchet MS"/>
                <a:ea typeface="Trebuchet MS"/>
                <a:cs typeface="Trebuchet MS"/>
                <a:sym typeface="Trebuchet MS"/>
              </a:rPr>
              <a:t>HCPF will:</a:t>
            </a:r>
            <a:endParaRPr sz="3500" b="0" i="0" u="none" strike="noStrike" cap="none">
              <a:solidFill>
                <a:schemeClr val="dk2"/>
              </a:solidFill>
              <a:latin typeface="Arial"/>
              <a:ea typeface="Arial"/>
              <a:cs typeface="Arial"/>
              <a:sym typeface="Arial"/>
            </a:endParaRPr>
          </a:p>
        </p:txBody>
      </p:sp>
      <p:sp>
        <p:nvSpPr>
          <p:cNvPr id="372" name="Google Shape;372;p79"/>
          <p:cNvSpPr txBox="1"/>
          <p:nvPr/>
        </p:nvSpPr>
        <p:spPr>
          <a:xfrm>
            <a:off x="559732" y="2013375"/>
            <a:ext cx="10576800" cy="35397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Thoroughly and thoughtfully evaluate all questions and feedback.</a:t>
            </a:r>
            <a:endParaRPr sz="260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Identify what feedback can be incorporated now or potentially in the future. </a:t>
            </a:r>
            <a:endParaRPr sz="260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Transparently communicate the outcomes of feedback and questions. </a:t>
            </a:r>
            <a:endParaRPr sz="260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73" name="Google Shape;373;p7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chemeClr val="lt1"/>
                </a:solidFill>
              </a:rPr>
              <a:t>9</a:t>
            </a:fld>
            <a:endParaRPr>
              <a:solidFill>
                <a:schemeClr val="lt1"/>
              </a:solidFill>
            </a:endParaRP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ORA 2019 Styl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3782</Words>
  <Application>Microsoft Office PowerPoint</Application>
  <PresentationFormat>Widescreen</PresentationFormat>
  <Paragraphs>499</Paragraphs>
  <Slides>38</Slides>
  <Notes>37</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38</vt:i4>
      </vt:variant>
    </vt:vector>
  </HeadingPairs>
  <TitlesOfParts>
    <vt:vector size="51" baseType="lpstr">
      <vt:lpstr>Roboto Slab</vt:lpstr>
      <vt:lpstr>Calibri</vt:lpstr>
      <vt:lpstr>Verdana</vt:lpstr>
      <vt:lpstr>Arial</vt:lpstr>
      <vt:lpstr>Trebuchet MS</vt:lpstr>
      <vt:lpstr>Noto Sans Symbols</vt:lpstr>
      <vt:lpstr>Roboto</vt:lpstr>
      <vt:lpstr>Courier New</vt:lpstr>
      <vt:lpstr>White Theme</vt:lpstr>
      <vt:lpstr>Blue Theme</vt:lpstr>
      <vt:lpstr>White Theme</vt:lpstr>
      <vt:lpstr>DORA 2019 Style</vt:lpstr>
      <vt:lpstr>Simple Light</vt:lpstr>
      <vt:lpstr>Stakeholder Forum to Discuss Health Benefits for Colorado Children and Pregnant Persons (HB26-1411)</vt:lpstr>
      <vt:lpstr>Interpretación de idiomas</vt:lpstr>
      <vt:lpstr>Closed Captions</vt:lpstr>
      <vt:lpstr>Meeting Logistics</vt:lpstr>
      <vt:lpstr>Meeting Logistics</vt:lpstr>
      <vt:lpstr>PowerPoint Presentation</vt:lpstr>
      <vt:lpstr>What We Do</vt:lpstr>
      <vt:lpstr>Today’s Expectations</vt:lpstr>
      <vt:lpstr>Commitment to Stakeholders</vt:lpstr>
      <vt:lpstr>Agenda</vt:lpstr>
      <vt:lpstr>Presentation Team</vt:lpstr>
      <vt:lpstr>Cover All Coloradans Overview </vt:lpstr>
      <vt:lpstr>CAC History and Definitions</vt:lpstr>
      <vt:lpstr>CAC Population Differences</vt:lpstr>
      <vt:lpstr>      Timeline of Changes </vt:lpstr>
      <vt:lpstr>  Timeline of Changes </vt:lpstr>
      <vt:lpstr>Dental Benefit Changes ​</vt:lpstr>
      <vt:lpstr>Enrollment Cap​</vt:lpstr>
      <vt:lpstr>Removed from Accountable Care Collaborative​</vt:lpstr>
      <vt:lpstr>CAC Kids Medicaid Only ​</vt:lpstr>
      <vt:lpstr>Long Term Support Services Changes​</vt:lpstr>
      <vt:lpstr>CAC Population Visibility​</vt:lpstr>
      <vt:lpstr>Federal Medicaid Changes</vt:lpstr>
      <vt:lpstr>H.R. 1 Toolkit Overview </vt:lpstr>
      <vt:lpstr>OmniSalud </vt:lpstr>
      <vt:lpstr>OmniSalud</vt:lpstr>
      <vt:lpstr>PowerPoint Presentation</vt:lpstr>
      <vt:lpstr>PowerPoint Presentation</vt:lpstr>
      <vt:lpstr>PowerPoint Presentation</vt:lpstr>
      <vt:lpstr>PowerPoint Presentation</vt:lpstr>
      <vt:lpstr>What is next?  Stay involved and continue sharing your feedback </vt:lpstr>
      <vt:lpstr>What is next?</vt:lpstr>
      <vt:lpstr>What is next?</vt:lpstr>
      <vt:lpstr>Resources </vt:lpstr>
      <vt:lpstr>Questions?</vt:lpstr>
      <vt:lpstr>Contact Information</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Meadows, Lucien</cp:lastModifiedBy>
  <cp:revision>1</cp:revision>
  <dcterms:modified xsi:type="dcterms:W3CDTF">2026-07-07T22:59:58Z</dcterms:modified>
</cp:coreProperties>
</file>