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13" r:id="rId4"/>
    <p:sldMasterId id="2147483714" r:id="rId5"/>
    <p:sldMasterId id="2147483715" r:id="rId6"/>
    <p:sldMasterId id="2147483716" r:id="rId7"/>
    <p:sldMasterId id="2147483717"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Lst>
  <p:sldSz cy="6858000" cx="12192000"/>
  <p:notesSz cx="6858000" cy="9144000"/>
  <p:embeddedFontLst>
    <p:embeddedFont>
      <p:font typeface="Roboto Slab"/>
      <p:regular r:id="rId45"/>
      <p:bold r:id="rId46"/>
    </p:embeddedFont>
    <p:embeddedFont>
      <p:font typeface="Roboto"/>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979D388-6AC4-42D2-9535-CD11FE6ED10C}">
  <a:tblStyle styleId="{B979D388-6AC4-42D2-9535-CD11FE6ED10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font" Target="fonts/RobotoSlab-bold.fntdata"/><Relationship Id="rId45" Type="http://schemas.openxmlformats.org/officeDocument/2006/relationships/font" Target="fonts/RobotoSlab-regular.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notesMaster" Target="notesMasters/notesMaster1.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0" Type="http://schemas.openxmlformats.org/officeDocument/2006/relationships/font" Target="fonts/Roboto-boldItalic.fntdata"/><Relationship Id="rId11" Type="http://schemas.openxmlformats.org/officeDocument/2006/relationships/slide" Target="slides/slide2.xml"/><Relationship Id="rId10" Type="http://schemas.openxmlformats.org/officeDocument/2006/relationships/slide" Target="slides/slide1.xml"/><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1" i="0" sz="1200" u="none" cap="none" strike="noStrike">
                <a:solidFill>
                  <a:schemeClr val="dk1"/>
                </a:solidFill>
                <a:latin typeface="Trebuchet MS"/>
                <a:ea typeface="Trebuchet MS"/>
                <a:cs typeface="Trebuchet MS"/>
                <a:sym typeface="Trebuchet MS"/>
              </a:defRPr>
            </a:lvl1pPr>
            <a:lvl2pPr indent="-228600" lvl="1" marL="9144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2pPr>
            <a:lvl3pPr indent="-228600" lvl="2" marL="13716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3pPr>
            <a:lvl4pPr indent="-228600" lvl="3" marL="18288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4pPr>
            <a:lvl5pPr indent="-228600" lvl="4" marL="22860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althfirstcolorado.com/benefits-services/emergency-medicaid/"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althfirstcolorado.com/find-doctors/" TargetMode="External"/><Relationship Id="rId3" Type="http://schemas.openxmlformats.org/officeDocument/2006/relationships/hyperlink" Target="https://www.healthfirstcolorado.com/find-doctors/" TargetMode="External"/><Relationship Id="rId4" Type="http://schemas.openxmlformats.org/officeDocument/2006/relationships/hyperlink" Target="https://hcpf.colorado.gov/behavioral-health-ffs-manual#%3A%7E%3Atext%3DBack%20to%20Top-%2CServices%20Not%20Covered%20by%20the%20FFS%20Behavioral%20Health%20Benefit%2CPeer%20advocate%20services.%2C-Back%20to%20Top"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64768#h_6802bbbc-2ec9-47cb-a04c-6aac35914d82"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r1toolkit.healthfirstcolorado.gov/"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CJ7aT3W0Hb9XkfwiPicnRC-UaO3sux2Q/view" TargetMode="External"/><Relationship Id="rId3" Type="http://schemas.openxmlformats.org/officeDocument/2006/relationships/hyperlink" Target="https://doi.colorado.gov/sites/doi/files/documents/The-Colorado-Option-FINAL-2025-ENG.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s06web.zoom.us/webinar/register/WN_qinLphhMSEO1C1ctUvHwmg#/registration" TargetMode="External"/><Relationship Id="rId3" Type="http://schemas.openxmlformats.org/officeDocument/2006/relationships/hyperlink" Target="https://forms.gle/33GgmwY4hCPMbdya6"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s06web.zoom.us/meeting/register/67SKpXWJQpipKZU_DazkUw#/registration" TargetMode="External"/><Relationship Id="rId3" Type="http://schemas.openxmlformats.org/officeDocument/2006/relationships/hyperlink" Target="https://forms.gle/33GgmwY4hCPMbdya6"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lp.constantcontactpages.com/su/UzY7aDO"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hcpf_coverallco@state.co.us"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d3c7a4bfb4_0_62: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3d3c7a4bfb4_0_62: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3d3c7a4bfb4_0_62: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Susanna starts here </a:t>
            </a:r>
            <a:endParaRPr/>
          </a:p>
        </p:txBody>
      </p:sp>
      <p:sp>
        <p:nvSpPr>
          <p:cNvPr id="376" name="Google Shape;376;p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1d42c1d584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Note: ensure that folks introduce </a:t>
            </a:r>
            <a:r>
              <a:rPr lang="en-US"/>
              <a:t>them self</a:t>
            </a:r>
            <a:r>
              <a:rPr lang="en-US"/>
              <a:t> during Q&amp;A</a:t>
            </a:r>
            <a:endParaRPr/>
          </a:p>
        </p:txBody>
      </p:sp>
      <p:sp>
        <p:nvSpPr>
          <p:cNvPr id="383" name="Google Shape;383;g31d42c1d584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30f438cacf_0_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352425" lvl="0" marL="838200" rtl="0" algn="l">
              <a:lnSpc>
                <a:spcPct val="115000"/>
              </a:lnSpc>
              <a:spcBef>
                <a:spcPts val="0"/>
              </a:spcBef>
              <a:spcAft>
                <a:spcPts val="0"/>
              </a:spcAft>
              <a:buClr>
                <a:srgbClr val="001970"/>
              </a:buClr>
              <a:buSzPts val="1950"/>
              <a:buFont typeface="Arial"/>
              <a:buChar char="●"/>
            </a:pPr>
            <a:r>
              <a:rPr b="0" lang="en-US" sz="2200">
                <a:solidFill>
                  <a:srgbClr val="001970"/>
                </a:solidFill>
                <a:highlight>
                  <a:schemeClr val="lt1"/>
                </a:highlight>
              </a:rPr>
              <a:t>Children (until 19th birthday) and Pregnant People (until 12 mos postpartum)​</a:t>
            </a:r>
            <a:endParaRPr b="0" sz="2200">
              <a:solidFill>
                <a:srgbClr val="001970"/>
              </a:solidFill>
              <a:highlight>
                <a:schemeClr val="lt1"/>
              </a:highlight>
            </a:endParaRPr>
          </a:p>
          <a:p>
            <a:pPr indent="-352425" lvl="0" marL="838200" rtl="0" algn="l">
              <a:lnSpc>
                <a:spcPct val="115000"/>
              </a:lnSpc>
              <a:spcBef>
                <a:spcPts val="0"/>
              </a:spcBef>
              <a:spcAft>
                <a:spcPts val="0"/>
              </a:spcAft>
              <a:buClr>
                <a:srgbClr val="001970"/>
              </a:buClr>
              <a:buSzPts val="1950"/>
              <a:buFont typeface="Arial"/>
              <a:buChar char="●"/>
            </a:pPr>
            <a:r>
              <a:rPr b="0" lang="en-US" sz="2200">
                <a:solidFill>
                  <a:srgbClr val="001970"/>
                </a:solidFill>
                <a:highlight>
                  <a:schemeClr val="lt1"/>
                </a:highlight>
              </a:rPr>
              <a:t>Children state only and perinatal people CHP+ authorities (FCEP + HSI)​</a:t>
            </a:r>
            <a:endParaRPr b="0"/>
          </a:p>
        </p:txBody>
      </p:sp>
      <p:sp>
        <p:nvSpPr>
          <p:cNvPr id="390" name="Google Shape;390;g330f438cacf_0_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f325f10b07_0_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f325f10b07_0_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g3f325f10b07_0_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f325f10b07_0_49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f325f10b07_0_49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3f325f10b07_0_49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f379e4d27d_0_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f379e4d27d_0_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298450" lvl="0" marL="457200" rtl="0" algn="l">
              <a:lnSpc>
                <a:spcPct val="100000"/>
              </a:lnSpc>
              <a:spcBef>
                <a:spcPts val="0"/>
              </a:spcBef>
              <a:spcAft>
                <a:spcPts val="0"/>
              </a:spcAft>
              <a:buSzPts val="1100"/>
              <a:buFont typeface="Arial"/>
              <a:buChar char="●"/>
            </a:pPr>
            <a:r>
              <a:rPr lang="en-US" sz="1100">
                <a:latin typeface="Arial"/>
                <a:ea typeface="Arial"/>
                <a:cs typeface="Arial"/>
                <a:sym typeface="Arial"/>
              </a:rPr>
              <a:t>Outreach Budget Eliminated (Aug 2025, Exec Order)</a:t>
            </a:r>
            <a:endParaRPr sz="1100">
              <a:latin typeface="Arial"/>
              <a:ea typeface="Arial"/>
              <a:cs typeface="Arial"/>
              <a:sym typeface="Arial"/>
            </a:endParaRPr>
          </a:p>
          <a:p>
            <a:pPr indent="-298450" lvl="0" marL="457200" rtl="0" algn="l">
              <a:lnSpc>
                <a:spcPct val="100000"/>
              </a:lnSpc>
              <a:spcBef>
                <a:spcPts val="0"/>
              </a:spcBef>
              <a:spcAft>
                <a:spcPts val="0"/>
              </a:spcAft>
              <a:buSzPts val="1100"/>
              <a:buFont typeface="Arial"/>
              <a:buChar char="●"/>
            </a:pPr>
            <a:r>
              <a:rPr lang="en-US" sz="1100">
                <a:latin typeface="Arial"/>
                <a:ea typeface="Arial"/>
                <a:cs typeface="Arial"/>
                <a:sym typeface="Arial"/>
              </a:rPr>
              <a:t>$1100 Dental Cap for Children (7/1/26)</a:t>
            </a:r>
            <a:endParaRPr sz="1100">
              <a:latin typeface="Arial"/>
              <a:ea typeface="Arial"/>
              <a:cs typeface="Arial"/>
              <a:sym typeface="Arial"/>
            </a:endParaRPr>
          </a:p>
          <a:p>
            <a:pPr indent="-298450" lvl="0" marL="457200" rtl="0" algn="l">
              <a:lnSpc>
                <a:spcPct val="100000"/>
              </a:lnSpc>
              <a:spcBef>
                <a:spcPts val="0"/>
              </a:spcBef>
              <a:spcAft>
                <a:spcPts val="0"/>
              </a:spcAft>
              <a:buSzPts val="1100"/>
              <a:buFont typeface="Arial"/>
              <a:buChar char="●"/>
            </a:pPr>
            <a:r>
              <a:rPr lang="en-US" sz="1100">
                <a:latin typeface="Arial"/>
                <a:ea typeface="Arial"/>
                <a:cs typeface="Arial"/>
                <a:sym typeface="Arial"/>
              </a:rPr>
              <a:t>Enrollment cap of 25,000 for Children (7/1/26)</a:t>
            </a:r>
            <a:endParaRPr sz="1100">
              <a:latin typeface="Arial"/>
              <a:ea typeface="Arial"/>
              <a:cs typeface="Arial"/>
              <a:sym typeface="Arial"/>
            </a:endParaRPr>
          </a:p>
          <a:p>
            <a:pPr indent="-298450" lvl="0" marL="457200" rtl="0" algn="l">
              <a:lnSpc>
                <a:spcPct val="100000"/>
              </a:lnSpc>
              <a:spcBef>
                <a:spcPts val="0"/>
              </a:spcBef>
              <a:spcAft>
                <a:spcPts val="0"/>
              </a:spcAft>
              <a:buSzPts val="1100"/>
              <a:buFont typeface="Arial"/>
              <a:buChar char="●"/>
            </a:pPr>
            <a:r>
              <a:rPr lang="en-US" sz="1100">
                <a:latin typeface="Arial"/>
                <a:ea typeface="Arial"/>
                <a:cs typeface="Arial"/>
                <a:sym typeface="Arial"/>
              </a:rPr>
              <a:t>Removed from Accountable Care Collaborative ( 1/1/27)</a:t>
            </a:r>
            <a:endParaRPr sz="1100">
              <a:latin typeface="Arial"/>
              <a:ea typeface="Arial"/>
              <a:cs typeface="Arial"/>
              <a:sym typeface="Arial"/>
            </a:endParaRPr>
          </a:p>
          <a:p>
            <a:pPr indent="-298450" lvl="0" marL="457200" rtl="0" algn="l">
              <a:lnSpc>
                <a:spcPct val="100000"/>
              </a:lnSpc>
              <a:spcBef>
                <a:spcPts val="0"/>
              </a:spcBef>
              <a:spcAft>
                <a:spcPts val="0"/>
              </a:spcAft>
              <a:buSzPts val="1100"/>
              <a:buFont typeface="Arial"/>
              <a:buChar char="●"/>
            </a:pPr>
            <a:r>
              <a:rPr lang="en-US" sz="1100">
                <a:latin typeface="Arial"/>
                <a:ea typeface="Arial"/>
                <a:cs typeface="Arial"/>
                <a:sym typeface="Arial"/>
              </a:rPr>
              <a:t>Behavioral Health move to Fee For Service (1/1/27)</a:t>
            </a:r>
            <a:endParaRPr sz="1100">
              <a:latin typeface="Arial"/>
              <a:ea typeface="Arial"/>
              <a:cs typeface="Arial"/>
              <a:sym typeface="Arial"/>
            </a:endParaRPr>
          </a:p>
          <a:p>
            <a:pPr indent="-298450" lvl="0" marL="457200" rtl="0" algn="l">
              <a:lnSpc>
                <a:spcPct val="100000"/>
              </a:lnSpc>
              <a:spcBef>
                <a:spcPts val="0"/>
              </a:spcBef>
              <a:spcAft>
                <a:spcPts val="0"/>
              </a:spcAft>
              <a:buSzPts val="1100"/>
              <a:buFont typeface="Arial"/>
              <a:buChar char="●"/>
            </a:pPr>
            <a:r>
              <a:rPr lang="en-US" sz="1100">
                <a:latin typeface="Arial"/>
                <a:ea typeface="Arial"/>
                <a:cs typeface="Arial"/>
                <a:sym typeface="Arial"/>
              </a:rPr>
              <a:t>Removed from Managed Care (1/1/27)</a:t>
            </a:r>
            <a:endParaRPr sz="1100">
              <a:latin typeface="Arial"/>
              <a:ea typeface="Arial"/>
              <a:cs typeface="Arial"/>
              <a:sym typeface="Arial"/>
            </a:endParaRPr>
          </a:p>
          <a:p>
            <a:pPr indent="-298450" lvl="0" marL="457200" rtl="0" algn="l">
              <a:lnSpc>
                <a:spcPct val="100000"/>
              </a:lnSpc>
              <a:spcBef>
                <a:spcPts val="0"/>
              </a:spcBef>
              <a:spcAft>
                <a:spcPts val="0"/>
              </a:spcAft>
              <a:buSzPts val="1100"/>
              <a:buFont typeface="Arial"/>
              <a:buChar char="●"/>
            </a:pPr>
            <a:r>
              <a:rPr lang="en-US" sz="1100">
                <a:latin typeface="Arial"/>
                <a:ea typeface="Arial"/>
                <a:cs typeface="Arial"/>
                <a:sym typeface="Arial"/>
              </a:rPr>
              <a:t>No more CAC Children in CHP+ will be part of a state-only Medicaid plan (1/1/27)</a:t>
            </a:r>
            <a:endParaRPr sz="1100">
              <a:latin typeface="Arial"/>
              <a:ea typeface="Arial"/>
              <a:cs typeface="Arial"/>
              <a:sym typeface="Arial"/>
            </a:endParaRPr>
          </a:p>
          <a:p>
            <a:pPr indent="-298450" lvl="0" marL="457200" rtl="0" algn="l">
              <a:lnSpc>
                <a:spcPct val="100000"/>
              </a:lnSpc>
              <a:spcBef>
                <a:spcPts val="0"/>
              </a:spcBef>
              <a:spcAft>
                <a:spcPts val="0"/>
              </a:spcAft>
              <a:buSzPts val="1100"/>
              <a:buFont typeface="Arial"/>
              <a:buChar char="●"/>
            </a:pPr>
            <a:r>
              <a:rPr lang="en-US" sz="1100">
                <a:latin typeface="Arial"/>
                <a:ea typeface="Arial"/>
                <a:cs typeface="Arial"/>
                <a:sym typeface="Arial"/>
              </a:rPr>
              <a:t>Freezing Long Term Services and Supports for Children with legacy population (1/1/27)</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en-US" sz="1100">
                <a:latin typeface="Arial"/>
                <a:ea typeface="Arial"/>
                <a:cs typeface="Arial"/>
                <a:sym typeface="Arial"/>
              </a:rPr>
              <a:t> </a:t>
            </a:r>
            <a:endParaRPr b="0" sz="1100">
              <a:latin typeface="Arial"/>
              <a:ea typeface="Arial"/>
              <a:cs typeface="Arial"/>
              <a:sym typeface="Arial"/>
            </a:endParaRPr>
          </a:p>
          <a:p>
            <a:pPr indent="0" lvl="0" marL="0" rtl="0" algn="l">
              <a:spcBef>
                <a:spcPts val="800"/>
              </a:spcBef>
              <a:spcAft>
                <a:spcPts val="0"/>
              </a:spcAft>
              <a:buNone/>
            </a:pPr>
            <a:r>
              <a:t/>
            </a:r>
            <a:endParaRPr/>
          </a:p>
          <a:p>
            <a:pPr indent="0" lvl="0" marL="0" rtl="0" algn="l">
              <a:spcBef>
                <a:spcPts val="0"/>
              </a:spcBef>
              <a:spcAft>
                <a:spcPts val="0"/>
              </a:spcAft>
              <a:buNone/>
            </a:pPr>
            <a:r>
              <a:t/>
            </a:r>
            <a:endParaRPr/>
          </a:p>
        </p:txBody>
      </p:sp>
      <p:sp>
        <p:nvSpPr>
          <p:cNvPr id="415" name="Google Shape;415;g3f379e4d27d_0_2: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edbe341429_0_3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edbe341429_0_3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Note on special services like orthodontia</a:t>
            </a:r>
            <a:endParaRPr/>
          </a:p>
        </p:txBody>
      </p:sp>
      <p:sp>
        <p:nvSpPr>
          <p:cNvPr id="437" name="Google Shape;437;g3edbe341429_0_36: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edbe341429_0_4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edbe341429_0_4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304800" lvl="0" marL="685800" rtl="0" algn="l">
              <a:lnSpc>
                <a:spcPct val="115000"/>
              </a:lnSpc>
              <a:spcBef>
                <a:spcPts val="0"/>
              </a:spcBef>
              <a:spcAft>
                <a:spcPts val="0"/>
              </a:spcAft>
              <a:buClr>
                <a:schemeClr val="dk1"/>
              </a:buClr>
              <a:buSzPts val="1200"/>
              <a:buFont typeface="Trebuchet MS"/>
              <a:buChar char="●"/>
            </a:pPr>
            <a:r>
              <a:rPr b="0" lang="en-US">
                <a:highlight>
                  <a:srgbClr val="FFFFFF"/>
                </a:highlight>
              </a:rPr>
              <a:t>Beginning July 1, 2026, enrollment for </a:t>
            </a:r>
            <a:r>
              <a:rPr lang="en-US">
                <a:highlight>
                  <a:srgbClr val="FFFFFF"/>
                </a:highlight>
              </a:rPr>
              <a:t>new</a:t>
            </a:r>
            <a:r>
              <a:rPr b="0" lang="en-US">
                <a:highlight>
                  <a:srgbClr val="FFFFFF"/>
                </a:highlight>
              </a:rPr>
              <a:t> Cover All Coloradans children will be frozen if:</a:t>
            </a:r>
            <a:r>
              <a:rPr lang="en-US">
                <a:highlight>
                  <a:srgbClr val="FFFFFF"/>
                </a:highlight>
              </a:rPr>
              <a:t> </a:t>
            </a:r>
            <a:endParaRPr>
              <a:highlight>
                <a:srgbClr val="FFFFFF"/>
              </a:highlight>
            </a:endParaRPr>
          </a:p>
          <a:p>
            <a:pPr indent="-304800" lvl="0" marL="1143000" rtl="0" algn="l">
              <a:lnSpc>
                <a:spcPct val="115000"/>
              </a:lnSpc>
              <a:spcBef>
                <a:spcPts val="0"/>
              </a:spcBef>
              <a:spcAft>
                <a:spcPts val="0"/>
              </a:spcAft>
              <a:buClr>
                <a:schemeClr val="dk1"/>
              </a:buClr>
              <a:buSzPts val="1200"/>
              <a:buFont typeface="Trebuchet MS"/>
              <a:buChar char="○"/>
            </a:pPr>
            <a:r>
              <a:rPr b="0" lang="en-US">
                <a:highlight>
                  <a:srgbClr val="FFFFFF"/>
                </a:highlight>
              </a:rPr>
              <a:t>Child enrollment reaches 25,000, or </a:t>
            </a:r>
            <a:r>
              <a:rPr lang="en-US">
                <a:highlight>
                  <a:srgbClr val="FFFFFF"/>
                </a:highlight>
              </a:rPr>
              <a:t> </a:t>
            </a:r>
            <a:endParaRPr>
              <a:highlight>
                <a:srgbClr val="FFFFFF"/>
              </a:highlight>
            </a:endParaRPr>
          </a:p>
          <a:p>
            <a:pPr indent="-304800" lvl="0" marL="1143000" rtl="0" algn="l">
              <a:lnSpc>
                <a:spcPct val="115000"/>
              </a:lnSpc>
              <a:spcBef>
                <a:spcPts val="0"/>
              </a:spcBef>
              <a:spcAft>
                <a:spcPts val="0"/>
              </a:spcAft>
              <a:buClr>
                <a:schemeClr val="dk1"/>
              </a:buClr>
              <a:buSzPts val="1200"/>
              <a:buFont typeface="Trebuchet MS"/>
              <a:buChar char="○"/>
            </a:pPr>
            <a:r>
              <a:rPr b="0" lang="en-US">
                <a:highlight>
                  <a:srgbClr val="FFFFFF"/>
                </a:highlight>
              </a:rPr>
              <a:t>HCPF exceeds projected expenditures. </a:t>
            </a:r>
            <a:r>
              <a:rPr lang="en-US">
                <a:highlight>
                  <a:srgbClr val="FFFFFF"/>
                </a:highlight>
              </a:rPr>
              <a:t> </a:t>
            </a:r>
            <a:endParaRPr>
              <a:highlight>
                <a:srgbClr val="FFFFFF"/>
              </a:highlight>
            </a:endParaRPr>
          </a:p>
          <a:p>
            <a:pPr indent="-304800" lvl="0" marL="685800" rtl="0" algn="l">
              <a:lnSpc>
                <a:spcPct val="115000"/>
              </a:lnSpc>
              <a:spcBef>
                <a:spcPts val="0"/>
              </a:spcBef>
              <a:spcAft>
                <a:spcPts val="0"/>
              </a:spcAft>
              <a:buClr>
                <a:schemeClr val="dk1"/>
              </a:buClr>
              <a:buSzPts val="1200"/>
              <a:buFont typeface="Trebuchet MS"/>
              <a:buChar char="●"/>
            </a:pPr>
            <a:r>
              <a:rPr lang="en-US">
                <a:highlight>
                  <a:srgbClr val="FFFFFF"/>
                </a:highlight>
              </a:rPr>
              <a:t>As of July 2026, expenditures remain well below the limit and fewer than 19,000 children are enrolled.   </a:t>
            </a:r>
            <a:endParaRPr>
              <a:highlight>
                <a:srgbClr val="FFFFFF"/>
              </a:highlight>
            </a:endParaRPr>
          </a:p>
          <a:p>
            <a:pPr indent="-304800" lvl="0" marL="685800" rtl="0" algn="l">
              <a:lnSpc>
                <a:spcPct val="115000"/>
              </a:lnSpc>
              <a:spcBef>
                <a:spcPts val="0"/>
              </a:spcBef>
              <a:spcAft>
                <a:spcPts val="0"/>
              </a:spcAft>
              <a:buClr>
                <a:schemeClr val="dk1"/>
              </a:buClr>
              <a:buSzPts val="1200"/>
              <a:buFont typeface="Trebuchet MS"/>
              <a:buChar char="●"/>
            </a:pPr>
            <a:r>
              <a:rPr b="0" lang="en-US">
                <a:highlight>
                  <a:srgbClr val="FFFFFF"/>
                </a:highlight>
              </a:rPr>
              <a:t>There will be a 60-day grace period after reaching the enrollment/expenditure limit criteria before the freeze is implemented. </a:t>
            </a:r>
            <a:r>
              <a:rPr lang="en-US">
                <a:highlight>
                  <a:srgbClr val="FFFFFF"/>
                </a:highlight>
              </a:rPr>
              <a:t> </a:t>
            </a:r>
            <a:endParaRPr>
              <a:highlight>
                <a:srgbClr val="FFFFFF"/>
              </a:highlight>
            </a:endParaRPr>
          </a:p>
          <a:p>
            <a:pPr indent="-317500" lvl="0" marL="1143000" rtl="0" algn="l">
              <a:lnSpc>
                <a:spcPct val="115000"/>
              </a:lnSpc>
              <a:spcBef>
                <a:spcPts val="0"/>
              </a:spcBef>
              <a:spcAft>
                <a:spcPts val="0"/>
              </a:spcAft>
              <a:buClr>
                <a:schemeClr val="dk1"/>
              </a:buClr>
              <a:buSzPts val="1400"/>
              <a:buFont typeface="Trebuchet MS"/>
              <a:buChar char="○"/>
            </a:pPr>
            <a:r>
              <a:rPr b="0" lang="en-US">
                <a:highlight>
                  <a:srgbClr val="FFFFFF"/>
                </a:highlight>
              </a:rPr>
              <a:t>Notification of an enrollment freeze will be shared through public stakeholder meetings and the Cover All Coloradans newsletter. </a:t>
            </a:r>
            <a:r>
              <a:rPr lang="en-US">
                <a:highlight>
                  <a:srgbClr val="FFFFFF"/>
                </a:highlight>
              </a:rPr>
              <a:t> </a:t>
            </a:r>
            <a:endParaRPr>
              <a:highlight>
                <a:srgbClr val="FFFFFF"/>
              </a:highlight>
            </a:endParaRPr>
          </a:p>
          <a:p>
            <a:pPr indent="-304800" lvl="0" marL="685800" rtl="0" algn="l">
              <a:lnSpc>
                <a:spcPct val="115000"/>
              </a:lnSpc>
              <a:spcBef>
                <a:spcPts val="0"/>
              </a:spcBef>
              <a:spcAft>
                <a:spcPts val="0"/>
              </a:spcAft>
              <a:buClr>
                <a:schemeClr val="dk1"/>
              </a:buClr>
              <a:buSzPts val="1200"/>
              <a:buFont typeface="Trebuchet MS"/>
              <a:buChar char="●"/>
            </a:pPr>
            <a:r>
              <a:rPr b="0" lang="en-US">
                <a:highlight>
                  <a:srgbClr val="FFFFFF"/>
                </a:highlight>
              </a:rPr>
              <a:t>Children who are no longer able to enroll in Cover All Coloradans due to the enrollment cap should still apply to see if they qualify for </a:t>
            </a:r>
            <a:r>
              <a:rPr b="0" lang="en-US" u="sng">
                <a:solidFill>
                  <a:srgbClr val="0000FF"/>
                </a:solidFill>
                <a:highlight>
                  <a:srgbClr val="FFFFFF"/>
                </a:highlight>
                <a:hlinkClick r:id="rId2">
                  <a:extLst>
                    <a:ext uri="{A12FA001-AC4F-418D-AE19-62706E023703}">
                      <ahyp:hlinkClr val="tx"/>
                    </a:ext>
                  </a:extLst>
                </a:hlinkClick>
              </a:rPr>
              <a:t>Emergency Medicaid Services/Reproductive Health Care Services (EMS/RHCS)</a:t>
            </a:r>
            <a:r>
              <a:rPr b="0" lang="en-US">
                <a:highlight>
                  <a:srgbClr val="FFFFFF"/>
                </a:highlight>
              </a:rPr>
              <a:t>. </a:t>
            </a:r>
            <a:r>
              <a:rPr lang="en-US">
                <a:highlight>
                  <a:srgbClr val="FFFFFF"/>
                </a:highlight>
              </a:rPr>
              <a:t> </a:t>
            </a:r>
            <a:endParaRPr>
              <a:highlight>
                <a:srgbClr val="FFFFFF"/>
              </a:highlight>
            </a:endParaRPr>
          </a:p>
          <a:p>
            <a:pPr indent="-304800" lvl="0" marL="685800" rtl="0" algn="l">
              <a:lnSpc>
                <a:spcPct val="115000"/>
              </a:lnSpc>
              <a:spcBef>
                <a:spcPts val="0"/>
              </a:spcBef>
              <a:spcAft>
                <a:spcPts val="0"/>
              </a:spcAft>
              <a:buClr>
                <a:schemeClr val="dk1"/>
              </a:buClr>
              <a:buSzPts val="1200"/>
              <a:buFont typeface="Trebuchet MS"/>
              <a:buChar char="●"/>
            </a:pPr>
            <a:r>
              <a:rPr lang="en-US">
                <a:highlight>
                  <a:srgbClr val="FFFFFF"/>
                </a:highlight>
              </a:rPr>
              <a:t>HCPF is developing a process for re-opening the program when enrollment decreases and notifying potential CAC members that they can enroll again.   </a:t>
            </a:r>
            <a:endParaRPr>
              <a:highlight>
                <a:srgbClr val="FFFFFF"/>
              </a:highlight>
            </a:endParaRPr>
          </a:p>
          <a:p>
            <a:pPr indent="0" lvl="0" marL="0" rtl="0" algn="l">
              <a:spcBef>
                <a:spcPts val="0"/>
              </a:spcBef>
              <a:spcAft>
                <a:spcPts val="0"/>
              </a:spcAft>
              <a:buNone/>
            </a:pPr>
            <a:r>
              <a:t/>
            </a:r>
            <a:endParaRPr/>
          </a:p>
        </p:txBody>
      </p:sp>
      <p:sp>
        <p:nvSpPr>
          <p:cNvPr id="445" name="Google Shape;445;g3edbe341429_0_45: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edbe341429_0_5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edbe341429_0_5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304800" lvl="0" marL="673100" rtl="0" algn="l">
              <a:lnSpc>
                <a:spcPct val="115000"/>
              </a:lnSpc>
              <a:spcBef>
                <a:spcPts val="0"/>
              </a:spcBef>
              <a:spcAft>
                <a:spcPts val="0"/>
              </a:spcAft>
              <a:buClr>
                <a:schemeClr val="dk1"/>
              </a:buClr>
              <a:buSzPts val="1200"/>
              <a:buFont typeface="Trebuchet MS"/>
              <a:buChar char="●"/>
            </a:pPr>
            <a:r>
              <a:rPr b="0" lang="en-US">
                <a:highlight>
                  <a:srgbClr val="FFFFFF"/>
                </a:highlight>
              </a:rPr>
              <a:t>Beginning January 1, 2027, the Cover All Coloradans population will be removed from the Accountable Care Collaborative. As a result: </a:t>
            </a:r>
            <a:endParaRPr b="0">
              <a:highlight>
                <a:srgbClr val="FFFFFF"/>
              </a:highlight>
            </a:endParaRPr>
          </a:p>
          <a:p>
            <a:pPr indent="-304800" lvl="0" marL="1130300" rtl="0" algn="l">
              <a:lnSpc>
                <a:spcPct val="115000"/>
              </a:lnSpc>
              <a:spcBef>
                <a:spcPts val="0"/>
              </a:spcBef>
              <a:spcAft>
                <a:spcPts val="0"/>
              </a:spcAft>
              <a:buClr>
                <a:schemeClr val="dk1"/>
              </a:buClr>
              <a:buSzPts val="1200"/>
              <a:buFont typeface="Trebuchet MS"/>
              <a:buChar char="○"/>
            </a:pPr>
            <a:r>
              <a:rPr b="0" lang="en-US">
                <a:highlight>
                  <a:srgbClr val="FFFFFF"/>
                </a:highlight>
              </a:rPr>
              <a:t>Members will not be assigned to a Regional Accountable Entity (RAE).  </a:t>
            </a:r>
            <a:endParaRPr b="0">
              <a:highlight>
                <a:srgbClr val="FFFFFF"/>
              </a:highlight>
            </a:endParaRPr>
          </a:p>
          <a:p>
            <a:pPr indent="-304800" lvl="0" marL="1130300" rtl="0" algn="l">
              <a:lnSpc>
                <a:spcPct val="115000"/>
              </a:lnSpc>
              <a:spcBef>
                <a:spcPts val="0"/>
              </a:spcBef>
              <a:spcAft>
                <a:spcPts val="0"/>
              </a:spcAft>
              <a:buClr>
                <a:schemeClr val="dk1"/>
              </a:buClr>
              <a:buSzPts val="1200"/>
              <a:buFont typeface="Trebuchet MS"/>
              <a:buChar char="○"/>
            </a:pPr>
            <a:r>
              <a:rPr b="0" lang="en-US">
                <a:highlight>
                  <a:srgbClr val="FFFFFF"/>
                </a:highlight>
              </a:rPr>
              <a:t>Members can find their own providers. </a:t>
            </a:r>
            <a:r>
              <a:rPr b="0" lang="en-US" u="sng">
                <a:solidFill>
                  <a:srgbClr val="0000FF"/>
                </a:solidFill>
                <a:highlight>
                  <a:srgbClr val="FFFFFF"/>
                </a:highlight>
                <a:hlinkClick r:id="rId2">
                  <a:extLst>
                    <a:ext uri="{A12FA001-AC4F-418D-AE19-62706E023703}">
                      <ahyp:hlinkClr val="tx"/>
                    </a:ext>
                  </a:extLst>
                </a:hlinkClick>
              </a:rPr>
              <a:t>Search for</a:t>
            </a:r>
            <a:r>
              <a:rPr b="0" lang="en-US" u="sng">
                <a:solidFill>
                  <a:srgbClr val="0000FF"/>
                </a:solidFill>
                <a:highlight>
                  <a:srgbClr val="FFFFFF"/>
                </a:highlight>
              </a:rPr>
              <a:t> </a:t>
            </a:r>
            <a:r>
              <a:rPr b="0" lang="en-US" u="sng">
                <a:solidFill>
                  <a:srgbClr val="0000FF"/>
                </a:solidFill>
                <a:highlight>
                  <a:srgbClr val="FFFFFF"/>
                </a:highlight>
                <a:hlinkClick r:id="rId3">
                  <a:extLst>
                    <a:ext uri="{A12FA001-AC4F-418D-AE19-62706E023703}">
                      <ahyp:hlinkClr val="tx"/>
                    </a:ext>
                  </a:extLst>
                </a:hlinkClick>
              </a:rPr>
              <a:t>providers.</a:t>
            </a:r>
            <a:r>
              <a:rPr b="0" lang="en-US">
                <a:highlight>
                  <a:srgbClr val="FFFFFF"/>
                </a:highlight>
              </a:rPr>
              <a:t> </a:t>
            </a:r>
            <a:endParaRPr b="0">
              <a:highlight>
                <a:srgbClr val="FFFFFF"/>
              </a:highlight>
            </a:endParaRPr>
          </a:p>
          <a:p>
            <a:pPr indent="-304800" lvl="0" marL="1130300" rtl="0" algn="l">
              <a:lnSpc>
                <a:spcPct val="115000"/>
              </a:lnSpc>
              <a:spcBef>
                <a:spcPts val="0"/>
              </a:spcBef>
              <a:spcAft>
                <a:spcPts val="0"/>
              </a:spcAft>
              <a:buClr>
                <a:schemeClr val="dk1"/>
              </a:buClr>
              <a:buSzPts val="1200"/>
              <a:buFont typeface="Trebuchet MS"/>
              <a:buChar char="○"/>
            </a:pPr>
            <a:r>
              <a:rPr b="0" lang="en-US">
                <a:highlight>
                  <a:srgbClr val="FFFFFF"/>
                </a:highlight>
              </a:rPr>
              <a:t>Members will no longer receive general care coordination resources from our Regional Accountable Entities but may receive other wraparound support from community providers. </a:t>
            </a:r>
            <a:endParaRPr b="0">
              <a:highlight>
                <a:srgbClr val="FFFFFF"/>
              </a:highlight>
            </a:endParaRPr>
          </a:p>
          <a:p>
            <a:pPr indent="-304800" lvl="0" marL="1130300" rtl="0" algn="l">
              <a:lnSpc>
                <a:spcPct val="115000"/>
              </a:lnSpc>
              <a:spcBef>
                <a:spcPts val="0"/>
              </a:spcBef>
              <a:spcAft>
                <a:spcPts val="0"/>
              </a:spcAft>
              <a:buClr>
                <a:schemeClr val="dk1"/>
              </a:buClr>
              <a:buSzPts val="1200"/>
              <a:buFont typeface="Trebuchet MS"/>
              <a:buChar char="○"/>
            </a:pPr>
            <a:r>
              <a:rPr b="0" lang="en-US">
                <a:highlight>
                  <a:srgbClr val="FFFFFF"/>
                </a:highlight>
              </a:rPr>
              <a:t>CAC members will no longer receive Behavioral Health services through their RAEs but will still qualify for many Behavioral Health services.  </a:t>
            </a:r>
            <a:endParaRPr b="0">
              <a:highlight>
                <a:srgbClr val="FFFFFF"/>
              </a:highlight>
            </a:endParaRPr>
          </a:p>
          <a:p>
            <a:pPr indent="-304800" lvl="0" marL="1587500" rtl="0" algn="l">
              <a:lnSpc>
                <a:spcPct val="115000"/>
              </a:lnSpc>
              <a:spcBef>
                <a:spcPts val="0"/>
              </a:spcBef>
              <a:spcAft>
                <a:spcPts val="0"/>
              </a:spcAft>
              <a:buClr>
                <a:schemeClr val="dk1"/>
              </a:buClr>
              <a:buSzPts val="1200"/>
              <a:buFont typeface="Trebuchet MS"/>
              <a:buChar char="■"/>
            </a:pPr>
            <a:r>
              <a:rPr b="0" lang="en-US">
                <a:highlight>
                  <a:srgbClr val="FFFFFF"/>
                </a:highlight>
              </a:rPr>
              <a:t>Behavioral Health Benefit </a:t>
            </a:r>
            <a:r>
              <a:rPr b="0" lang="en-US" u="sng">
                <a:solidFill>
                  <a:srgbClr val="0000FF"/>
                </a:solidFill>
                <a:highlight>
                  <a:srgbClr val="FFFFFF"/>
                </a:highlight>
                <a:hlinkClick r:id="rId4">
                  <a:extLst>
                    <a:ext uri="{A12FA001-AC4F-418D-AE19-62706E023703}">
                      <ahyp:hlinkClr val="tx"/>
                    </a:ext>
                  </a:extLst>
                </a:hlinkClick>
              </a:rPr>
              <a:t>information</a:t>
            </a:r>
            <a:r>
              <a:rPr b="0" lang="en-US">
                <a:highlight>
                  <a:srgbClr val="FFFFFF"/>
                </a:highlight>
              </a:rPr>
              <a:t>. </a:t>
            </a:r>
            <a:endParaRPr b="0">
              <a:highlight>
                <a:srgbClr val="FFFFFF"/>
              </a:highlight>
            </a:endParaRPr>
          </a:p>
          <a:p>
            <a:pPr indent="-304800" lvl="0" marL="1587500" rtl="0" algn="l">
              <a:lnSpc>
                <a:spcPct val="115000"/>
              </a:lnSpc>
              <a:spcBef>
                <a:spcPts val="0"/>
              </a:spcBef>
              <a:spcAft>
                <a:spcPts val="0"/>
              </a:spcAft>
              <a:buClr>
                <a:schemeClr val="dk1"/>
              </a:buClr>
              <a:buSzPts val="1200"/>
              <a:buFont typeface="Trebuchet MS"/>
              <a:buChar char="■"/>
            </a:pPr>
            <a:r>
              <a:rPr b="0" lang="en-US">
                <a:highlight>
                  <a:srgbClr val="FFFFFF"/>
                </a:highlight>
              </a:rPr>
              <a:t>Residential and inpatient services are excluded. </a:t>
            </a:r>
            <a:endParaRPr b="0">
              <a:highlight>
                <a:srgbClr val="FFFFFF"/>
              </a:highlight>
            </a:endParaRPr>
          </a:p>
          <a:p>
            <a:pPr indent="0" lvl="0" marL="0" rtl="0" algn="l">
              <a:spcBef>
                <a:spcPts val="0"/>
              </a:spcBef>
              <a:spcAft>
                <a:spcPts val="0"/>
              </a:spcAft>
              <a:buNone/>
            </a:pPr>
            <a:r>
              <a:t/>
            </a:r>
            <a:endParaRPr/>
          </a:p>
        </p:txBody>
      </p:sp>
      <p:sp>
        <p:nvSpPr>
          <p:cNvPr id="453" name="Google Shape;453;g3edbe341429_0_53: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edbe341429_0_6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edbe341429_0_6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3edbe341429_0_6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e044c24045_0_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5" name="Google Shape;305;g3e044c24045_0_10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en-US"/>
              <a:t>Speaker: </a:t>
            </a:r>
            <a:endParaRPr/>
          </a:p>
          <a:p>
            <a:pPr indent="0" lvl="0" marL="0" rtl="0" algn="l">
              <a:lnSpc>
                <a:spcPct val="100000"/>
              </a:lnSpc>
              <a:spcBef>
                <a:spcPts val="0"/>
              </a:spcBef>
              <a:spcAft>
                <a:spcPts val="0"/>
              </a:spcAft>
              <a:buClr>
                <a:schemeClr val="dk1"/>
              </a:buClr>
              <a:buSzPts val="1400"/>
              <a:buFont typeface="Arial"/>
              <a:buNone/>
            </a:pPr>
            <a:r>
              <a:t/>
            </a:r>
            <a:endParaRPr b="0"/>
          </a:p>
          <a:p>
            <a:pPr indent="0" lvl="0" marL="0" rtl="0" algn="l">
              <a:lnSpc>
                <a:spcPct val="100000"/>
              </a:lnSpc>
              <a:spcBef>
                <a:spcPts val="0"/>
              </a:spcBef>
              <a:spcAft>
                <a:spcPts val="0"/>
              </a:spcAft>
              <a:buClr>
                <a:schemeClr val="dk1"/>
              </a:buClr>
              <a:buSzPts val="1400"/>
              <a:buFont typeface="Arial"/>
              <a:buNone/>
            </a:pPr>
            <a:r>
              <a:rPr b="0" lang="en-US"/>
              <a:t>I’d like to let the Spanish interpreter introduce themselves right now. </a:t>
            </a:r>
            <a:endParaRPr b="0"/>
          </a:p>
          <a:p>
            <a:pPr indent="0" lvl="0" marL="0" rtl="0" algn="l">
              <a:lnSpc>
                <a:spcPct val="100000"/>
              </a:lnSpc>
              <a:spcBef>
                <a:spcPts val="0"/>
              </a:spcBef>
              <a:spcAft>
                <a:spcPts val="0"/>
              </a:spcAft>
              <a:buClr>
                <a:schemeClr val="dk1"/>
              </a:buClr>
              <a:buSzPts val="1400"/>
              <a:buFont typeface="Arial"/>
              <a:buNone/>
            </a:pPr>
            <a:r>
              <a:t/>
            </a:r>
            <a:endParaRPr/>
          </a:p>
          <a:p>
            <a:pPr indent="-304800" lvl="0" marL="457200" rtl="0" algn="l">
              <a:lnSpc>
                <a:spcPct val="100000"/>
              </a:lnSpc>
              <a:spcBef>
                <a:spcPts val="0"/>
              </a:spcBef>
              <a:spcAft>
                <a:spcPts val="0"/>
              </a:spcAft>
              <a:buClr>
                <a:srgbClr val="202124"/>
              </a:buClr>
              <a:buSzPts val="1200"/>
              <a:buFont typeface="Trebuchet MS"/>
              <a:buChar char="●"/>
            </a:pPr>
            <a:r>
              <a:rPr b="0" lang="en-US">
                <a:solidFill>
                  <a:srgbClr val="202124"/>
                </a:solidFill>
              </a:rPr>
              <a:t>SPANISH INTERPRETER COMES ON SCREEN and IS HIGHLIGHTED; Interpreter READS SCRIPT BELOW VERBATIM.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b="0" lang="en-US">
                <a:solidFill>
                  <a:srgbClr val="202124"/>
                </a:solidFill>
              </a:rPr>
              <a:t>but this is what she is saying in English</a:t>
            </a:r>
            <a:r>
              <a:rPr lang="en-US">
                <a:solidFill>
                  <a:srgbClr val="202124"/>
                </a:solidFill>
              </a:rPr>
              <a:t>):  </a:t>
            </a:r>
            <a:endParaRPr>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b="0" lang="en-US"/>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indent="0" lvl="0" marL="457200" rtl="0" algn="l">
              <a:lnSpc>
                <a:spcPct val="100000"/>
              </a:lnSpc>
              <a:spcBef>
                <a:spcPts val="0"/>
              </a:spcBef>
              <a:spcAft>
                <a:spcPts val="0"/>
              </a:spcAft>
              <a:buSzPts val="1400"/>
              <a:buNone/>
            </a:pPr>
            <a:r>
              <a:rPr b="0" lang="en-US"/>
              <a:t>Thank you, [</a:t>
            </a:r>
            <a:r>
              <a:rPr lang="en-US"/>
              <a:t>Interpreter Name</a:t>
            </a:r>
            <a:r>
              <a:rPr b="0" lang="en-US"/>
              <a:t>]. If you would like to listen to this webinar in Spanish, please select the “Interpretation” pod on your Zoom toolbar and select “Spanish”. Additionally, we have Amerian Sign Language or ASL available. You can access that the same way - by clicking the </a:t>
            </a:r>
            <a:r>
              <a:rPr b="0" lang="en-US"/>
              <a:t>interpretation</a:t>
            </a:r>
            <a:r>
              <a:rPr b="0" lang="en-US"/>
              <a:t> icon at the bottom of your screen and selecting American Sign Language. We have also posted instructions for now to access language interpretation in the chat. </a:t>
            </a:r>
            <a:endParaRPr b="0"/>
          </a:p>
          <a:p>
            <a:pPr indent="0" lvl="0" marL="457200" rtl="0" algn="l">
              <a:lnSpc>
                <a:spcPct val="100000"/>
              </a:lnSpc>
              <a:spcBef>
                <a:spcPts val="0"/>
              </a:spcBef>
              <a:spcAft>
                <a:spcPts val="0"/>
              </a:spcAft>
              <a:buSzPts val="1400"/>
              <a:buNone/>
            </a:pPr>
            <a:r>
              <a:t/>
            </a:r>
            <a:endParaRPr b="0"/>
          </a:p>
          <a:p>
            <a:pPr indent="0" lvl="0" marL="457200" rtl="0" algn="l">
              <a:lnSpc>
                <a:spcPct val="100000"/>
              </a:lnSpc>
              <a:spcBef>
                <a:spcPts val="0"/>
              </a:spcBef>
              <a:spcAft>
                <a:spcPts val="0"/>
              </a:spcAft>
              <a:buClr>
                <a:schemeClr val="dk1"/>
              </a:buClr>
              <a:buSzPts val="1400"/>
              <a:buFont typeface="Arial"/>
              <a:buNone/>
            </a:pPr>
            <a:r>
              <a:t/>
            </a:r>
            <a:endParaRPr b="0"/>
          </a:p>
          <a:p>
            <a:pPr indent="0" lvl="0" marL="0" rtl="0" algn="l">
              <a:lnSpc>
                <a:spcPct val="115000"/>
              </a:lnSpc>
              <a:spcBef>
                <a:spcPts val="0"/>
              </a:spcBef>
              <a:spcAft>
                <a:spcPts val="0"/>
              </a:spcAft>
              <a:buSzPts val="1400"/>
              <a:buNone/>
            </a:pPr>
            <a:r>
              <a:rPr lang="en-US" u="sng">
                <a:solidFill>
                  <a:srgbClr val="444444"/>
                </a:solidFill>
              </a:rPr>
              <a:t>[Webinar Tech] </a:t>
            </a:r>
            <a:r>
              <a:rPr b="0" lang="en-US" u="sng">
                <a:solidFill>
                  <a:srgbClr val="444444"/>
                </a:solidFill>
              </a:rPr>
              <a:t>Post in Chat:​</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US"/>
              <a:t>How to listen to Language Interpretation: </a:t>
            </a:r>
            <a:r>
              <a:rPr b="0" lang="en-US" u="sng">
                <a:solidFill>
                  <a:schemeClr val="hlink"/>
                </a:solidFill>
                <a:hlinkClick r:id="rId2"/>
              </a:rPr>
              <a:t>https://support.zoom.com/hc/en/article?id=zm_kb&amp;sysparm_article=KB0064768#h_6802bbbc-2ec9-47cb-a04c-6aac35914d82</a:t>
            </a:r>
            <a:r>
              <a:rPr b="0" lang="en-US"/>
              <a:t> </a:t>
            </a:r>
            <a:endParaRPr b="0"/>
          </a:p>
          <a:p>
            <a:pPr indent="0" lvl="0" marL="0" rtl="0" algn="l">
              <a:lnSpc>
                <a:spcPct val="100000"/>
              </a:lnSpc>
              <a:spcBef>
                <a:spcPts val="0"/>
              </a:spcBef>
              <a:spcAft>
                <a:spcPts val="0"/>
              </a:spcAft>
              <a:buNone/>
            </a:pPr>
            <a:r>
              <a:rPr b="0" lang="en-US"/>
              <a:t> </a:t>
            </a:r>
            <a:endParaRPr b="0"/>
          </a:p>
          <a:p>
            <a:pPr indent="0" lvl="0" marL="0" rtl="0" algn="l">
              <a:lnSpc>
                <a:spcPct val="115000"/>
              </a:lnSpc>
              <a:spcBef>
                <a:spcPts val="0"/>
              </a:spcBef>
              <a:spcAft>
                <a:spcPts val="0"/>
              </a:spcAft>
              <a:buClr>
                <a:schemeClr val="dk1"/>
              </a:buClr>
              <a:buSzPts val="1100"/>
              <a:buFont typeface="Arial"/>
              <a:buNone/>
            </a:pPr>
            <a:r>
              <a:rPr b="0" lang="en-US" sz="1100"/>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US" sz="1100"/>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US" sz="1100"/>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US" sz="1100"/>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b="0"/>
          </a:p>
          <a:p>
            <a:pPr indent="0" lvl="0" marL="0" rtl="0" algn="l">
              <a:lnSpc>
                <a:spcPct val="115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edbe341429_0_7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edbe341429_0_7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304800" lvl="0" marL="1143000" rtl="0" algn="l">
              <a:lnSpc>
                <a:spcPct val="115000"/>
              </a:lnSpc>
              <a:spcBef>
                <a:spcPts val="0"/>
              </a:spcBef>
              <a:spcAft>
                <a:spcPts val="0"/>
              </a:spcAft>
              <a:buClr>
                <a:schemeClr val="dk1"/>
              </a:buClr>
              <a:buSzPts val="1200"/>
              <a:buFont typeface="Trebuchet MS"/>
              <a:buChar char="○"/>
            </a:pPr>
            <a:r>
              <a:rPr b="0" lang="en-US">
                <a:highlight>
                  <a:schemeClr val="lt1"/>
                </a:highlight>
              </a:rPr>
              <a:t>CMA TPs from Eileen </a:t>
            </a:r>
            <a:endParaRPr b="0">
              <a:highlight>
                <a:schemeClr val="lt1"/>
              </a:highlight>
            </a:endParaRPr>
          </a:p>
          <a:p>
            <a:pPr indent="-304800" lvl="0" marL="1143000" rtl="0" algn="l">
              <a:lnSpc>
                <a:spcPct val="115000"/>
              </a:lnSpc>
              <a:spcBef>
                <a:spcPts val="0"/>
              </a:spcBef>
              <a:spcAft>
                <a:spcPts val="0"/>
              </a:spcAft>
              <a:buClr>
                <a:schemeClr val="dk1"/>
              </a:buClr>
              <a:buSzPts val="1200"/>
              <a:buFont typeface="Trebuchet MS"/>
              <a:buChar char="○"/>
            </a:pPr>
            <a:r>
              <a:rPr b="0" lang="en-US">
                <a:highlight>
                  <a:schemeClr val="lt1"/>
                </a:highlight>
              </a:rPr>
              <a:t>It is important for members to respond to any HCPF communication so that they do not lose coverage </a:t>
            </a:r>
            <a:r>
              <a:rPr lang="en-US">
                <a:highlight>
                  <a:schemeClr val="lt1"/>
                </a:highlight>
              </a:rPr>
              <a:t>because they will not be able to re-enroll in LTSS services</a:t>
            </a:r>
            <a:r>
              <a:rPr b="0" lang="en-US">
                <a:highlight>
                  <a:schemeClr val="lt1"/>
                </a:highlight>
              </a:rPr>
              <a:t>.</a:t>
            </a:r>
            <a:r>
              <a:rPr lang="en-US">
                <a:highlight>
                  <a:schemeClr val="lt1"/>
                </a:highlight>
              </a:rPr>
              <a:t> </a:t>
            </a:r>
            <a:endParaRPr/>
          </a:p>
        </p:txBody>
      </p:sp>
      <p:sp>
        <p:nvSpPr>
          <p:cNvPr id="469" name="Google Shape;469;g3edbe341429_0_7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edbe341429_0_7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edbe341429_0_7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3edbe341429_0_7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f325f10b07_0_79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200">
                <a:solidFill>
                  <a:schemeClr val="dk1"/>
                </a:solidFill>
              </a:rPr>
              <a:t>Adela</a:t>
            </a:r>
            <a:endParaRPr sz="1200">
              <a:solidFill>
                <a:schemeClr val="dk1"/>
              </a:solidFill>
            </a:endParaRPr>
          </a:p>
          <a:p>
            <a:pPr indent="-317500" lvl="0" marL="457200" rtl="0" algn="l">
              <a:spcBef>
                <a:spcPts val="0"/>
              </a:spcBef>
              <a:spcAft>
                <a:spcPts val="0"/>
              </a:spcAft>
              <a:buSzPts val="1400"/>
              <a:buChar char="●"/>
            </a:pPr>
            <a:r>
              <a:rPr lang="en-US"/>
              <a:t>The populations enrolled in these programs are separate but we understand community </a:t>
            </a:r>
            <a:r>
              <a:rPr lang="en-US"/>
              <a:t>partners</a:t>
            </a:r>
            <a:r>
              <a:rPr lang="en-US"/>
              <a:t> are working with families who are impacted by both of these changes or that you may even have mixed status households who are impacted by changes…</a:t>
            </a:r>
            <a:endParaRPr/>
          </a:p>
        </p:txBody>
      </p:sp>
      <p:sp>
        <p:nvSpPr>
          <p:cNvPr id="484" name="Google Shape;484;g3f325f10b07_0_7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f325f10b07_0_9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Trebuchet MS"/>
                <a:ea typeface="Trebuchet MS"/>
                <a:cs typeface="Trebuchet MS"/>
                <a:sym typeface="Trebuchet MS"/>
              </a:rPr>
              <a:t>CHI</a:t>
            </a:r>
            <a:r>
              <a:rPr lang="en-US" sz="1200">
                <a:latin typeface="Trebuchet MS"/>
                <a:ea typeface="Trebuchet MS"/>
                <a:cs typeface="Trebuchet MS"/>
                <a:sym typeface="Trebuchet MS"/>
              </a:rPr>
              <a:t> — The H.R. 1 toolkit was created </a:t>
            </a:r>
            <a:r>
              <a:rPr lang="en-US" sz="1200">
                <a:solidFill>
                  <a:schemeClr val="dk1"/>
                </a:solidFill>
                <a:latin typeface="Trebuchet MS"/>
                <a:ea typeface="Trebuchet MS"/>
                <a:cs typeface="Trebuchet MS"/>
                <a:sym typeface="Trebuchet MS"/>
              </a:rPr>
              <a:t>in partnership with the Center to Advance Consumer Partnership (CACP), which is funded by the Colorado Health Foundation as a resource to help community partners, advocacy organizations, providers, and others support members in getting ready for the changes H.R. 1 will bring. It is receiving updates throughout the summer and features member-tested messaging, social media posts, flyers, and more.</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rPr lang="en-US" sz="1200">
                <a:solidFill>
                  <a:schemeClr val="dk1"/>
                </a:solidFill>
                <a:latin typeface="Trebuchet MS"/>
                <a:ea typeface="Trebuchet MS"/>
                <a:cs typeface="Trebuchet MS"/>
                <a:sym typeface="Trebuchet MS"/>
              </a:rPr>
              <a:t>This toolkit will ultimately contain information about ALL HR 1 related changes, with some specific resources for the immigrant/refugee specific changes already available.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a:p>
          <a:p>
            <a:pPr indent="0" lvl="0" marL="0" rtl="0" algn="l">
              <a:spcBef>
                <a:spcPts val="0"/>
              </a:spcBef>
              <a:spcAft>
                <a:spcPts val="0"/>
              </a:spcAft>
              <a:buNone/>
            </a:pPr>
            <a:r>
              <a:rPr lang="en-US"/>
              <a:t>Links to share:</a:t>
            </a:r>
            <a:br>
              <a:rPr lang="en-US"/>
            </a:br>
            <a:br>
              <a:rPr lang="en-US"/>
            </a:br>
            <a:r>
              <a:rPr lang="en-US"/>
              <a:t>H.R. 1 Toolkit: </a:t>
            </a:r>
            <a:r>
              <a:rPr lang="en-US" u="sng">
                <a:solidFill>
                  <a:schemeClr val="hlink"/>
                </a:solidFill>
                <a:hlinkClick r:id="rId2"/>
              </a:rPr>
              <a:t>https://hr1toolkit.healthfirstcolorado.gov/</a:t>
            </a:r>
            <a:r>
              <a:rPr lang="en-US"/>
              <a:t> </a:t>
            </a:r>
            <a:endParaRPr/>
          </a:p>
        </p:txBody>
      </p:sp>
      <p:sp>
        <p:nvSpPr>
          <p:cNvPr id="491" name="Google Shape;491;g3f325f10b07_0_9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f2e5ee72fb_0_1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f2e5ee72fb_0_1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3f2e5ee72fb_0_14: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f2e5ee72fb_0_2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3f2e5ee72fb_0_2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3f2e5ee72fb_0_26: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f32c737db5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4" name="Google Shape;514;g3f32c737db5_0_2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br>
              <a:rPr lang="en-US" sz="1700">
                <a:solidFill>
                  <a:schemeClr val="dk1"/>
                </a:solidFill>
                <a:latin typeface="Trebuchet MS"/>
                <a:ea typeface="Trebuchet MS"/>
                <a:cs typeface="Trebuchet MS"/>
                <a:sym typeface="Trebuchet MS"/>
              </a:rPr>
            </a:br>
            <a:r>
              <a:rPr lang="en-US" sz="1200">
                <a:solidFill>
                  <a:schemeClr val="dk1"/>
                </a:solidFill>
                <a:latin typeface="Trebuchet MS"/>
                <a:ea typeface="Trebuchet MS"/>
                <a:cs typeface="Trebuchet MS"/>
                <a:sym typeface="Trebuchet MS"/>
              </a:rPr>
              <a:t>For most people, CPA was automatically applied. If you received financial help lowering your monthly premium through the Marketplace, you were likely already receiving CPA even if you didn’t sign up separately.</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The HIAE Board will make decisions regarding CPA on June 12th make sure to register for the meeting. At the end of the presentation we will share the link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f32c737db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7" name="Google Shape;527;g3f32c737db5_0_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100"/>
              <a:buNone/>
            </a:pPr>
            <a:r>
              <a:rPr lang="en-US"/>
              <a:t>We are not going to get into all the details of the bill today, but overall, this bill helps continue funding these programs into 2027.</a:t>
            </a:r>
            <a:endParaRPr/>
          </a:p>
          <a:p>
            <a:pPr indent="0" lvl="0" marL="0" rtl="0" algn="l">
              <a:lnSpc>
                <a:spcPct val="115000"/>
              </a:lnSpc>
              <a:spcBef>
                <a:spcPts val="1200"/>
              </a:spcBef>
              <a:spcAft>
                <a:spcPts val="0"/>
              </a:spcAft>
              <a:buSzPts val="1100"/>
              <a:buNone/>
            </a:pPr>
            <a:r>
              <a:rPr lang="en-US"/>
              <a:t>Reinsurance will still help lower premiums in 2027, although the savings are expected to be slightly lower than they are today.</a:t>
            </a:r>
            <a:endParaRPr/>
          </a:p>
          <a:p>
            <a:pPr indent="0" lvl="0" marL="0" rtl="0" algn="l">
              <a:lnSpc>
                <a:spcPct val="115000"/>
              </a:lnSpc>
              <a:spcBef>
                <a:spcPts val="1200"/>
              </a:spcBef>
              <a:spcAft>
                <a:spcPts val="0"/>
              </a:spcAft>
              <a:buSzPts val="1100"/>
              <a:buNone/>
            </a:pPr>
            <a:r>
              <a:rPr lang="en-US"/>
              <a:t>Colorado Premium Assistance, or CPA, will continue at the same 2026 program level into 2027, with relatively minor changes.</a:t>
            </a:r>
            <a:endParaRPr/>
          </a:p>
          <a:p>
            <a:pPr indent="0" lvl="0" marL="0" rtl="0" algn="l">
              <a:lnSpc>
                <a:spcPct val="115000"/>
              </a:lnSpc>
              <a:spcBef>
                <a:spcPts val="1200"/>
              </a:spcBef>
              <a:spcAft>
                <a:spcPts val="0"/>
              </a:spcAft>
              <a:buSzPts val="1100"/>
              <a:buNone/>
            </a:pPr>
            <a:r>
              <a:rPr lang="en-US"/>
              <a:t>For OmniSalud, the program will continue in 2027, but the biggest change is that  all enrollees will be required to pay a monthly premium. These changes are intended to help maintain the current enrollment capacity.</a:t>
            </a:r>
            <a:endParaRPr/>
          </a:p>
          <a:p>
            <a:pPr indent="0" lvl="0" marL="0" rtl="0" algn="l">
              <a:lnSpc>
                <a:spcPct val="115000"/>
              </a:lnSpc>
              <a:spcBef>
                <a:spcPts val="1200"/>
              </a:spcBef>
              <a:spcAft>
                <a:spcPts val="0"/>
              </a:spcAft>
              <a:buSzPts val="1100"/>
              <a:buNone/>
            </a:pPr>
            <a:r>
              <a:t/>
            </a:r>
            <a:endParaRPr/>
          </a:p>
          <a:p>
            <a:pPr indent="0" lvl="0" marL="0" rtl="0" algn="l">
              <a:lnSpc>
                <a:spcPct val="115000"/>
              </a:lnSpc>
              <a:spcBef>
                <a:spcPts val="1200"/>
              </a:spcBef>
              <a:spcAft>
                <a:spcPts val="0"/>
              </a:spcAft>
              <a:buSzPts val="1100"/>
              <a:buNone/>
            </a:pPr>
            <a:r>
              <a:rPr lang="en-US"/>
              <a:t>Links to share: </a:t>
            </a:r>
            <a:endParaRPr/>
          </a:p>
          <a:p>
            <a:pPr indent="0" lvl="0" marL="0" rtl="0" algn="l">
              <a:lnSpc>
                <a:spcPct val="115000"/>
              </a:lnSpc>
              <a:spcBef>
                <a:spcPts val="1200"/>
              </a:spcBef>
              <a:spcAft>
                <a:spcPts val="0"/>
              </a:spcAft>
              <a:buSzPts val="1100"/>
              <a:buNone/>
            </a:pPr>
            <a:r>
              <a:rPr lang="en-US"/>
              <a:t>View Senate Bill 26-178 at: https://leg.colorado.gov/bills/sb26-178</a:t>
            </a:r>
            <a:endParaRPr/>
          </a:p>
          <a:p>
            <a:pPr indent="0" lvl="0" marL="0" rtl="0" algn="l">
              <a:lnSpc>
                <a:spcPct val="115000"/>
              </a:lnSpc>
              <a:spcBef>
                <a:spcPts val="1200"/>
              </a:spcBef>
              <a:spcAft>
                <a:spcPts val="0"/>
              </a:spcAft>
              <a:buSzPts val="1100"/>
              <a:buNone/>
            </a:pPr>
            <a:r>
              <a:t/>
            </a:r>
            <a:endParaRPr/>
          </a:p>
          <a:p>
            <a:pPr indent="0" lvl="0" marL="0" rtl="0" algn="l">
              <a:lnSpc>
                <a:spcPct val="115000"/>
              </a:lnSpc>
              <a:spcBef>
                <a:spcPts val="1200"/>
              </a:spcBef>
              <a:spcAft>
                <a:spcPts val="0"/>
              </a:spcAft>
              <a:buClr>
                <a:schemeClr val="dk1"/>
              </a:buClr>
              <a:buSzPts val="1100"/>
              <a:buFont typeface="Arial"/>
              <a:buNone/>
            </a:pPr>
            <a:r>
              <a:t/>
            </a:r>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f32c737db5_0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8" name="Google Shape;538;g3f32c737db5_0_3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Cost community pay – </a:t>
            </a:r>
            <a:endParaRPr/>
          </a:p>
          <a:p>
            <a:pPr indent="0" lvl="0" marL="0" rtl="0" algn="l">
              <a:lnSpc>
                <a:spcPct val="100000"/>
              </a:lnSpc>
              <a:spcBef>
                <a:spcPts val="0"/>
              </a:spcBef>
              <a:spcAft>
                <a:spcPts val="0"/>
              </a:spcAft>
              <a:buSzPts val="1100"/>
              <a:buNone/>
            </a:pPr>
            <a:r>
              <a:rPr lang="en-US"/>
              <a:t>HIAE Board votes on 2027 Omni parameters on </a:t>
            </a:r>
            <a:r>
              <a:rPr b="1" lang="en-US"/>
              <a:t>JULY 16th</a:t>
            </a:r>
            <a:endParaRPr b="1"/>
          </a:p>
          <a:p>
            <a:pPr indent="0" lvl="0" marL="0" rtl="0" algn="l">
              <a:lnSpc>
                <a:spcPct val="100000"/>
              </a:lnSpc>
              <a:spcBef>
                <a:spcPts val="0"/>
              </a:spcBef>
              <a:spcAft>
                <a:spcPts val="0"/>
              </a:spcAft>
              <a:buSzPts val="1100"/>
              <a:buNone/>
            </a:pPr>
            <a:r>
              <a:rPr b="1" lang="en-US"/>
              <a:t>IF NEEDED – 87AV plan = 6400 folks, $85 premium</a:t>
            </a:r>
            <a:endParaRPr b="1"/>
          </a:p>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f32c737db5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3f32c737db5_0_1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050">
                <a:solidFill>
                  <a:srgbClr val="444746"/>
                </a:solidFill>
                <a:latin typeface="Roboto"/>
                <a:ea typeface="Roboto"/>
                <a:cs typeface="Roboto"/>
                <a:sym typeface="Roboto"/>
              </a:rPr>
              <a:t>This seems like a good time to highlight that these are Colorado Option plans. The only plans sold on Colorado Connect are Colorado Option plans. Potential TP: "CO Option plans are stakeholder informed* plans that have been designed to provide $0 copays on "high value" services such as non-preventive primary care visits, MH office visits, and pre and post natal care."</a:t>
            </a:r>
            <a:endParaRPr sz="1050">
              <a:solidFill>
                <a:srgbClr val="444746"/>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US" sz="1050">
                <a:solidFill>
                  <a:srgbClr val="444746"/>
                </a:solidFill>
                <a:latin typeface="Roboto"/>
                <a:ea typeface="Roboto"/>
                <a:cs typeface="Roboto"/>
                <a:sym typeface="Roboto"/>
              </a:rPr>
              <a:t>*We actually can't change the standardized plans/CO Option plans without going through a stakeholder process (so 1006 updates reinforced this requirement)</a:t>
            </a:r>
            <a:endParaRPr sz="1050">
              <a:solidFill>
                <a:srgbClr val="444746"/>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US" sz="1050">
                <a:solidFill>
                  <a:srgbClr val="444746"/>
                </a:solidFill>
                <a:latin typeface="Roboto"/>
                <a:ea typeface="Roboto"/>
                <a:cs typeface="Roboto"/>
                <a:sym typeface="Roboto"/>
              </a:rPr>
              <a:t>For the slide, you might change this to say "Additionally, it is important to note that these plans are all CO Option plans which regardless of AV provide the following services at $0."</a:t>
            </a:r>
            <a:endParaRPr sz="1050">
              <a:solidFill>
                <a:srgbClr val="444746"/>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US" sz="1050">
                <a:solidFill>
                  <a:srgbClr val="444746"/>
                </a:solidFill>
                <a:latin typeface="Roboto"/>
                <a:ea typeface="Roboto"/>
                <a:cs typeface="Roboto"/>
                <a:sym typeface="Roboto"/>
              </a:rPr>
              <a:t>Sharing in case you want to use our logo: </a:t>
            </a:r>
            <a:r>
              <a:rPr lang="en-US" sz="1050">
                <a:solidFill>
                  <a:srgbClr val="0B57D0"/>
                </a:solidFill>
                <a:uFill>
                  <a:noFill/>
                </a:uFill>
                <a:latin typeface="Roboto"/>
                <a:ea typeface="Roboto"/>
                <a:cs typeface="Roboto"/>
                <a:sym typeface="Roboto"/>
                <a:hlinkClick r:id="rId2">
                  <a:extLst>
                    <a:ext uri="{A12FA001-AC4F-418D-AE19-62706E023703}">
                      <ahyp:hlinkClr val="tx"/>
                    </a:ext>
                  </a:extLst>
                </a:hlinkClick>
              </a:rPr>
              <a:t>https://drive.google.com/file/d/1CJ7aT3W0Hb9XkfwiPicnRC-UaO3sux2Q/view</a:t>
            </a:r>
            <a:endParaRPr sz="1050">
              <a:solidFill>
                <a:srgbClr val="0B57D0"/>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US" sz="1050">
                <a:solidFill>
                  <a:srgbClr val="444746"/>
                </a:solidFill>
                <a:latin typeface="Roboto"/>
                <a:ea typeface="Roboto"/>
                <a:cs typeface="Roboto"/>
                <a:sym typeface="Roboto"/>
              </a:rPr>
              <a:t>Here is our 1 pgr which you have probably seen: </a:t>
            </a:r>
            <a:r>
              <a:rPr lang="en-US" sz="1050">
                <a:solidFill>
                  <a:srgbClr val="0B57D0"/>
                </a:solidFill>
                <a:uFill>
                  <a:noFill/>
                </a:uFill>
                <a:latin typeface="Roboto"/>
                <a:ea typeface="Roboto"/>
                <a:cs typeface="Roboto"/>
                <a:sym typeface="Roboto"/>
                <a:hlinkClick r:id="rId3">
                  <a:extLst>
                    <a:ext uri="{A12FA001-AC4F-418D-AE19-62706E023703}">
                      <ahyp:hlinkClr val="tx"/>
                    </a:ext>
                  </a:extLst>
                </a:hlinkClick>
              </a:rPr>
              <a:t>https://doi.colorado.gov/sites/doi/files/documents/The-Colorado-Option-FINAL-2025-ENG.pdf</a:t>
            </a:r>
            <a:endParaRPr sz="1050">
              <a:solidFill>
                <a:srgbClr val="444746"/>
              </a:solidFill>
              <a:latin typeface="Roboto"/>
              <a:ea typeface="Roboto"/>
              <a:cs typeface="Roboto"/>
              <a:sym typeface="Robot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3cfdbf8afd_1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3cfdbf8afd_1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33cfdbf8afd_1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f379e4d27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0" name="Google Shape;560;g3f379e4d27d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t>Links to share: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US" sz="1800"/>
              <a:t>Register for an upcoming community forum: </a:t>
            </a:r>
            <a:r>
              <a:rPr lang="en-US" sz="1800" u="sng">
                <a:solidFill>
                  <a:schemeClr val="hlink"/>
                </a:solidFill>
                <a:hlinkClick r:id="rId2"/>
              </a:rPr>
              <a:t>https://us06web.zoom.us/webinar/register/WN_qinLphhMSEO1C1ctUvHwmg#/registration</a:t>
            </a:r>
            <a:r>
              <a:rPr lang="en-US" sz="1800"/>
              <a:t> </a:t>
            </a:r>
            <a:endParaRPr sz="1800"/>
          </a:p>
          <a:p>
            <a:pPr indent="0" lvl="0" marL="0" rtl="0" algn="l">
              <a:spcBef>
                <a:spcPts val="0"/>
              </a:spcBef>
              <a:spcAft>
                <a:spcPts val="0"/>
              </a:spcAft>
              <a:buNone/>
            </a:pPr>
            <a:r>
              <a:rPr lang="en-US" sz="1800"/>
              <a:t>HIAE Public Comment Form: </a:t>
            </a:r>
            <a:r>
              <a:rPr lang="en-US" sz="1800" u="sng">
                <a:solidFill>
                  <a:schemeClr val="hlink"/>
                </a:solidFill>
                <a:hlinkClick r:id="rId3"/>
              </a:rPr>
              <a:t>https://forms.gle/33GgmwY4hCPMbdya6</a:t>
            </a:r>
            <a:r>
              <a:rPr lang="en-US" sz="1800"/>
              <a:t>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f379e4d27d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3" name="Google Shape;573;g3f379e4d27d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t>Links to share: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US" sz="1800"/>
              <a:t>Register for the next HIAE board meeting on July 16: </a:t>
            </a:r>
            <a:r>
              <a:rPr lang="en-US" sz="1800" u="sng">
                <a:solidFill>
                  <a:schemeClr val="hlink"/>
                </a:solidFill>
                <a:hlinkClick r:id="rId2"/>
              </a:rPr>
              <a:t>https://us06web.zoom.us/meeting/register/67SKpXWJQpipKZU_DazkUw#/registration</a:t>
            </a:r>
            <a:r>
              <a:rPr lang="en-US" sz="1800"/>
              <a:t> </a:t>
            </a:r>
            <a:endParaRPr sz="1800"/>
          </a:p>
          <a:p>
            <a:pPr indent="0" lvl="0" marL="0" rtl="0" algn="l">
              <a:spcBef>
                <a:spcPts val="0"/>
              </a:spcBef>
              <a:spcAft>
                <a:spcPts val="0"/>
              </a:spcAft>
              <a:buNone/>
            </a:pPr>
            <a:r>
              <a:rPr lang="en-US" sz="1800"/>
              <a:t>HIAE Public Comment Form: </a:t>
            </a:r>
            <a:r>
              <a:rPr lang="en-US" sz="1800" u="sng">
                <a:solidFill>
                  <a:schemeClr val="hlink"/>
                </a:solidFill>
                <a:hlinkClick r:id="rId3"/>
              </a:rPr>
              <a:t>https://forms.gle/33GgmwY4hCPMbdya6</a:t>
            </a:r>
            <a:r>
              <a:rPr lang="en-US" sz="1800"/>
              <a:t>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f325f10b07_0_112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3f325f10b07_0_112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Sign up for the CAC newsletter: </a:t>
            </a:r>
            <a:r>
              <a:rPr lang="en-US" u="sng">
                <a:solidFill>
                  <a:schemeClr val="hlink"/>
                </a:solidFill>
                <a:hlinkClick r:id="rId2"/>
              </a:rPr>
              <a:t>https://lp.constantcontactpages.com/su/UzY7aDO</a:t>
            </a:r>
            <a:r>
              <a:rPr lang="en-US"/>
              <a:t> </a:t>
            </a:r>
            <a:endParaRPr/>
          </a:p>
        </p:txBody>
      </p:sp>
      <p:sp>
        <p:nvSpPr>
          <p:cNvPr id="587" name="Google Shape;587;g3f325f10b07_0_1122: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3f325f10b07_0_112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3f325f10b07_0_112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g3f325f10b07_0_112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3f325f10b07_0_1135: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g3f325f10b07_0_1135: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Contact information: </a:t>
            </a:r>
            <a:r>
              <a:rPr lang="en-US" u="sng">
                <a:solidFill>
                  <a:schemeClr val="hlink"/>
                </a:solidFill>
                <a:hlinkClick r:id="rId2"/>
              </a:rPr>
              <a:t>hcpf_coverallco@state.co.us</a:t>
            </a:r>
            <a:r>
              <a:rPr lang="en-US"/>
              <a:t> </a:t>
            </a:r>
            <a:endParaRPr/>
          </a:p>
        </p:txBody>
      </p:sp>
      <p:sp>
        <p:nvSpPr>
          <p:cNvPr id="602" name="Google Shape;602;g3f325f10b07_0_1135: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3d3c7a4bfb4_0_302: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g3d3c7a4bfb4_0_302: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g3d3c7a4bfb4_0_302: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30f48a0caf_0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30f48a0caf_0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330f48a0caf_0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f36ab46fc1_1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f36ab46fc1_1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Note we are showing the Q and A icon on the slides. </a:t>
            </a:r>
            <a:endParaRPr/>
          </a:p>
        </p:txBody>
      </p:sp>
      <p:sp>
        <p:nvSpPr>
          <p:cNvPr id="338" name="Google Shape;338;g3f36ab46fc1_1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2ab0c5d613_0_0: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
        <p:nvSpPr>
          <p:cNvPr id="353" name="Google Shape;353;g32ab0c5d613_0_0:notes"/>
          <p:cNvSpPr/>
          <p:nvPr>
            <p:ph idx="2" type="sldImg"/>
          </p:nvPr>
        </p:nvSpPr>
        <p:spPr>
          <a:xfrm>
            <a:off x="365938" y="185738"/>
            <a:ext cx="61275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6c18c894d7_0_10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Ryan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Note: </a:t>
            </a:r>
            <a:endParaRPr/>
          </a:p>
          <a:p>
            <a:pPr indent="0" lvl="0" marL="0" rtl="0" algn="l">
              <a:spcBef>
                <a:spcPts val="0"/>
              </a:spcBef>
              <a:spcAft>
                <a:spcPts val="0"/>
              </a:spcAft>
              <a:buNone/>
            </a:pPr>
            <a:r>
              <a:t/>
            </a:r>
            <a:endParaRPr/>
          </a:p>
        </p:txBody>
      </p:sp>
      <p:sp>
        <p:nvSpPr>
          <p:cNvPr id="360" name="Google Shape;360;g36c18c894d7_0_10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4073ce5dea_0_70:notes"/>
          <p:cNvSpPr/>
          <p:nvPr>
            <p:ph idx="2" type="sldImg"/>
          </p:nvPr>
        </p:nvSpPr>
        <p:spPr>
          <a:xfrm>
            <a:off x="-596345" y="279953"/>
            <a:ext cx="8057400" cy="45321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4073ce5dea_0_70:notes"/>
          <p:cNvSpPr txBox="1"/>
          <p:nvPr>
            <p:ph idx="1" type="body"/>
          </p:nvPr>
        </p:nvSpPr>
        <p:spPr>
          <a:xfrm>
            <a:off x="410817" y="4904133"/>
            <a:ext cx="6042900" cy="2901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Ryan</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US"/>
              <a:t>Note XXX number of questions </a:t>
            </a:r>
            <a:r>
              <a:rPr lang="en-US"/>
              <a:t>received</a:t>
            </a:r>
            <a:r>
              <a:rPr lang="en-US"/>
              <a:t> ahead of time. Thank You. We have time dedicated to the most common questions we </a:t>
            </a:r>
            <a:r>
              <a:rPr lang="en-US"/>
              <a:t>received</a:t>
            </a:r>
            <a:r>
              <a:rPr lang="en-US"/>
              <a:t> during registration at the beginning of the ‘Questions’ section. </a:t>
            </a:r>
            <a:endParaRPr/>
          </a:p>
          <a:p>
            <a:pPr indent="-317500" lvl="1" marL="914400" rtl="0" algn="l">
              <a:spcBef>
                <a:spcPts val="0"/>
              </a:spcBef>
              <a:spcAft>
                <a:spcPts val="0"/>
              </a:spcAft>
              <a:buSzPts val="1400"/>
              <a:buChar char="-"/>
            </a:pPr>
            <a:r>
              <a:rPr lang="en-US"/>
              <a:t>leads me into agenda</a:t>
            </a:r>
            <a:endParaRPr/>
          </a:p>
          <a:p>
            <a:pPr indent="0" lvl="0" marL="0" rtl="0" algn="l">
              <a:spcBef>
                <a:spcPts val="0"/>
              </a:spcBef>
              <a:spcAft>
                <a:spcPts val="0"/>
              </a:spcAft>
              <a:buNone/>
            </a:pPr>
            <a:r>
              <a:t/>
            </a:r>
            <a:endParaRPr/>
          </a:p>
        </p:txBody>
      </p:sp>
      <p:sp>
        <p:nvSpPr>
          <p:cNvPr id="368" name="Google Shape;368;g34073ce5dea_0_70:notes"/>
          <p:cNvSpPr txBox="1"/>
          <p:nvPr>
            <p:ph idx="12" type="sldNum"/>
          </p:nvPr>
        </p:nvSpPr>
        <p:spPr>
          <a:xfrm>
            <a:off x="3482009" y="8053180"/>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jp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sp>
        <p:nvSpPr>
          <p:cNvPr id="13" name="Google Shape;13;p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49" name="Shape 49"/>
        <p:cNvGrpSpPr/>
        <p:nvPr/>
      </p:nvGrpSpPr>
      <p:grpSpPr>
        <a:xfrm>
          <a:off x="0" y="0"/>
          <a:ext cx="0" cy="0"/>
          <a:chOff x="0" y="0"/>
          <a:chExt cx="0" cy="0"/>
        </a:xfrm>
      </p:grpSpPr>
      <p:sp>
        <p:nvSpPr>
          <p:cNvPr id="50" name="Google Shape;50;p11"/>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52" name="Google Shape;52;p11"/>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53" name="Shape 53"/>
        <p:cNvGrpSpPr/>
        <p:nvPr/>
      </p:nvGrpSpPr>
      <p:grpSpPr>
        <a:xfrm>
          <a:off x="0" y="0"/>
          <a:ext cx="0" cy="0"/>
          <a:chOff x="0" y="0"/>
          <a:chExt cx="0" cy="0"/>
        </a:xfrm>
      </p:grpSpPr>
      <p:sp>
        <p:nvSpPr>
          <p:cNvPr id="54" name="Google Shape;54;p1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5" name="Google Shape;55;p12"/>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2"/>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57" name="Shape 57"/>
        <p:cNvGrpSpPr/>
        <p:nvPr/>
      </p:nvGrpSpPr>
      <p:grpSpPr>
        <a:xfrm>
          <a:off x="0" y="0"/>
          <a:ext cx="0" cy="0"/>
          <a:chOff x="0" y="0"/>
          <a:chExt cx="0" cy="0"/>
        </a:xfrm>
      </p:grpSpPr>
      <p:sp>
        <p:nvSpPr>
          <p:cNvPr id="58" name="Google Shape;58;p13"/>
          <p:cNvSpPr txBox="1"/>
          <p:nvPr>
            <p:ph type="title"/>
          </p:nvPr>
        </p:nvSpPr>
        <p:spPr>
          <a:xfrm>
            <a:off x="595312" y="2180006"/>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0" name="Shape 60"/>
        <p:cNvGrpSpPr/>
        <p:nvPr/>
      </p:nvGrpSpPr>
      <p:grpSpPr>
        <a:xfrm>
          <a:off x="0" y="0"/>
          <a:ext cx="0" cy="0"/>
          <a:chOff x="0" y="0"/>
          <a:chExt cx="0" cy="0"/>
        </a:xfrm>
      </p:grpSpPr>
      <p:sp>
        <p:nvSpPr>
          <p:cNvPr id="61" name="Google Shape;61;p14"/>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62" name="Google Shape;62;p14"/>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63" name="Google Shape;63;p14"/>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0" name="Shape 70"/>
        <p:cNvGrpSpPr/>
        <p:nvPr/>
      </p:nvGrpSpPr>
      <p:grpSpPr>
        <a:xfrm>
          <a:off x="0" y="0"/>
          <a:ext cx="0" cy="0"/>
          <a:chOff x="0" y="0"/>
          <a:chExt cx="0" cy="0"/>
        </a:xfrm>
      </p:grpSpPr>
      <p:sp>
        <p:nvSpPr>
          <p:cNvPr id="71" name="Google Shape;71;p16"/>
          <p:cNvSpPr txBox="1"/>
          <p:nvPr>
            <p:ph type="ctrTitle"/>
          </p:nvPr>
        </p:nvSpPr>
        <p:spPr>
          <a:xfrm>
            <a:off x="1040524" y="1505698"/>
            <a:ext cx="10110900" cy="9903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subTitle"/>
          </p:nvPr>
        </p:nvSpPr>
        <p:spPr>
          <a:xfrm>
            <a:off x="1524000" y="2593827"/>
            <a:ext cx="9144000" cy="7386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000"/>
              </a:spcBef>
              <a:spcAft>
                <a:spcPts val="0"/>
              </a:spcAft>
              <a:buClr>
                <a:schemeClr val="lt1"/>
              </a:buClr>
              <a:buSzPts val="4950"/>
              <a:buFont typeface="Arial"/>
              <a:buNone/>
              <a:defRPr b="1" i="0" sz="4950" u="none" cap="none" strike="noStrike">
                <a:solidFill>
                  <a:schemeClr val="lt1"/>
                </a:solidFill>
                <a:latin typeface="Trebuchet MS"/>
                <a:ea typeface="Trebuchet MS"/>
                <a:cs typeface="Trebuchet MS"/>
                <a:sym typeface="Trebuchet MS"/>
              </a:defRPr>
            </a:lvl1pPr>
            <a:lvl2pPr lvl="1"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2pPr>
            <a:lvl3pPr lvl="2" marR="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3" name="Google Shape;73;p16"/>
          <p:cNvSpPr txBox="1"/>
          <p:nvPr>
            <p:ph idx="10" type="dt"/>
          </p:nvPr>
        </p:nvSpPr>
        <p:spPr>
          <a:xfrm>
            <a:off x="4724400" y="4917556"/>
            <a:ext cx="27432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5" name="Google Shape;75;p16"/>
          <p:cNvSpPr txBox="1"/>
          <p:nvPr>
            <p:ph idx="2" type="body"/>
          </p:nvPr>
        </p:nvSpPr>
        <p:spPr>
          <a:xfrm>
            <a:off x="1913861" y="3680568"/>
            <a:ext cx="8364300" cy="9144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3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76" name="Shape 76"/>
        <p:cNvGrpSpPr/>
        <p:nvPr/>
      </p:nvGrpSpPr>
      <p:grpSpPr>
        <a:xfrm>
          <a:off x="0" y="0"/>
          <a:ext cx="0" cy="0"/>
          <a:chOff x="0" y="0"/>
          <a:chExt cx="0" cy="0"/>
        </a:xfrm>
      </p:grpSpPr>
      <p:sp>
        <p:nvSpPr>
          <p:cNvPr id="77" name="Google Shape;77;p17"/>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5285" lvl="1" marL="914400" marR="0" algn="l">
              <a:lnSpc>
                <a:spcPct val="90000"/>
              </a:lnSpc>
              <a:spcBef>
                <a:spcPts val="500"/>
              </a:spcBef>
              <a:spcAft>
                <a:spcPts val="0"/>
              </a:spcAft>
              <a:buClr>
                <a:schemeClr val="lt1"/>
              </a:buClr>
              <a:buSzPts val="2310"/>
              <a:buFont typeface="Noto Sans Symbols"/>
              <a:buChar char="⮚"/>
              <a:defRPr b="0" i="0" sz="3300" u="none" cap="none" strike="noStrike">
                <a:solidFill>
                  <a:schemeClr val="lt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indent="-228600" lvl="5" marL="27432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indent="-228600" lvl="6" marL="32004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indent="-228600" lvl="7" marL="36576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indent="-228600" lvl="8" marL="4114800" marR="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9" name="Google Shape;79;p17"/>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80" name="Shape 80"/>
        <p:cNvGrpSpPr/>
        <p:nvPr/>
      </p:nvGrpSpPr>
      <p:grpSpPr>
        <a:xfrm>
          <a:off x="0" y="0"/>
          <a:ext cx="0" cy="0"/>
          <a:chOff x="0" y="0"/>
          <a:chExt cx="0" cy="0"/>
        </a:xfrm>
      </p:grpSpPr>
      <p:pic>
        <p:nvPicPr>
          <p:cNvPr descr="Icon of person with hand raised and empty text bubble." id="81" name="Google Shape;81;p18"/>
          <p:cNvPicPr preferRelativeResize="0"/>
          <p:nvPr/>
        </p:nvPicPr>
        <p:blipFill rotWithShape="1">
          <a:blip r:embed="rId2">
            <a:alphaModFix/>
          </a:blip>
          <a:srcRect b="0" l="0" r="0" t="0"/>
          <a:stretch/>
        </p:blipFill>
        <p:spPr>
          <a:xfrm>
            <a:off x="308600" y="410308"/>
            <a:ext cx="5962347" cy="5848293"/>
          </a:xfrm>
          <a:prstGeom prst="rect">
            <a:avLst/>
          </a:prstGeom>
          <a:noFill/>
          <a:ln>
            <a:noFill/>
          </a:ln>
        </p:spPr>
      </p:pic>
      <p:sp>
        <p:nvSpPr>
          <p:cNvPr id="82" name="Google Shape;82;p18"/>
          <p:cNvSpPr txBox="1"/>
          <p:nvPr>
            <p:ph type="title"/>
          </p:nvPr>
        </p:nvSpPr>
        <p:spPr>
          <a:xfrm>
            <a:off x="6122788" y="2625328"/>
            <a:ext cx="5381400" cy="23139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8"/>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84" name="Shape 84"/>
        <p:cNvGrpSpPr/>
        <p:nvPr/>
      </p:nvGrpSpPr>
      <p:grpSpPr>
        <a:xfrm>
          <a:off x="0" y="0"/>
          <a:ext cx="0" cy="0"/>
          <a:chOff x="0" y="0"/>
          <a:chExt cx="0" cy="0"/>
        </a:xfrm>
      </p:grpSpPr>
      <p:sp>
        <p:nvSpPr>
          <p:cNvPr id="85" name="Google Shape;85;p19"/>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6" name="Google Shape;86;p19"/>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2220148" y="2162013"/>
            <a:ext cx="7751700" cy="38199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88" name="Shape 88"/>
        <p:cNvGrpSpPr/>
        <p:nvPr/>
      </p:nvGrpSpPr>
      <p:grpSpPr>
        <a:xfrm>
          <a:off x="0" y="0"/>
          <a:ext cx="0" cy="0"/>
          <a:chOff x="0" y="0"/>
          <a:chExt cx="0" cy="0"/>
        </a:xfrm>
      </p:grpSpPr>
      <p:sp>
        <p:nvSpPr>
          <p:cNvPr id="89" name="Google Shape;89;p20"/>
          <p:cNvSpPr txBox="1"/>
          <p:nvPr>
            <p:ph type="title"/>
          </p:nvPr>
        </p:nvSpPr>
        <p:spPr>
          <a:xfrm>
            <a:off x="595312" y="2188551"/>
            <a:ext cx="11001300" cy="16263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20"/>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91" name="Shape 91"/>
        <p:cNvGrpSpPr/>
        <p:nvPr/>
      </p:nvGrpSpPr>
      <p:grpSpPr>
        <a:xfrm>
          <a:off x="0" y="0"/>
          <a:ext cx="0" cy="0"/>
          <a:chOff x="0" y="0"/>
          <a:chExt cx="0" cy="0"/>
        </a:xfrm>
      </p:grpSpPr>
      <p:sp>
        <p:nvSpPr>
          <p:cNvPr id="92" name="Google Shape;92;p21"/>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0" cy="2308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0" cy="1015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3"/>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17" name="Google Shape;17;p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95" name="Shape 95"/>
        <p:cNvGrpSpPr/>
        <p:nvPr/>
      </p:nvGrpSpPr>
      <p:grpSpPr>
        <a:xfrm>
          <a:off x="0" y="0"/>
          <a:ext cx="0" cy="0"/>
          <a:chOff x="0" y="0"/>
          <a:chExt cx="0" cy="0"/>
        </a:xfrm>
      </p:grpSpPr>
      <p:sp>
        <p:nvSpPr>
          <p:cNvPr id="96" name="Google Shape;96;p22"/>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00" cy="3942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98" name="Google Shape;98;p22"/>
          <p:cNvPicPr preferRelativeResize="0"/>
          <p:nvPr/>
        </p:nvPicPr>
        <p:blipFill rotWithShape="1">
          <a:blip r:embed="rId2">
            <a:alphaModFix/>
          </a:blip>
          <a:srcRect b="4828" l="1681" r="0" t="12786"/>
          <a:stretch/>
        </p:blipFill>
        <p:spPr>
          <a:xfrm>
            <a:off x="0" y="-1"/>
            <a:ext cx="12191998" cy="6260121"/>
          </a:xfrm>
          <a:prstGeom prst="rect">
            <a:avLst/>
          </a:prstGeom>
          <a:noFill/>
          <a:ln>
            <a:noFill/>
          </a:ln>
        </p:spPr>
      </p:pic>
      <p:sp>
        <p:nvSpPr>
          <p:cNvPr id="99" name="Google Shape;99;p22"/>
          <p:cNvSpPr/>
          <p:nvPr/>
        </p:nvSpPr>
        <p:spPr>
          <a:xfrm>
            <a:off x="0" y="3445746"/>
            <a:ext cx="12216300" cy="25587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00" name="Shape 100"/>
        <p:cNvGrpSpPr/>
        <p:nvPr/>
      </p:nvGrpSpPr>
      <p:grpSpPr>
        <a:xfrm>
          <a:off x="0" y="0"/>
          <a:ext cx="0" cy="0"/>
          <a:chOff x="0" y="0"/>
          <a:chExt cx="0" cy="0"/>
        </a:xfrm>
      </p:grpSpPr>
      <p:sp>
        <p:nvSpPr>
          <p:cNvPr id="101" name="Google Shape;101;p23"/>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0" cy="2862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0" cy="1015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4" name="Shape 104"/>
        <p:cNvGrpSpPr/>
        <p:nvPr/>
      </p:nvGrpSpPr>
      <p:grpSpPr>
        <a:xfrm>
          <a:off x="0" y="0"/>
          <a:ext cx="0" cy="0"/>
          <a:chOff x="0" y="0"/>
          <a:chExt cx="0" cy="0"/>
        </a:xfrm>
      </p:grpSpPr>
      <p:sp>
        <p:nvSpPr>
          <p:cNvPr id="105" name="Google Shape;105;p24"/>
          <p:cNvSpPr txBox="1"/>
          <p:nvPr>
            <p:ph type="title"/>
          </p:nvPr>
        </p:nvSpPr>
        <p:spPr>
          <a:xfrm>
            <a:off x="807546" y="1806137"/>
            <a:ext cx="4803300" cy="2970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4"/>
          <p:cNvSpPr txBox="1"/>
          <p:nvPr>
            <p:ph idx="1" type="body"/>
          </p:nvPr>
        </p:nvSpPr>
        <p:spPr>
          <a:xfrm>
            <a:off x="6476562" y="1806136"/>
            <a:ext cx="4855800" cy="2970900"/>
          </a:xfrm>
          <a:prstGeom prst="rect">
            <a:avLst/>
          </a:prstGeom>
          <a:noFill/>
          <a:ln>
            <a:noFill/>
          </a:ln>
        </p:spPr>
        <p:txBody>
          <a:bodyPr anchorCtr="0" anchor="t" bIns="45700" lIns="91425" spcFirstLastPara="1" rIns="91425" wrap="square" tIns="45700">
            <a:noAutofit/>
          </a:bodyPr>
          <a:lstStyle>
            <a:lvl1pPr indent="-457200" lvl="0" marL="457200" marR="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0840" lvl="1" marL="914400" marR="0" algn="l">
              <a:lnSpc>
                <a:spcPct val="90000"/>
              </a:lnSpc>
              <a:spcBef>
                <a:spcPts val="500"/>
              </a:spcBef>
              <a:spcAft>
                <a:spcPts val="0"/>
              </a:spcAft>
              <a:buClr>
                <a:schemeClr val="lt1"/>
              </a:buClr>
              <a:buSzPts val="224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07" name="Google Shape;107;p2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6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9" name="Shape 109"/>
        <p:cNvGrpSpPr/>
        <p:nvPr/>
      </p:nvGrpSpPr>
      <p:grpSpPr>
        <a:xfrm>
          <a:off x="0" y="0"/>
          <a:ext cx="0" cy="0"/>
          <a:chOff x="0" y="0"/>
          <a:chExt cx="0" cy="0"/>
        </a:xfrm>
      </p:grpSpPr>
      <p:sp>
        <p:nvSpPr>
          <p:cNvPr id="110" name="Google Shape;110;p25"/>
          <p:cNvSpPr txBox="1"/>
          <p:nvPr>
            <p:ph type="title"/>
          </p:nvPr>
        </p:nvSpPr>
        <p:spPr>
          <a:xfrm>
            <a:off x="183931" y="2168288"/>
            <a:ext cx="11824200" cy="13257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25"/>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2" name="Shape 112"/>
        <p:cNvGrpSpPr/>
        <p:nvPr/>
      </p:nvGrpSpPr>
      <p:grpSpPr>
        <a:xfrm>
          <a:off x="0" y="0"/>
          <a:ext cx="0" cy="0"/>
          <a:chOff x="0" y="0"/>
          <a:chExt cx="0" cy="0"/>
        </a:xfrm>
      </p:grpSpPr>
      <p:sp>
        <p:nvSpPr>
          <p:cNvPr id="113" name="Google Shape;113;p26"/>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14" name="Shape 114"/>
        <p:cNvGrpSpPr/>
        <p:nvPr/>
      </p:nvGrpSpPr>
      <p:grpSpPr>
        <a:xfrm>
          <a:off x="0" y="0"/>
          <a:ext cx="0" cy="0"/>
          <a:chOff x="0" y="0"/>
          <a:chExt cx="0" cy="0"/>
        </a:xfrm>
      </p:grpSpPr>
      <p:sp>
        <p:nvSpPr>
          <p:cNvPr id="115" name="Google Shape;115;p27"/>
          <p:cNvSpPr txBox="1"/>
          <p:nvPr>
            <p:ph type="title"/>
          </p:nvPr>
        </p:nvSpPr>
        <p:spPr>
          <a:xfrm>
            <a:off x="6122788" y="2253854"/>
            <a:ext cx="5759400" cy="2350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7"/>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17" name="Google Shape;117;p27"/>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4" name="Shape 124"/>
        <p:cNvGrpSpPr/>
        <p:nvPr/>
      </p:nvGrpSpPr>
      <p:grpSpPr>
        <a:xfrm>
          <a:off x="0" y="0"/>
          <a:ext cx="0" cy="0"/>
          <a:chOff x="0" y="0"/>
          <a:chExt cx="0" cy="0"/>
        </a:xfrm>
      </p:grpSpPr>
      <p:sp>
        <p:nvSpPr>
          <p:cNvPr id="125" name="Google Shape;125;p29"/>
          <p:cNvSpPr txBox="1"/>
          <p:nvPr>
            <p:ph type="ctrTitle"/>
          </p:nvPr>
        </p:nvSpPr>
        <p:spPr>
          <a:xfrm>
            <a:off x="1040524" y="1505158"/>
            <a:ext cx="10110900" cy="9903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26" name="Google Shape;126;p29"/>
          <p:cNvSpPr txBox="1"/>
          <p:nvPr>
            <p:ph idx="1" type="subTitle"/>
          </p:nvPr>
        </p:nvSpPr>
        <p:spPr>
          <a:xfrm>
            <a:off x="1524000" y="2583430"/>
            <a:ext cx="9144000" cy="7386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1300"/>
              </a:spcBef>
              <a:spcAft>
                <a:spcPts val="0"/>
              </a:spcAft>
              <a:buClr>
                <a:schemeClr val="dk1"/>
              </a:buClr>
              <a:buSzPts val="6400"/>
              <a:buFont typeface="Arial"/>
              <a:buNone/>
              <a:defRPr b="1" i="0" sz="6400" u="none" cap="none" strike="noStrike">
                <a:solidFill>
                  <a:schemeClr val="dk1"/>
                </a:solidFill>
                <a:latin typeface="Trebuchet MS"/>
                <a:ea typeface="Trebuchet MS"/>
                <a:cs typeface="Trebuchet MS"/>
                <a:sym typeface="Trebuchet MS"/>
              </a:defRPr>
            </a:lvl1pPr>
            <a:lvl2pPr lvl="1"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Calibri"/>
                <a:ea typeface="Calibri"/>
                <a:cs typeface="Calibri"/>
                <a:sym typeface="Calibri"/>
              </a:defRPr>
            </a:lvl2pPr>
            <a:lvl3pPr lvl="2" marR="0" algn="ctr">
              <a:lnSpc>
                <a:spcPct val="90000"/>
              </a:lnSpc>
              <a:spcBef>
                <a:spcPts val="600"/>
              </a:spcBef>
              <a:spcAft>
                <a:spcPts val="0"/>
              </a:spcAft>
              <a:buClr>
                <a:schemeClr val="dk1"/>
              </a:buClr>
              <a:buSzPts val="2300"/>
              <a:buFont typeface="Arial"/>
              <a:buNone/>
              <a:defRPr b="0" i="0" sz="2300" u="none" cap="none" strike="noStrike">
                <a:solidFill>
                  <a:schemeClr val="dk1"/>
                </a:solidFill>
                <a:latin typeface="Calibri"/>
                <a:ea typeface="Calibri"/>
                <a:cs typeface="Calibri"/>
                <a:sym typeface="Calibri"/>
              </a:defRPr>
            </a:lvl3pPr>
            <a:lvl4pPr lvl="3"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4pPr>
            <a:lvl5pPr lvl="4"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5pPr>
            <a:lvl6pPr lvl="5"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6pPr>
            <a:lvl7pPr lvl="6"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7pPr>
            <a:lvl8pPr lvl="7"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8pPr>
            <a:lvl9pPr lvl="8"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9pPr>
          </a:lstStyle>
          <a:p/>
        </p:txBody>
      </p:sp>
      <p:sp>
        <p:nvSpPr>
          <p:cNvPr id="127" name="Google Shape;127;p29"/>
          <p:cNvSpPr txBox="1"/>
          <p:nvPr>
            <p:ph idx="10" type="dt"/>
          </p:nvPr>
        </p:nvSpPr>
        <p:spPr>
          <a:xfrm>
            <a:off x="4724400" y="4917556"/>
            <a:ext cx="2743200" cy="365100"/>
          </a:xfrm>
          <a:prstGeom prst="rect">
            <a:avLst/>
          </a:prstGeom>
          <a:noFill/>
          <a:ln>
            <a:noFill/>
          </a:ln>
        </p:spPr>
        <p:txBody>
          <a:bodyPr anchorCtr="0" anchor="ctr" bIns="58900" lIns="117825" spcFirstLastPara="1" rIns="117825" wrap="square" tIns="5890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28" name="Google Shape;128;p29"/>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29" name="Google Shape;129;p29"/>
          <p:cNvSpPr txBox="1"/>
          <p:nvPr>
            <p:ph idx="2" type="body"/>
          </p:nvPr>
        </p:nvSpPr>
        <p:spPr>
          <a:xfrm>
            <a:off x="1913861" y="3680028"/>
            <a:ext cx="8364300" cy="914400"/>
          </a:xfrm>
          <a:prstGeom prst="rect">
            <a:avLst/>
          </a:prstGeom>
          <a:noFill/>
          <a:ln>
            <a:noFill/>
          </a:ln>
        </p:spPr>
        <p:txBody>
          <a:bodyPr anchorCtr="0" anchor="ctr" bIns="58900" lIns="117825" spcFirstLastPara="1" rIns="117825" wrap="square" tIns="58900">
            <a:noAutofit/>
          </a:bodyPr>
          <a:lstStyle>
            <a:lvl1pPr indent="-228600" lvl="0" marL="457200" marR="0" algn="ctr">
              <a:lnSpc>
                <a:spcPct val="90000"/>
              </a:lnSpc>
              <a:spcBef>
                <a:spcPts val="1300"/>
              </a:spcBef>
              <a:spcAft>
                <a:spcPts val="0"/>
              </a:spcAft>
              <a:buClr>
                <a:schemeClr val="dk1"/>
              </a:buClr>
              <a:buSzPts val="4300"/>
              <a:buFont typeface="Arial"/>
              <a:buNone/>
              <a:defRPr b="0" i="0" sz="4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0" name="Shape 130"/>
        <p:cNvGrpSpPr/>
        <p:nvPr/>
      </p:nvGrpSpPr>
      <p:grpSpPr>
        <a:xfrm>
          <a:off x="0" y="0"/>
          <a:ext cx="0" cy="0"/>
          <a:chOff x="0" y="0"/>
          <a:chExt cx="0" cy="0"/>
        </a:xfrm>
      </p:grpSpPr>
      <p:sp>
        <p:nvSpPr>
          <p:cNvPr id="131" name="Google Shape;131;p30"/>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32" name="Google Shape;132;p30"/>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133" name="Google Shape;133;p30"/>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34" name="Shape 134"/>
        <p:cNvGrpSpPr/>
        <p:nvPr/>
      </p:nvGrpSpPr>
      <p:grpSpPr>
        <a:xfrm>
          <a:off x="0" y="0"/>
          <a:ext cx="0" cy="0"/>
          <a:chOff x="0" y="0"/>
          <a:chExt cx="0" cy="0"/>
        </a:xfrm>
      </p:grpSpPr>
      <p:sp>
        <p:nvSpPr>
          <p:cNvPr id="135" name="Google Shape;135;p31"/>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36" name="Google Shape;136;p31"/>
          <p:cNvSpPr txBox="1"/>
          <p:nvPr>
            <p:ph idx="1" type="body"/>
          </p:nvPr>
        </p:nvSpPr>
        <p:spPr>
          <a:xfrm>
            <a:off x="838200" y="1299990"/>
            <a:ext cx="5257500" cy="4743600"/>
          </a:xfrm>
          <a:prstGeom prst="rect">
            <a:avLst/>
          </a:prstGeom>
          <a:noFill/>
          <a:ln>
            <a:noFill/>
          </a:ln>
        </p:spPr>
        <p:txBody>
          <a:bodyPr anchorCtr="0" anchor="t" bIns="58900" lIns="117825" spcFirstLastPara="1" rIns="117825" wrap="square" tIns="58900">
            <a:noAutofit/>
          </a:bodyPr>
          <a:lstStyle>
            <a:lvl1pPr indent="-520700" lvl="0" marL="457200" marR="0" algn="l">
              <a:lnSpc>
                <a:spcPct val="150000"/>
              </a:lnSpc>
              <a:spcBef>
                <a:spcPts val="1300"/>
              </a:spcBef>
              <a:spcAft>
                <a:spcPts val="0"/>
              </a:spcAft>
              <a:buClr>
                <a:schemeClr val="dk1"/>
              </a:buClr>
              <a:buSzPts val="4600"/>
              <a:buFont typeface="Trebuchet MS"/>
              <a:buChar char="•"/>
              <a:defRPr b="0" i="0" sz="2300" u="none" cap="none" strike="noStrike">
                <a:solidFill>
                  <a:schemeClr val="dk1"/>
                </a:solidFill>
                <a:latin typeface="Trebuchet MS"/>
                <a:ea typeface="Trebuchet MS"/>
                <a:cs typeface="Trebuchet MS"/>
                <a:sym typeface="Trebuchet MS"/>
              </a:defRPr>
            </a:lvl1pPr>
            <a:lvl2pPr indent="-419100" lvl="1" marL="914400" marR="0" algn="l">
              <a:lnSpc>
                <a:spcPct val="90000"/>
              </a:lnSpc>
              <a:spcBef>
                <a:spcPts val="600"/>
              </a:spcBef>
              <a:spcAft>
                <a:spcPts val="0"/>
              </a:spcAft>
              <a:buClr>
                <a:schemeClr val="dk1"/>
              </a:buClr>
              <a:buSzPts val="3000"/>
              <a:buFont typeface="Noto Sans Symbols"/>
              <a:buChar char="⮚"/>
              <a:defRPr b="0" i="0" sz="4300" u="none" cap="none" strike="noStrike">
                <a:solidFill>
                  <a:schemeClr val="dk1"/>
                </a:solidFill>
                <a:latin typeface="Trebuchet MS"/>
                <a:ea typeface="Trebuchet MS"/>
                <a:cs typeface="Trebuchet MS"/>
                <a:sym typeface="Trebuchet MS"/>
              </a:defRPr>
            </a:lvl2pPr>
            <a:lvl3pPr indent="-450850" lvl="2" marL="1371600" marR="0" algn="l">
              <a:lnSpc>
                <a:spcPct val="90000"/>
              </a:lnSpc>
              <a:spcBef>
                <a:spcPts val="600"/>
              </a:spcBef>
              <a:spcAft>
                <a:spcPts val="0"/>
              </a:spcAft>
              <a:buClr>
                <a:schemeClr val="dk1"/>
              </a:buClr>
              <a:buSzPts val="3500"/>
              <a:buFont typeface="Noto Sans Symbols"/>
              <a:buChar char="▪"/>
              <a:defRPr b="0" i="0" sz="35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5pPr>
            <a:lvl6pPr indent="-228600" lvl="5" marL="27432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6pPr>
            <a:lvl7pPr indent="-228600" lvl="6" marL="32004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7pPr>
            <a:lvl8pPr indent="-228600" lvl="7" marL="36576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8pPr>
            <a:lvl9pPr indent="-228600" lvl="8" marL="41148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9pPr>
          </a:lstStyle>
          <a:p/>
        </p:txBody>
      </p:sp>
      <p:sp>
        <p:nvSpPr>
          <p:cNvPr id="137" name="Google Shape;137;p3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138" name="Shape 138"/>
        <p:cNvGrpSpPr/>
        <p:nvPr/>
      </p:nvGrpSpPr>
      <p:grpSpPr>
        <a:xfrm>
          <a:off x="0" y="0"/>
          <a:ext cx="0" cy="0"/>
          <a:chOff x="0" y="0"/>
          <a:chExt cx="0" cy="0"/>
        </a:xfrm>
      </p:grpSpPr>
      <p:sp>
        <p:nvSpPr>
          <p:cNvPr id="139" name="Google Shape;139;p32"/>
          <p:cNvSpPr/>
          <p:nvPr/>
        </p:nvSpPr>
        <p:spPr>
          <a:xfrm>
            <a:off x="0" y="6256612"/>
            <a:ext cx="12192000" cy="6096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700"/>
              <a:buFont typeface="Calibri"/>
              <a:buNone/>
            </a:pPr>
            <a:r>
              <a:t/>
            </a:r>
            <a:endParaRPr b="0" i="0" sz="1700" u="none" cap="none" strike="noStrike">
              <a:solidFill>
                <a:srgbClr val="FFFFFF"/>
              </a:solidFill>
              <a:latin typeface="Calibri"/>
              <a:ea typeface="Calibri"/>
              <a:cs typeface="Calibri"/>
              <a:sym typeface="Calibri"/>
            </a:endParaRPr>
          </a:p>
        </p:txBody>
      </p:sp>
      <p:pic>
        <p:nvPicPr>
          <p:cNvPr descr="Google Shape;76;p17" id="140" name="Google Shape;140;p32"/>
          <p:cNvPicPr preferRelativeResize="0"/>
          <p:nvPr/>
        </p:nvPicPr>
        <p:blipFill rotWithShape="1">
          <a:blip r:embed="rId2">
            <a:alphaModFix/>
          </a:blip>
          <a:srcRect b="0" l="0" r="0" t="0"/>
          <a:stretch/>
        </p:blipFill>
        <p:spPr>
          <a:xfrm>
            <a:off x="274673" y="6346757"/>
            <a:ext cx="1752566" cy="294431"/>
          </a:xfrm>
          <a:prstGeom prst="rect">
            <a:avLst/>
          </a:prstGeom>
          <a:noFill/>
          <a:ln>
            <a:noFill/>
          </a:ln>
        </p:spPr>
      </p:pic>
      <p:sp>
        <p:nvSpPr>
          <p:cNvPr id="141" name="Google Shape;141;p32"/>
          <p:cNvSpPr txBox="1"/>
          <p:nvPr>
            <p:ph type="title"/>
          </p:nvPr>
        </p:nvSpPr>
        <p:spPr>
          <a:xfrm>
            <a:off x="838200" y="437984"/>
            <a:ext cx="10515600" cy="9600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142" name="Google Shape;142;p32"/>
          <p:cNvSpPr txBox="1"/>
          <p:nvPr>
            <p:ph idx="1" type="body"/>
          </p:nvPr>
        </p:nvSpPr>
        <p:spPr>
          <a:xfrm>
            <a:off x="838200" y="1852302"/>
            <a:ext cx="10515600" cy="4205400"/>
          </a:xfrm>
          <a:prstGeom prst="rect">
            <a:avLst/>
          </a:prstGeom>
          <a:noFill/>
          <a:ln>
            <a:noFill/>
          </a:ln>
        </p:spPr>
        <p:txBody>
          <a:bodyPr anchorCtr="0" anchor="t" bIns="58875" lIns="58875" spcFirstLastPara="1" rIns="58875" wrap="square" tIns="58875">
            <a:normAutofit/>
          </a:bodyPr>
          <a:lstStyle>
            <a:lvl1pPr indent="-450850" lvl="0" marL="4572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1pPr>
            <a:lvl2pPr indent="-450850" lvl="1" marL="9144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2pPr>
            <a:lvl3pPr indent="-450850" lvl="2" marL="13716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3pPr>
            <a:lvl4pPr indent="-450850" lvl="3" marL="18288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4pPr>
            <a:lvl5pPr indent="-450850" lvl="4" marL="22860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143" name="Google Shape;143;p32"/>
          <p:cNvSpPr txBox="1"/>
          <p:nvPr>
            <p:ph idx="12" type="sldNum"/>
          </p:nvPr>
        </p:nvSpPr>
        <p:spPr>
          <a:xfrm>
            <a:off x="11693345" y="6444104"/>
            <a:ext cx="224100" cy="3036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 name="Shape 18"/>
        <p:cNvGrpSpPr/>
        <p:nvPr/>
      </p:nvGrpSpPr>
      <p:grpSpPr>
        <a:xfrm>
          <a:off x="0" y="0"/>
          <a:ext cx="0" cy="0"/>
          <a:chOff x="0" y="0"/>
          <a:chExt cx="0" cy="0"/>
        </a:xfrm>
      </p:grpSpPr>
      <p:sp>
        <p:nvSpPr>
          <p:cNvPr id="19" name="Google Shape;19;p4"/>
          <p:cNvSpPr txBox="1"/>
          <p:nvPr>
            <p:ph type="ctrTitle"/>
          </p:nvPr>
        </p:nvSpPr>
        <p:spPr>
          <a:xfrm>
            <a:off x="1040524" y="150515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subTitle"/>
          </p:nvPr>
        </p:nvSpPr>
        <p:spPr>
          <a:xfrm>
            <a:off x="1524000" y="2583430"/>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1" name="Google Shape;21;p4"/>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4"/>
          <p:cNvSpPr txBox="1"/>
          <p:nvPr>
            <p:ph idx="2" type="body"/>
          </p:nvPr>
        </p:nvSpPr>
        <p:spPr>
          <a:xfrm>
            <a:off x="1913861" y="368002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144" name="Shape 144"/>
        <p:cNvGrpSpPr/>
        <p:nvPr/>
      </p:nvGrpSpPr>
      <p:grpSpPr>
        <a:xfrm>
          <a:off x="0" y="0"/>
          <a:ext cx="0" cy="0"/>
          <a:chOff x="0" y="0"/>
          <a:chExt cx="0" cy="0"/>
        </a:xfrm>
      </p:grpSpPr>
      <p:sp>
        <p:nvSpPr>
          <p:cNvPr id="145" name="Google Shape;145;p33"/>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46" name="Google Shape;146;p33"/>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147" name="Google Shape;147;p33"/>
          <p:cNvPicPr preferRelativeResize="0"/>
          <p:nvPr/>
        </p:nvPicPr>
        <p:blipFill rotWithShape="1">
          <a:blip r:embed="rId2">
            <a:alphaModFix/>
          </a:blip>
          <a:srcRect b="0" l="0" r="0" t="0"/>
          <a:stretch/>
        </p:blipFill>
        <p:spPr>
          <a:xfrm>
            <a:off x="-952499" y="-298450"/>
            <a:ext cx="5014913" cy="5014913"/>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148" name="Shape 148"/>
        <p:cNvGrpSpPr/>
        <p:nvPr/>
      </p:nvGrpSpPr>
      <p:grpSpPr>
        <a:xfrm>
          <a:off x="0" y="0"/>
          <a:ext cx="0" cy="0"/>
          <a:chOff x="0" y="0"/>
          <a:chExt cx="0" cy="0"/>
        </a:xfrm>
      </p:grpSpPr>
      <p:sp>
        <p:nvSpPr>
          <p:cNvPr id="149" name="Google Shape;149;p34"/>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50" name="Google Shape;150;p34"/>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51" name="Google Shape;151;p34"/>
          <p:cNvSpPr txBox="1"/>
          <p:nvPr>
            <p:ph idx="1" type="body"/>
          </p:nvPr>
        </p:nvSpPr>
        <p:spPr>
          <a:xfrm>
            <a:off x="2220148" y="2162014"/>
            <a:ext cx="7751700" cy="3819900"/>
          </a:xfrm>
          <a:prstGeom prst="rect">
            <a:avLst/>
          </a:prstGeom>
          <a:noFill/>
          <a:ln>
            <a:noFill/>
          </a:ln>
        </p:spPr>
        <p:txBody>
          <a:bodyPr anchorCtr="0" anchor="t" bIns="58900" lIns="117825" spcFirstLastPara="1" rIns="117825" wrap="square" tIns="58900">
            <a:noAutofit/>
          </a:bodyPr>
          <a:lstStyle>
            <a:lvl1pPr indent="-228600" lvl="0" marL="457200" marR="0" algn="l">
              <a:lnSpc>
                <a:spcPct val="90000"/>
              </a:lnSpc>
              <a:spcBef>
                <a:spcPts val="1300"/>
              </a:spcBef>
              <a:spcAft>
                <a:spcPts val="0"/>
              </a:spcAft>
              <a:buClr>
                <a:schemeClr val="dk1"/>
              </a:buClr>
              <a:buSzPts val="3600"/>
              <a:buFont typeface="Arial"/>
              <a:buNone/>
              <a:defRPr b="0" i="0" sz="3600" u="none" cap="none" strike="noStrike">
                <a:solidFill>
                  <a:schemeClr val="dk1"/>
                </a:solidFill>
                <a:latin typeface="Trebuchet MS"/>
                <a:ea typeface="Trebuchet MS"/>
                <a:cs typeface="Trebuchet MS"/>
                <a:sym typeface="Trebuchet MS"/>
              </a:defRPr>
            </a:lvl1pPr>
            <a:lvl2pPr indent="-425450" lvl="1" marL="9144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Calibri"/>
                <a:ea typeface="Calibri"/>
                <a:cs typeface="Calibri"/>
                <a:sym typeface="Calibri"/>
              </a:defRPr>
            </a:lvl2pPr>
            <a:lvl3pPr indent="-393700" lvl="2" marL="1371600" marR="0" algn="l">
              <a:lnSpc>
                <a:spcPct val="90000"/>
              </a:lnSpc>
              <a:spcBef>
                <a:spcPts val="600"/>
              </a:spcBef>
              <a:spcAft>
                <a:spcPts val="0"/>
              </a:spcAft>
              <a:buClr>
                <a:schemeClr val="dk1"/>
              </a:buClr>
              <a:buSzPts val="2600"/>
              <a:buFont typeface="Arial"/>
              <a:buChar char="•"/>
              <a:defRPr b="0" i="0" sz="2600" u="none" cap="none" strike="noStrike">
                <a:solidFill>
                  <a:schemeClr val="dk1"/>
                </a:solidFill>
                <a:latin typeface="Calibri"/>
                <a:ea typeface="Calibri"/>
                <a:cs typeface="Calibri"/>
                <a:sym typeface="Calibri"/>
              </a:defRPr>
            </a:lvl3pPr>
            <a:lvl4pPr indent="-374650" lvl="3" marL="1828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52" name="Shape 152"/>
        <p:cNvGrpSpPr/>
        <p:nvPr/>
      </p:nvGrpSpPr>
      <p:grpSpPr>
        <a:xfrm>
          <a:off x="0" y="0"/>
          <a:ext cx="0" cy="0"/>
          <a:chOff x="0" y="0"/>
          <a:chExt cx="0" cy="0"/>
        </a:xfrm>
      </p:grpSpPr>
      <p:sp>
        <p:nvSpPr>
          <p:cNvPr id="153" name="Google Shape;153;p35"/>
          <p:cNvSpPr txBox="1"/>
          <p:nvPr>
            <p:ph type="title"/>
          </p:nvPr>
        </p:nvSpPr>
        <p:spPr>
          <a:xfrm>
            <a:off x="595312" y="2180006"/>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54" name="Google Shape;154;p35"/>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155" name="Shape 155"/>
        <p:cNvGrpSpPr/>
        <p:nvPr/>
      </p:nvGrpSpPr>
      <p:grpSpPr>
        <a:xfrm>
          <a:off x="0" y="0"/>
          <a:ext cx="0" cy="0"/>
          <a:chOff x="0" y="0"/>
          <a:chExt cx="0" cy="0"/>
        </a:xfrm>
      </p:grpSpPr>
      <p:sp>
        <p:nvSpPr>
          <p:cNvPr id="156" name="Google Shape;156;p36"/>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57" name="Google Shape;157;p36"/>
          <p:cNvSpPr/>
          <p:nvPr/>
        </p:nvSpPr>
        <p:spPr>
          <a:xfrm>
            <a:off x="838199" y="1873474"/>
            <a:ext cx="10433700" cy="23079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800" u="none" cap="none" strike="noStrike">
              <a:solidFill>
                <a:srgbClr val="000000"/>
              </a:solidFill>
              <a:latin typeface="Arial"/>
              <a:ea typeface="Arial"/>
              <a:cs typeface="Arial"/>
              <a:sym typeface="Arial"/>
            </a:endParaRPr>
          </a:p>
        </p:txBody>
      </p:sp>
      <p:sp>
        <p:nvSpPr>
          <p:cNvPr id="158" name="Google Shape;158;p36"/>
          <p:cNvSpPr/>
          <p:nvPr/>
        </p:nvSpPr>
        <p:spPr>
          <a:xfrm>
            <a:off x="878391" y="41789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chemeClr val="dk2"/>
                </a:solidFill>
                <a:latin typeface="Trebuchet MS"/>
                <a:ea typeface="Trebuchet MS"/>
                <a:cs typeface="Trebuchet MS"/>
                <a:sym typeface="Trebuchet MS"/>
              </a:rPr>
              <a:t>Our Mission</a:t>
            </a:r>
            <a:endParaRPr b="0" i="0" sz="23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159" name="Shape 159"/>
        <p:cNvGrpSpPr/>
        <p:nvPr/>
      </p:nvGrpSpPr>
      <p:grpSpPr>
        <a:xfrm>
          <a:off x="0" y="0"/>
          <a:ext cx="0" cy="0"/>
          <a:chOff x="0" y="0"/>
          <a:chExt cx="0" cy="0"/>
        </a:xfrm>
      </p:grpSpPr>
      <p:sp>
        <p:nvSpPr>
          <p:cNvPr id="160" name="Google Shape;160;p37"/>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61" name="Google Shape;161;p37"/>
          <p:cNvSpPr txBox="1"/>
          <p:nvPr/>
        </p:nvSpPr>
        <p:spPr>
          <a:xfrm>
            <a:off x="13628419" y="8737352"/>
            <a:ext cx="2172000" cy="394500"/>
          </a:xfrm>
          <a:prstGeom prst="rect">
            <a:avLst/>
          </a:prstGeom>
          <a:noFill/>
          <a:ln>
            <a:noFill/>
          </a:ln>
        </p:spPr>
        <p:txBody>
          <a:bodyPr anchorCtr="0" anchor="t" bIns="58900" lIns="117825" spcFirstLastPara="1" rIns="117825" wrap="square" tIns="58900">
            <a:noAutofit/>
          </a:bodyPr>
          <a:lstStyle/>
          <a:p>
            <a:pPr indent="0" lvl="0" marL="0" marR="0" rtl="0" algn="r">
              <a:lnSpc>
                <a:spcPct val="100000"/>
              </a:lnSpc>
              <a:spcBef>
                <a:spcPts val="0"/>
              </a:spcBef>
              <a:spcAft>
                <a:spcPts val="0"/>
              </a:spcAft>
              <a:buClr>
                <a:srgbClr val="000000"/>
              </a:buClr>
              <a:buSzPts val="2300"/>
              <a:buFont typeface="Arial"/>
              <a:buNone/>
            </a:pPr>
            <a:fld id="{00000000-1234-1234-1234-123412341234}" type="slidenum">
              <a:rPr b="1" i="0" lang="en-US" sz="2300" u="none" cap="none" strike="noStrike">
                <a:solidFill>
                  <a:srgbClr val="000000"/>
                </a:solidFill>
                <a:latin typeface="Trebuchet MS"/>
                <a:ea typeface="Trebuchet MS"/>
                <a:cs typeface="Trebuchet MS"/>
                <a:sym typeface="Trebuchet MS"/>
              </a:rPr>
              <a:t>‹#›</a:t>
            </a:fld>
            <a:endParaRPr b="1" i="0" sz="23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162" name="Google Shape;162;p37"/>
          <p:cNvPicPr preferRelativeResize="0"/>
          <p:nvPr/>
        </p:nvPicPr>
        <p:blipFill rotWithShape="1">
          <a:blip r:embed="rId2">
            <a:alphaModFix/>
          </a:blip>
          <a:srcRect b="4828" l="1681" r="0" t="12786"/>
          <a:stretch/>
        </p:blipFill>
        <p:spPr>
          <a:xfrm>
            <a:off x="0" y="-1"/>
            <a:ext cx="12191994" cy="6260124"/>
          </a:xfrm>
          <a:prstGeom prst="rect">
            <a:avLst/>
          </a:prstGeom>
          <a:noFill/>
          <a:ln>
            <a:noFill/>
          </a:ln>
        </p:spPr>
      </p:pic>
      <p:sp>
        <p:nvSpPr>
          <p:cNvPr id="163" name="Google Shape;163;p37"/>
          <p:cNvSpPr/>
          <p:nvPr/>
        </p:nvSpPr>
        <p:spPr>
          <a:xfrm>
            <a:off x="0" y="3445746"/>
            <a:ext cx="12216300" cy="2559000"/>
          </a:xfrm>
          <a:prstGeom prst="rect">
            <a:avLst/>
          </a:prstGeom>
          <a:solidFill>
            <a:srgbClr val="001970">
              <a:alpha val="80000"/>
            </a:srgbClr>
          </a:solidFill>
          <a:ln>
            <a:noFill/>
          </a:ln>
        </p:spPr>
        <p:txBody>
          <a:bodyPr anchorCtr="0" anchor="ctr" bIns="235700" lIns="167600" spcFirstLastPara="1" rIns="167600" wrap="square" tIns="83775">
            <a:noAutofit/>
          </a:bodyPr>
          <a:lstStyle/>
          <a:p>
            <a:pPr indent="0" lvl="0" marL="203200" marR="0" rtl="0" algn="l">
              <a:lnSpc>
                <a:spcPct val="100000"/>
              </a:lnSpc>
              <a:spcBef>
                <a:spcPts val="0"/>
              </a:spcBef>
              <a:spcAft>
                <a:spcPts val="0"/>
              </a:spcAft>
              <a:buClr>
                <a:srgbClr val="FFFFFF"/>
              </a:buClr>
              <a:buSzPts val="7000"/>
              <a:buFont typeface="Trebuchet MS"/>
              <a:buNone/>
            </a:pPr>
            <a:r>
              <a:rPr b="1" i="0" lang="en-US" sz="7000" u="none" cap="none" strike="noStrike">
                <a:solidFill>
                  <a:srgbClr val="FFFFFF"/>
                </a:solidFill>
                <a:latin typeface="Trebuchet MS"/>
                <a:ea typeface="Trebuchet MS"/>
                <a:cs typeface="Trebuchet MS"/>
                <a:sym typeface="Trebuchet MS"/>
              </a:rPr>
              <a:t>Our Mission: </a:t>
            </a:r>
            <a:endParaRPr b="0" i="0" sz="7000" u="none" cap="none" strike="noStrike">
              <a:solidFill>
                <a:srgbClr val="5C6670"/>
              </a:solidFill>
              <a:latin typeface="Trebuchet MS"/>
              <a:ea typeface="Trebuchet MS"/>
              <a:cs typeface="Trebuchet MS"/>
              <a:sym typeface="Trebuchet MS"/>
            </a:endParaRPr>
          </a:p>
          <a:p>
            <a:pPr indent="0" lvl="0" marL="203200" marR="0" rtl="0" algn="l">
              <a:lnSpc>
                <a:spcPct val="100000"/>
              </a:lnSpc>
              <a:spcBef>
                <a:spcPts val="0"/>
              </a:spcBef>
              <a:spcAft>
                <a:spcPts val="0"/>
              </a:spcAft>
              <a:buClr>
                <a:srgbClr val="FFFFFF"/>
              </a:buClr>
              <a:buSzPts val="4100"/>
              <a:buFont typeface="Trebuchet MS"/>
              <a:buNone/>
            </a:pPr>
            <a:r>
              <a:rPr b="0" i="0" lang="en-US" sz="41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41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64" name="Shape 164"/>
        <p:cNvGrpSpPr/>
        <p:nvPr/>
      </p:nvGrpSpPr>
      <p:grpSpPr>
        <a:xfrm>
          <a:off x="0" y="0"/>
          <a:ext cx="0" cy="0"/>
          <a:chOff x="0" y="0"/>
          <a:chExt cx="0" cy="0"/>
        </a:xfrm>
      </p:grpSpPr>
      <p:sp>
        <p:nvSpPr>
          <p:cNvPr id="165" name="Google Shape;165;p38"/>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66" name="Google Shape;166;p38"/>
          <p:cNvSpPr/>
          <p:nvPr/>
        </p:nvSpPr>
        <p:spPr>
          <a:xfrm>
            <a:off x="838199" y="1873474"/>
            <a:ext cx="10433700" cy="28623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4600" u="none" cap="none" strike="noStrike">
                <a:solidFill>
                  <a:schemeClr val="dk1"/>
                </a:solidFill>
                <a:latin typeface="Trebuchet MS"/>
                <a:ea typeface="Trebuchet MS"/>
                <a:cs typeface="Trebuchet MS"/>
                <a:sym typeface="Trebuchet MS"/>
              </a:rPr>
              <a:t>Plus </a:t>
            </a:r>
            <a:r>
              <a:rPr b="0" i="0" lang="en-US" sz="4600" u="none" cap="none" strike="noStrike">
                <a:solidFill>
                  <a:schemeClr val="dk1"/>
                </a:solidFill>
                <a:latin typeface="Trebuchet MS"/>
                <a:ea typeface="Trebuchet MS"/>
                <a:cs typeface="Trebuchet MS"/>
                <a:sym typeface="Trebuchet MS"/>
              </a:rPr>
              <a:t>(CHP+) and other health care programs for Coloradans who qualify. </a:t>
            </a:r>
            <a:endParaRPr b="1" i="0" sz="4600" u="none" cap="none" strike="noStrike">
              <a:solidFill>
                <a:schemeClr val="dk1"/>
              </a:solidFill>
              <a:latin typeface="Trebuchet MS"/>
              <a:ea typeface="Trebuchet MS"/>
              <a:cs typeface="Trebuchet MS"/>
              <a:sym typeface="Trebuchet MS"/>
            </a:endParaRPr>
          </a:p>
        </p:txBody>
      </p:sp>
      <p:sp>
        <p:nvSpPr>
          <p:cNvPr id="167" name="Google Shape;167;p38"/>
          <p:cNvSpPr/>
          <p:nvPr/>
        </p:nvSpPr>
        <p:spPr>
          <a:xfrm>
            <a:off x="838200" y="38221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rgbClr val="232C68"/>
                </a:solidFill>
                <a:latin typeface="Trebuchet MS"/>
                <a:ea typeface="Trebuchet MS"/>
                <a:cs typeface="Trebuchet MS"/>
                <a:sym typeface="Trebuchet MS"/>
              </a:rPr>
              <a:t>What We Do</a:t>
            </a:r>
            <a:endParaRPr b="0" i="0" sz="23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8" name="Shape 168"/>
        <p:cNvGrpSpPr/>
        <p:nvPr/>
      </p:nvGrpSpPr>
      <p:grpSpPr>
        <a:xfrm>
          <a:off x="0" y="0"/>
          <a:ext cx="0" cy="0"/>
          <a:chOff x="0" y="0"/>
          <a:chExt cx="0" cy="0"/>
        </a:xfrm>
      </p:grpSpPr>
      <p:sp>
        <p:nvSpPr>
          <p:cNvPr id="169" name="Google Shape;169;p39"/>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70" name="Google Shape;170;p39"/>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71" name="Shape 171"/>
        <p:cNvGrpSpPr/>
        <p:nvPr/>
      </p:nvGrpSpPr>
      <p:grpSpPr>
        <a:xfrm>
          <a:off x="0" y="0"/>
          <a:ext cx="0" cy="0"/>
          <a:chOff x="0" y="0"/>
          <a:chExt cx="0" cy="0"/>
        </a:xfrm>
      </p:grpSpPr>
      <p:sp>
        <p:nvSpPr>
          <p:cNvPr id="172" name="Google Shape;172;p40"/>
          <p:cNvSpPr txBox="1"/>
          <p:nvPr>
            <p:ph type="title"/>
          </p:nvPr>
        </p:nvSpPr>
        <p:spPr>
          <a:xfrm>
            <a:off x="807547" y="1806137"/>
            <a:ext cx="4803300" cy="2970600"/>
          </a:xfrm>
          <a:prstGeom prst="rect">
            <a:avLst/>
          </a:prstGeom>
          <a:noFill/>
          <a:ln>
            <a:noFill/>
          </a:ln>
        </p:spPr>
        <p:txBody>
          <a:bodyPr anchorCtr="0" anchor="ctr" bIns="58900" lIns="117825" spcFirstLastPara="1" rIns="117825" wrap="square" tIns="5890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73" name="Google Shape;173;p40"/>
          <p:cNvSpPr txBox="1"/>
          <p:nvPr>
            <p:ph idx="1" type="body"/>
          </p:nvPr>
        </p:nvSpPr>
        <p:spPr>
          <a:xfrm>
            <a:off x="6476563" y="1806136"/>
            <a:ext cx="4856100" cy="2970600"/>
          </a:xfrm>
          <a:prstGeom prst="rect">
            <a:avLst/>
          </a:prstGeom>
          <a:noFill/>
          <a:ln>
            <a:noFill/>
          </a:ln>
        </p:spPr>
        <p:txBody>
          <a:bodyPr anchorCtr="0" anchor="t" bIns="58900" lIns="117825" spcFirstLastPara="1" rIns="117825" wrap="square" tIns="58900">
            <a:noAutofit/>
          </a:bodyPr>
          <a:lstStyle>
            <a:lvl1pPr indent="-520700" lvl="0" marL="457200" marR="0" algn="l">
              <a:lnSpc>
                <a:spcPct val="90000"/>
              </a:lnSpc>
              <a:spcBef>
                <a:spcPts val="1300"/>
              </a:spcBef>
              <a:spcAft>
                <a:spcPts val="0"/>
              </a:spcAft>
              <a:buClr>
                <a:schemeClr val="dk1"/>
              </a:buClr>
              <a:buSzPts val="4600"/>
              <a:buFont typeface="Arial"/>
              <a:buChar char="•"/>
              <a:defRPr b="0" i="0" sz="4600" u="none" cap="none" strike="noStrike">
                <a:solidFill>
                  <a:schemeClr val="dk1"/>
                </a:solidFill>
                <a:latin typeface="Trebuchet MS"/>
                <a:ea typeface="Trebuchet MS"/>
                <a:cs typeface="Trebuchet MS"/>
                <a:sym typeface="Trebuchet MS"/>
              </a:defRPr>
            </a:lvl1pPr>
            <a:lvl2pPr indent="-412750" lvl="1" marL="914400" marR="0" algn="l">
              <a:lnSpc>
                <a:spcPct val="90000"/>
              </a:lnSpc>
              <a:spcBef>
                <a:spcPts val="600"/>
              </a:spcBef>
              <a:spcAft>
                <a:spcPts val="0"/>
              </a:spcAft>
              <a:buClr>
                <a:schemeClr val="dk1"/>
              </a:buClr>
              <a:buSzPts val="2900"/>
              <a:buFont typeface="Noto Sans Symbols"/>
              <a:buChar char="⮚"/>
              <a:defRPr b="0" i="0" sz="4100" u="none" cap="none" strike="noStrike">
                <a:solidFill>
                  <a:schemeClr val="dk1"/>
                </a:solidFill>
                <a:latin typeface="Trebuchet MS"/>
                <a:ea typeface="Trebuchet MS"/>
                <a:cs typeface="Trebuchet MS"/>
                <a:sym typeface="Trebuchet MS"/>
              </a:defRPr>
            </a:lvl2pPr>
            <a:lvl3pPr indent="-457200" lvl="2" marL="1371600" marR="0" algn="l">
              <a:lnSpc>
                <a:spcPct val="90000"/>
              </a:lnSpc>
              <a:spcBef>
                <a:spcPts val="600"/>
              </a:spcBef>
              <a:spcAft>
                <a:spcPts val="0"/>
              </a:spcAft>
              <a:buClr>
                <a:schemeClr val="dk1"/>
              </a:buClr>
              <a:buSzPts val="3600"/>
              <a:buFont typeface="Noto Sans Symbols"/>
              <a:buChar char="▪"/>
              <a:defRPr b="0" i="0" sz="36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
        <p:nvSpPr>
          <p:cNvPr id="174" name="Google Shape;174;p40"/>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175" name="Google Shape;175;p40"/>
          <p:cNvCxnSpPr/>
          <p:nvPr/>
        </p:nvCxnSpPr>
        <p:spPr>
          <a:xfrm>
            <a:off x="6096000" y="1327150"/>
            <a:ext cx="0" cy="4203600"/>
          </a:xfrm>
          <a:prstGeom prst="straightConnector1">
            <a:avLst/>
          </a:prstGeom>
          <a:noFill/>
          <a:ln cap="flat" cmpd="sng" w="49100">
            <a:solidFill>
              <a:schemeClr val="dk1"/>
            </a:solidFill>
            <a:prstDash val="solid"/>
            <a:miter lim="800000"/>
            <a:headEnd len="sm" w="sm" type="none"/>
            <a:tailEnd len="sm" w="sm" type="none"/>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6" name="Shape 176"/>
        <p:cNvGrpSpPr/>
        <p:nvPr/>
      </p:nvGrpSpPr>
      <p:grpSpPr>
        <a:xfrm>
          <a:off x="0" y="0"/>
          <a:ext cx="0" cy="0"/>
          <a:chOff x="0" y="0"/>
          <a:chExt cx="0" cy="0"/>
        </a:xfrm>
      </p:grpSpPr>
      <p:sp>
        <p:nvSpPr>
          <p:cNvPr id="177" name="Google Shape;177;p4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78" name="Shape 178"/>
        <p:cNvGrpSpPr/>
        <p:nvPr/>
      </p:nvGrpSpPr>
      <p:grpSpPr>
        <a:xfrm>
          <a:off x="0" y="0"/>
          <a:ext cx="0" cy="0"/>
          <a:chOff x="0" y="0"/>
          <a:chExt cx="0" cy="0"/>
        </a:xfrm>
      </p:grpSpPr>
      <p:sp>
        <p:nvSpPr>
          <p:cNvPr id="179" name="Google Shape;179;p42"/>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80" name="Google Shape;180;p4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81" name="Google Shape;181;p42"/>
          <p:cNvPicPr preferRelativeResize="0"/>
          <p:nvPr/>
        </p:nvPicPr>
        <p:blipFill rotWithShape="1">
          <a:blip r:embed="rId2">
            <a:alphaModFix/>
          </a:blip>
          <a:srcRect b="0" l="0" r="0" t="0"/>
          <a:stretch/>
        </p:blipFill>
        <p:spPr>
          <a:xfrm>
            <a:off x="-226025" y="107156"/>
            <a:ext cx="4448189" cy="44483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4" name="Shape 24"/>
        <p:cNvGrpSpPr/>
        <p:nvPr/>
      </p:nvGrpSpPr>
      <p:grpSpPr>
        <a:xfrm>
          <a:off x="0" y="0"/>
          <a:ext cx="0" cy="0"/>
          <a:chOff x="0" y="0"/>
          <a:chExt cx="0" cy="0"/>
        </a:xfrm>
      </p:grpSpPr>
      <p:sp>
        <p:nvSpPr>
          <p:cNvPr id="25" name="Google Shape;25;p5"/>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82" name="Shape 182"/>
        <p:cNvGrpSpPr/>
        <p:nvPr/>
      </p:nvGrpSpPr>
      <p:grpSpPr>
        <a:xfrm>
          <a:off x="0" y="0"/>
          <a:ext cx="0" cy="0"/>
          <a:chOff x="0" y="0"/>
          <a:chExt cx="0" cy="0"/>
        </a:xfrm>
      </p:grpSpPr>
      <p:sp>
        <p:nvSpPr>
          <p:cNvPr id="183" name="Google Shape;183;p43"/>
          <p:cNvSpPr txBox="1"/>
          <p:nvPr>
            <p:ph type="title"/>
          </p:nvPr>
        </p:nvSpPr>
        <p:spPr>
          <a:xfrm>
            <a:off x="556437" y="365125"/>
            <a:ext cx="110793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184" name="Google Shape;184;p43"/>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185" name="Shape 185"/>
        <p:cNvGrpSpPr/>
        <p:nvPr/>
      </p:nvGrpSpPr>
      <p:grpSpPr>
        <a:xfrm>
          <a:off x="0" y="0"/>
          <a:ext cx="0" cy="0"/>
          <a:chOff x="0" y="0"/>
          <a:chExt cx="0" cy="0"/>
        </a:xfrm>
      </p:grpSpPr>
      <p:sp>
        <p:nvSpPr>
          <p:cNvPr id="186" name="Google Shape;186;p44"/>
          <p:cNvSpPr txBox="1"/>
          <p:nvPr>
            <p:ph idx="1" type="body"/>
          </p:nvPr>
        </p:nvSpPr>
        <p:spPr>
          <a:xfrm>
            <a:off x="309739" y="1714500"/>
            <a:ext cx="11572500" cy="4340100"/>
          </a:xfrm>
          <a:prstGeom prst="rect">
            <a:avLst/>
          </a:prstGeom>
          <a:noFill/>
          <a:ln>
            <a:noFill/>
          </a:ln>
        </p:spPr>
        <p:txBody>
          <a:bodyPr anchorCtr="0" anchor="t" bIns="41400" lIns="82850" spcFirstLastPara="1" rIns="82850" wrap="square" tIns="41400">
            <a:noAutofit/>
          </a:bodyPr>
          <a:lstStyle>
            <a:lvl1pPr indent="-228600" lvl="0" marL="457200" marR="0" algn="l">
              <a:lnSpc>
                <a:spcPct val="100000"/>
              </a:lnSpc>
              <a:spcBef>
                <a:spcPts val="5000"/>
              </a:spcBef>
              <a:spcAft>
                <a:spcPts val="0"/>
              </a:spcAft>
              <a:buClr>
                <a:srgbClr val="000000"/>
              </a:buClr>
              <a:buSzPts val="1300"/>
              <a:buFont typeface="Arial"/>
              <a:buNone/>
              <a:defRPr b="0" i="0" sz="44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5000"/>
              </a:spcBef>
              <a:spcAft>
                <a:spcPts val="0"/>
              </a:spcAft>
              <a:buClr>
                <a:srgbClr val="000000"/>
              </a:buClr>
              <a:buSzPts val="1300"/>
              <a:buFont typeface="Arial"/>
              <a:buNone/>
              <a:defRPr b="0" i="0" sz="40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5000"/>
              </a:spcBef>
              <a:spcAft>
                <a:spcPts val="0"/>
              </a:spcAft>
              <a:buClr>
                <a:srgbClr val="000000"/>
              </a:buClr>
              <a:buSzPts val="1300"/>
              <a:buFont typeface="Arial"/>
              <a:buNone/>
              <a:defRPr b="0" i="0" sz="3200" u="none" cap="none" strike="noStrike">
                <a:solidFill>
                  <a:schemeClr val="dk1"/>
                </a:solidFill>
                <a:latin typeface="Trebuchet MS"/>
                <a:ea typeface="Trebuchet MS"/>
                <a:cs typeface="Trebuchet MS"/>
                <a:sym typeface="Trebuchet MS"/>
              </a:defRPr>
            </a:lvl3pPr>
            <a:lvl4pPr indent="-406400" lvl="3" marL="1828800" marR="0" algn="l">
              <a:lnSpc>
                <a:spcPct val="100000"/>
              </a:lnSpc>
              <a:spcBef>
                <a:spcPts val="50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9pPr>
          </a:lstStyle>
          <a:p/>
        </p:txBody>
      </p:sp>
      <p:sp>
        <p:nvSpPr>
          <p:cNvPr id="187" name="Google Shape;187;p44"/>
          <p:cNvSpPr txBox="1"/>
          <p:nvPr>
            <p:ph idx="12" type="sldNum"/>
          </p:nvPr>
        </p:nvSpPr>
        <p:spPr>
          <a:xfrm>
            <a:off x="9846361" y="6425136"/>
            <a:ext cx="2012100" cy="365100"/>
          </a:xfrm>
          <a:prstGeom prst="rect">
            <a:avLst/>
          </a:prstGeom>
          <a:noFill/>
          <a:ln>
            <a:noFill/>
          </a:ln>
        </p:spPr>
        <p:txBody>
          <a:bodyPr anchorCtr="0" anchor="ctr" bIns="41400" lIns="82850" spcFirstLastPara="1" rIns="82850" wrap="square" tIns="414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88" name="Google Shape;188;p44"/>
          <p:cNvSpPr txBox="1"/>
          <p:nvPr>
            <p:ph type="title"/>
          </p:nvPr>
        </p:nvSpPr>
        <p:spPr>
          <a:xfrm>
            <a:off x="309739" y="439118"/>
            <a:ext cx="11572500" cy="8169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800"/>
              <a:buFont typeface="Arial"/>
              <a:buNone/>
              <a:defRPr b="0" i="0" sz="80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189" name="Shape 189"/>
        <p:cNvGrpSpPr/>
        <p:nvPr/>
      </p:nvGrpSpPr>
      <p:grpSpPr>
        <a:xfrm>
          <a:off x="0" y="0"/>
          <a:ext cx="0" cy="0"/>
          <a:chOff x="0" y="0"/>
          <a:chExt cx="0" cy="0"/>
        </a:xfrm>
      </p:grpSpPr>
      <p:sp>
        <p:nvSpPr>
          <p:cNvPr id="190" name="Google Shape;190;p45"/>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191" name="Google Shape;191;p45"/>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192" name="Google Shape;192;p45"/>
          <p:cNvSpPr txBox="1"/>
          <p:nvPr>
            <p:ph type="title"/>
          </p:nvPr>
        </p:nvSpPr>
        <p:spPr>
          <a:xfrm>
            <a:off x="1040523" y="1505158"/>
            <a:ext cx="10110900" cy="9903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193" name="Google Shape;193;p45"/>
          <p:cNvSpPr txBox="1"/>
          <p:nvPr>
            <p:ph idx="1" type="body"/>
          </p:nvPr>
        </p:nvSpPr>
        <p:spPr>
          <a:xfrm>
            <a:off x="1524000" y="2583430"/>
            <a:ext cx="9144000" cy="738600"/>
          </a:xfrm>
          <a:prstGeom prst="rect">
            <a:avLst/>
          </a:prstGeom>
          <a:noFill/>
          <a:ln>
            <a:noFill/>
          </a:ln>
        </p:spPr>
        <p:txBody>
          <a:bodyPr anchorCtr="0" anchor="ctr" bIns="58875" lIns="58875" spcFirstLastPara="1" rIns="58875" wrap="square" tIns="58875">
            <a:normAutofit/>
          </a:bodyPr>
          <a:lstStyle>
            <a:lvl1pPr indent="-628650" lvl="0" marL="4572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1pPr>
            <a:lvl2pPr indent="-628650" lvl="1" marL="9144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2pPr>
            <a:lvl3pPr indent="-628650" lvl="2" marL="13716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3pPr>
            <a:lvl4pPr indent="-628650" lvl="3" marL="18288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4pPr>
            <a:lvl5pPr indent="-628650" lvl="4" marL="22860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194" name="Google Shape;194;p45"/>
          <p:cNvSpPr txBox="1"/>
          <p:nvPr>
            <p:ph idx="12" type="sldNum"/>
          </p:nvPr>
        </p:nvSpPr>
        <p:spPr>
          <a:xfrm>
            <a:off x="11653384" y="6421648"/>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195" name="Google Shape;195;p45"/>
          <p:cNvSpPr txBox="1"/>
          <p:nvPr>
            <p:ph idx="2" type="body"/>
          </p:nvPr>
        </p:nvSpPr>
        <p:spPr>
          <a:xfrm>
            <a:off x="1913860" y="3680028"/>
            <a:ext cx="8364300" cy="914400"/>
          </a:xfrm>
          <a:prstGeom prst="rect">
            <a:avLst/>
          </a:prstGeom>
          <a:noFill/>
          <a:ln>
            <a:noFill/>
          </a:ln>
        </p:spPr>
        <p:txBody>
          <a:bodyPr anchorCtr="0" anchor="ctr" bIns="58875" lIns="58875" spcFirstLastPara="1" rIns="58875" wrap="square" tIns="58875">
            <a:normAutofit/>
          </a:bodyPr>
          <a:lstStyle>
            <a:lvl1pPr indent="-374650" lvl="0" marL="457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1pPr>
            <a:lvl2pPr indent="-374650" lvl="1" marL="914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2pPr>
            <a:lvl3pPr indent="-374650" lvl="2" marL="1371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3pPr>
            <a:lvl4pPr indent="-374650" lvl="3" marL="1828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4pPr>
            <a:lvl5pPr indent="-374650" lvl="4" marL="22860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196" name="Shape 196"/>
        <p:cNvGrpSpPr/>
        <p:nvPr/>
      </p:nvGrpSpPr>
      <p:grpSpPr>
        <a:xfrm>
          <a:off x="0" y="0"/>
          <a:ext cx="0" cy="0"/>
          <a:chOff x="0" y="0"/>
          <a:chExt cx="0" cy="0"/>
        </a:xfrm>
      </p:grpSpPr>
      <p:sp>
        <p:nvSpPr>
          <p:cNvPr id="197" name="Google Shape;197;p46"/>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198" name="Google Shape;198;p46"/>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199" name="Google Shape;199;p46"/>
          <p:cNvSpPr txBox="1"/>
          <p:nvPr>
            <p:ph type="title"/>
          </p:nvPr>
        </p:nvSpPr>
        <p:spPr>
          <a:xfrm>
            <a:off x="415600" y="593366"/>
            <a:ext cx="11360700" cy="7635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200" name="Google Shape;200;p46"/>
          <p:cNvSpPr txBox="1"/>
          <p:nvPr>
            <p:ph idx="1" type="body"/>
          </p:nvPr>
        </p:nvSpPr>
        <p:spPr>
          <a:xfrm>
            <a:off x="415600" y="1536634"/>
            <a:ext cx="11360700" cy="4555200"/>
          </a:xfrm>
          <a:prstGeom prst="rect">
            <a:avLst/>
          </a:prstGeom>
          <a:noFill/>
          <a:ln>
            <a:noFill/>
          </a:ln>
        </p:spPr>
        <p:txBody>
          <a:bodyPr anchorCtr="0" anchor="ctr" bIns="157075" lIns="157075" spcFirstLastPara="1" rIns="157075" wrap="square" tIns="157075">
            <a:norm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201" name="Google Shape;201;p46"/>
          <p:cNvSpPr txBox="1"/>
          <p:nvPr>
            <p:ph idx="12" type="sldNum"/>
          </p:nvPr>
        </p:nvSpPr>
        <p:spPr>
          <a:xfrm>
            <a:off x="11764368" y="6345371"/>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7" name="Shape 207"/>
        <p:cNvGrpSpPr/>
        <p:nvPr/>
      </p:nvGrpSpPr>
      <p:grpSpPr>
        <a:xfrm>
          <a:off x="0" y="0"/>
          <a:ext cx="0" cy="0"/>
          <a:chOff x="0" y="0"/>
          <a:chExt cx="0" cy="0"/>
        </a:xfrm>
      </p:grpSpPr>
      <p:sp>
        <p:nvSpPr>
          <p:cNvPr id="208" name="Google Shape;208;p48"/>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09" name="Google Shape;209;p48"/>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10" name="Google Shape;210;p48"/>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1" name="Shape 211"/>
        <p:cNvGrpSpPr/>
        <p:nvPr/>
      </p:nvGrpSpPr>
      <p:grpSpPr>
        <a:xfrm>
          <a:off x="0" y="0"/>
          <a:ext cx="0" cy="0"/>
          <a:chOff x="0" y="0"/>
          <a:chExt cx="0" cy="0"/>
        </a:xfrm>
      </p:grpSpPr>
      <p:sp>
        <p:nvSpPr>
          <p:cNvPr id="212" name="Google Shape;212;p49"/>
          <p:cNvSpPr txBox="1"/>
          <p:nvPr>
            <p:ph type="ctrTitle"/>
          </p:nvPr>
        </p:nvSpPr>
        <p:spPr>
          <a:xfrm>
            <a:off x="415611" y="992767"/>
            <a:ext cx="11360700" cy="27369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4800"/>
              <a:buFont typeface="Trebuchet MS"/>
              <a:buNone/>
              <a:defRPr sz="4800">
                <a:latin typeface="Trebuchet MS"/>
                <a:ea typeface="Trebuchet MS"/>
                <a:cs typeface="Trebuchet MS"/>
                <a:sym typeface="Trebuchet MS"/>
              </a:defRPr>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213" name="Google Shape;213;p49"/>
          <p:cNvSpPr txBox="1"/>
          <p:nvPr>
            <p:ph idx="1" type="subTitle"/>
          </p:nvPr>
        </p:nvSpPr>
        <p:spPr>
          <a:xfrm>
            <a:off x="415600" y="3778833"/>
            <a:ext cx="11360700" cy="10569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2900"/>
              <a:buFont typeface="Roboto Slab"/>
              <a:buNone/>
              <a:defRPr sz="2900">
                <a:latin typeface="Roboto Slab"/>
                <a:ea typeface="Roboto Slab"/>
                <a:cs typeface="Roboto Slab"/>
                <a:sym typeface="Roboto Slab"/>
              </a:defRPr>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214" name="Google Shape;214;p49"/>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5" name="Shape 215"/>
        <p:cNvGrpSpPr/>
        <p:nvPr/>
      </p:nvGrpSpPr>
      <p:grpSpPr>
        <a:xfrm>
          <a:off x="0" y="0"/>
          <a:ext cx="0" cy="0"/>
          <a:chOff x="0" y="0"/>
          <a:chExt cx="0" cy="0"/>
        </a:xfrm>
      </p:grpSpPr>
      <p:sp>
        <p:nvSpPr>
          <p:cNvPr id="216" name="Google Shape;216;p50"/>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17" name="Google Shape;217;p50"/>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8" name="Shape 218"/>
        <p:cNvGrpSpPr/>
        <p:nvPr/>
      </p:nvGrpSpPr>
      <p:grpSpPr>
        <a:xfrm>
          <a:off x="0" y="0"/>
          <a:ext cx="0" cy="0"/>
          <a:chOff x="0" y="0"/>
          <a:chExt cx="0" cy="0"/>
        </a:xfrm>
      </p:grpSpPr>
      <p:sp>
        <p:nvSpPr>
          <p:cNvPr id="219" name="Google Shape;219;p5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20" name="Google Shape;220;p51"/>
          <p:cNvSpPr txBox="1"/>
          <p:nvPr>
            <p:ph idx="1" type="body"/>
          </p:nvPr>
        </p:nvSpPr>
        <p:spPr>
          <a:xfrm>
            <a:off x="415600" y="1536633"/>
            <a:ext cx="5333100" cy="45552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21" name="Google Shape;221;p51"/>
          <p:cNvSpPr txBox="1"/>
          <p:nvPr>
            <p:ph idx="2" type="body"/>
          </p:nvPr>
        </p:nvSpPr>
        <p:spPr>
          <a:xfrm>
            <a:off x="6443200" y="1536633"/>
            <a:ext cx="5333100" cy="45552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22" name="Google Shape;222;p51"/>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3" name="Shape 223"/>
        <p:cNvGrpSpPr/>
        <p:nvPr/>
      </p:nvGrpSpPr>
      <p:grpSpPr>
        <a:xfrm>
          <a:off x="0" y="0"/>
          <a:ext cx="0" cy="0"/>
          <a:chOff x="0" y="0"/>
          <a:chExt cx="0" cy="0"/>
        </a:xfrm>
      </p:grpSpPr>
      <p:sp>
        <p:nvSpPr>
          <p:cNvPr id="224" name="Google Shape;224;p52"/>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48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25" name="Google Shape;225;p52"/>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26" name="Shape 226"/>
        <p:cNvGrpSpPr/>
        <p:nvPr/>
      </p:nvGrpSpPr>
      <p:grpSpPr>
        <a:xfrm>
          <a:off x="0" y="0"/>
          <a:ext cx="0" cy="0"/>
          <a:chOff x="0" y="0"/>
          <a:chExt cx="0" cy="0"/>
        </a:xfrm>
      </p:grpSpPr>
      <p:sp>
        <p:nvSpPr>
          <p:cNvPr id="227" name="Google Shape;227;p53"/>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no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228" name="Google Shape;228;p53"/>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229" name="Google Shape;229;p53"/>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8" name="Shape 28"/>
        <p:cNvGrpSpPr/>
        <p:nvPr/>
      </p:nvGrpSpPr>
      <p:grpSpPr>
        <a:xfrm>
          <a:off x="0" y="0"/>
          <a:ext cx="0" cy="0"/>
          <a:chOff x="0" y="0"/>
          <a:chExt cx="0" cy="0"/>
        </a:xfrm>
      </p:grpSpPr>
      <p:sp>
        <p:nvSpPr>
          <p:cNvPr id="29" name="Google Shape;29;p6"/>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31" name="Google Shape;31;p6"/>
          <p:cNvPicPr preferRelativeResize="0"/>
          <p:nvPr/>
        </p:nvPicPr>
        <p:blipFill rotWithShape="1">
          <a:blip r:embed="rId2">
            <a:alphaModFix/>
          </a:blip>
          <a:srcRect b="4826" l="1682" r="0" t="1278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30" name="Shape 230"/>
        <p:cNvGrpSpPr/>
        <p:nvPr/>
      </p:nvGrpSpPr>
      <p:grpSpPr>
        <a:xfrm>
          <a:off x="0" y="0"/>
          <a:ext cx="0" cy="0"/>
          <a:chOff x="0" y="0"/>
          <a:chExt cx="0" cy="0"/>
        </a:xfrm>
      </p:grpSpPr>
      <p:sp>
        <p:nvSpPr>
          <p:cNvPr id="231" name="Google Shape;231;p54"/>
          <p:cNvSpPr txBox="1"/>
          <p:nvPr>
            <p:ph type="title"/>
          </p:nvPr>
        </p:nvSpPr>
        <p:spPr>
          <a:xfrm>
            <a:off x="653667" y="600200"/>
            <a:ext cx="8490300" cy="5454300"/>
          </a:xfrm>
          <a:prstGeom prst="rect">
            <a:avLst/>
          </a:prstGeom>
          <a:noFill/>
          <a:ln>
            <a:noFill/>
          </a:ln>
        </p:spPr>
        <p:txBody>
          <a:bodyPr anchorCtr="0" anchor="ctr" bIns="121900" lIns="121900" spcFirstLastPara="1" rIns="121900" wrap="square" tIns="121900">
            <a:no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232" name="Google Shape;232;p54"/>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33" name="Shape 233"/>
        <p:cNvGrpSpPr/>
        <p:nvPr/>
      </p:nvGrpSpPr>
      <p:grpSpPr>
        <a:xfrm>
          <a:off x="0" y="0"/>
          <a:ext cx="0" cy="0"/>
          <a:chOff x="0" y="0"/>
          <a:chExt cx="0" cy="0"/>
        </a:xfrm>
      </p:grpSpPr>
      <p:sp>
        <p:nvSpPr>
          <p:cNvPr id="234" name="Google Shape;234;p55"/>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35" name="Google Shape;235;p55"/>
          <p:cNvSpPr txBox="1"/>
          <p:nvPr>
            <p:ph type="title"/>
          </p:nvPr>
        </p:nvSpPr>
        <p:spPr>
          <a:xfrm>
            <a:off x="354000" y="1644233"/>
            <a:ext cx="5393700" cy="19764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236" name="Google Shape;236;p55"/>
          <p:cNvSpPr txBox="1"/>
          <p:nvPr>
            <p:ph idx="1" type="subTitle"/>
          </p:nvPr>
        </p:nvSpPr>
        <p:spPr>
          <a:xfrm>
            <a:off x="354000" y="3737433"/>
            <a:ext cx="5393700" cy="16467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37" name="Google Shape;237;p55"/>
          <p:cNvSpPr txBox="1"/>
          <p:nvPr>
            <p:ph idx="2" type="body"/>
          </p:nvPr>
        </p:nvSpPr>
        <p:spPr>
          <a:xfrm>
            <a:off x="6586000" y="965433"/>
            <a:ext cx="5115900" cy="4926900"/>
          </a:xfrm>
          <a:prstGeom prst="rect">
            <a:avLst/>
          </a:prstGeom>
          <a:noFill/>
          <a:ln>
            <a:noFill/>
          </a:ln>
        </p:spPr>
        <p:txBody>
          <a:bodyPr anchorCtr="0" anchor="ctr" bIns="121900" lIns="121900" spcFirstLastPara="1" rIns="121900" wrap="square" tIns="121900">
            <a:no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38" name="Google Shape;238;p55"/>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39" name="Shape 239"/>
        <p:cNvGrpSpPr/>
        <p:nvPr/>
      </p:nvGrpSpPr>
      <p:grpSpPr>
        <a:xfrm>
          <a:off x="0" y="0"/>
          <a:ext cx="0" cy="0"/>
          <a:chOff x="0" y="0"/>
          <a:chExt cx="0" cy="0"/>
        </a:xfrm>
      </p:grpSpPr>
      <p:sp>
        <p:nvSpPr>
          <p:cNvPr id="240" name="Google Shape;240;p56"/>
          <p:cNvSpPr txBox="1"/>
          <p:nvPr>
            <p:ph idx="1" type="body"/>
          </p:nvPr>
        </p:nvSpPr>
        <p:spPr>
          <a:xfrm>
            <a:off x="415600" y="5640767"/>
            <a:ext cx="7998300" cy="806700"/>
          </a:xfrm>
          <a:prstGeom prst="rect">
            <a:avLst/>
          </a:prstGeom>
          <a:noFill/>
          <a:ln>
            <a:noFill/>
          </a:ln>
        </p:spPr>
        <p:txBody>
          <a:bodyPr anchorCtr="0" anchor="ctr" bIns="121900" lIns="121900" spcFirstLastPara="1" rIns="121900" wrap="square" tIns="121900">
            <a:noAutofit/>
          </a:bodyPr>
          <a:lstStyle>
            <a:lvl1pPr indent="-228600" lvl="0" marL="457200" algn="l">
              <a:lnSpc>
                <a:spcPct val="100000"/>
              </a:lnSpc>
              <a:spcBef>
                <a:spcPts val="0"/>
              </a:spcBef>
              <a:spcAft>
                <a:spcPts val="0"/>
              </a:spcAft>
              <a:buSzPts val="2400"/>
              <a:buNone/>
              <a:defRPr/>
            </a:lvl1pPr>
          </a:lstStyle>
          <a:p/>
        </p:txBody>
      </p:sp>
      <p:sp>
        <p:nvSpPr>
          <p:cNvPr id="241" name="Google Shape;241;p56"/>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42" name="Shape 242"/>
        <p:cNvGrpSpPr/>
        <p:nvPr/>
      </p:nvGrpSpPr>
      <p:grpSpPr>
        <a:xfrm>
          <a:off x="0" y="0"/>
          <a:ext cx="0" cy="0"/>
          <a:chOff x="0" y="0"/>
          <a:chExt cx="0" cy="0"/>
        </a:xfrm>
      </p:grpSpPr>
      <p:sp>
        <p:nvSpPr>
          <p:cNvPr id="243" name="Google Shape;243;p57"/>
          <p:cNvSpPr txBox="1"/>
          <p:nvPr>
            <p:ph hasCustomPrompt="1" type="title"/>
          </p:nvPr>
        </p:nvSpPr>
        <p:spPr>
          <a:xfrm>
            <a:off x="415600" y="1474833"/>
            <a:ext cx="11360700" cy="26181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244" name="Google Shape;244;p57"/>
          <p:cNvSpPr txBox="1"/>
          <p:nvPr>
            <p:ph idx="1" type="body"/>
          </p:nvPr>
        </p:nvSpPr>
        <p:spPr>
          <a:xfrm>
            <a:off x="415600" y="4202967"/>
            <a:ext cx="11360700" cy="1734900"/>
          </a:xfrm>
          <a:prstGeom prst="rect">
            <a:avLst/>
          </a:prstGeom>
          <a:noFill/>
          <a:ln>
            <a:noFill/>
          </a:ln>
        </p:spPr>
        <p:txBody>
          <a:bodyPr anchorCtr="0" anchor="t" bIns="121900" lIns="121900" spcFirstLastPara="1" rIns="121900" wrap="square" tIns="121900">
            <a:no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2100"/>
              </a:spcBef>
              <a:spcAft>
                <a:spcPts val="0"/>
              </a:spcAft>
              <a:buSzPts val="1900"/>
              <a:buChar char="○"/>
              <a:defRPr/>
            </a:lvl2pPr>
            <a:lvl3pPr indent="-349250" lvl="2" marL="1371600" algn="ctr">
              <a:lnSpc>
                <a:spcPct val="115000"/>
              </a:lnSpc>
              <a:spcBef>
                <a:spcPts val="2100"/>
              </a:spcBef>
              <a:spcAft>
                <a:spcPts val="0"/>
              </a:spcAft>
              <a:buSzPts val="1900"/>
              <a:buChar char="■"/>
              <a:defRPr/>
            </a:lvl3pPr>
            <a:lvl4pPr indent="-349250" lvl="3" marL="1828800" algn="ctr">
              <a:lnSpc>
                <a:spcPct val="115000"/>
              </a:lnSpc>
              <a:spcBef>
                <a:spcPts val="2100"/>
              </a:spcBef>
              <a:spcAft>
                <a:spcPts val="0"/>
              </a:spcAft>
              <a:buSzPts val="1900"/>
              <a:buChar char="●"/>
              <a:defRPr/>
            </a:lvl4pPr>
            <a:lvl5pPr indent="-349250" lvl="4" marL="2286000" algn="ctr">
              <a:lnSpc>
                <a:spcPct val="115000"/>
              </a:lnSpc>
              <a:spcBef>
                <a:spcPts val="2100"/>
              </a:spcBef>
              <a:spcAft>
                <a:spcPts val="0"/>
              </a:spcAft>
              <a:buSzPts val="1900"/>
              <a:buChar char="○"/>
              <a:defRPr/>
            </a:lvl5pPr>
            <a:lvl6pPr indent="-349250" lvl="5" marL="2743200" algn="ctr">
              <a:lnSpc>
                <a:spcPct val="115000"/>
              </a:lnSpc>
              <a:spcBef>
                <a:spcPts val="2100"/>
              </a:spcBef>
              <a:spcAft>
                <a:spcPts val="0"/>
              </a:spcAft>
              <a:buSzPts val="1900"/>
              <a:buChar char="■"/>
              <a:defRPr/>
            </a:lvl6pPr>
            <a:lvl7pPr indent="-349250" lvl="6" marL="3200400" algn="ctr">
              <a:lnSpc>
                <a:spcPct val="115000"/>
              </a:lnSpc>
              <a:spcBef>
                <a:spcPts val="2100"/>
              </a:spcBef>
              <a:spcAft>
                <a:spcPts val="0"/>
              </a:spcAft>
              <a:buSzPts val="1900"/>
              <a:buChar char="●"/>
              <a:defRPr/>
            </a:lvl7pPr>
            <a:lvl8pPr indent="-349250" lvl="7" marL="3657600" algn="ctr">
              <a:lnSpc>
                <a:spcPct val="115000"/>
              </a:lnSpc>
              <a:spcBef>
                <a:spcPts val="2100"/>
              </a:spcBef>
              <a:spcAft>
                <a:spcPts val="0"/>
              </a:spcAft>
              <a:buSzPts val="1900"/>
              <a:buChar char="○"/>
              <a:defRPr/>
            </a:lvl8pPr>
            <a:lvl9pPr indent="-349250" lvl="8" marL="4114800" algn="ctr">
              <a:lnSpc>
                <a:spcPct val="115000"/>
              </a:lnSpc>
              <a:spcBef>
                <a:spcPts val="2100"/>
              </a:spcBef>
              <a:spcAft>
                <a:spcPts val="2100"/>
              </a:spcAft>
              <a:buSzPts val="1900"/>
              <a:buChar char="■"/>
              <a:defRPr/>
            </a:lvl9pPr>
          </a:lstStyle>
          <a:p/>
        </p:txBody>
      </p:sp>
      <p:sp>
        <p:nvSpPr>
          <p:cNvPr id="245" name="Google Shape;245;p57"/>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RA 2019 Style" type="blank">
  <p:cSld name="BLANK">
    <p:spTree>
      <p:nvGrpSpPr>
        <p:cNvPr id="246" name="Shape 246"/>
        <p:cNvGrpSpPr/>
        <p:nvPr/>
      </p:nvGrpSpPr>
      <p:grpSpPr>
        <a:xfrm>
          <a:off x="0" y="0"/>
          <a:ext cx="0" cy="0"/>
          <a:chOff x="0" y="0"/>
          <a:chExt cx="0" cy="0"/>
        </a:xfrm>
      </p:grpSpPr>
      <p:sp>
        <p:nvSpPr>
          <p:cNvPr id="247" name="Google Shape;247;p58"/>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2" name="Shape 252"/>
        <p:cNvGrpSpPr/>
        <p:nvPr/>
      </p:nvGrpSpPr>
      <p:grpSpPr>
        <a:xfrm>
          <a:off x="0" y="0"/>
          <a:ext cx="0" cy="0"/>
          <a:chOff x="0" y="0"/>
          <a:chExt cx="0" cy="0"/>
        </a:xfrm>
      </p:grpSpPr>
      <p:sp>
        <p:nvSpPr>
          <p:cNvPr id="253" name="Google Shape;253;p60"/>
          <p:cNvSpPr txBox="1"/>
          <p:nvPr>
            <p:ph type="ctrTitle"/>
          </p:nvPr>
        </p:nvSpPr>
        <p:spPr>
          <a:xfrm>
            <a:off x="415611" y="992767"/>
            <a:ext cx="11360700" cy="27369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254" name="Google Shape;254;p60"/>
          <p:cNvSpPr txBox="1"/>
          <p:nvPr>
            <p:ph idx="1" type="subTitle"/>
          </p:nvPr>
        </p:nvSpPr>
        <p:spPr>
          <a:xfrm>
            <a:off x="415600" y="3778833"/>
            <a:ext cx="11360700" cy="10569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255" name="Google Shape;255;p60"/>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6" name="Shape 256"/>
        <p:cNvGrpSpPr/>
        <p:nvPr/>
      </p:nvGrpSpPr>
      <p:grpSpPr>
        <a:xfrm>
          <a:off x="0" y="0"/>
          <a:ext cx="0" cy="0"/>
          <a:chOff x="0" y="0"/>
          <a:chExt cx="0" cy="0"/>
        </a:xfrm>
      </p:grpSpPr>
      <p:sp>
        <p:nvSpPr>
          <p:cNvPr id="257" name="Google Shape;257;p6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58" name="Google Shape;258;p6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259" name="Google Shape;259;p61"/>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0" name="Shape 260"/>
        <p:cNvGrpSpPr/>
        <p:nvPr/>
      </p:nvGrpSpPr>
      <p:grpSpPr>
        <a:xfrm>
          <a:off x="0" y="0"/>
          <a:ext cx="0" cy="0"/>
          <a:chOff x="0" y="0"/>
          <a:chExt cx="0" cy="0"/>
        </a:xfrm>
      </p:grpSpPr>
      <p:sp>
        <p:nvSpPr>
          <p:cNvPr id="261" name="Google Shape;261;p62"/>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62" name="Google Shape;262;p62"/>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3" name="Shape 263"/>
        <p:cNvGrpSpPr/>
        <p:nvPr/>
      </p:nvGrpSpPr>
      <p:grpSpPr>
        <a:xfrm>
          <a:off x="0" y="0"/>
          <a:ext cx="0" cy="0"/>
          <a:chOff x="0" y="0"/>
          <a:chExt cx="0" cy="0"/>
        </a:xfrm>
      </p:grpSpPr>
      <p:sp>
        <p:nvSpPr>
          <p:cNvPr id="264" name="Google Shape;264;p63"/>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65" name="Google Shape;265;p63"/>
          <p:cNvSpPr txBox="1"/>
          <p:nvPr>
            <p:ph idx="1" type="body"/>
          </p:nvPr>
        </p:nvSpPr>
        <p:spPr>
          <a:xfrm>
            <a:off x="4156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266" name="Google Shape;266;p63"/>
          <p:cNvSpPr txBox="1"/>
          <p:nvPr>
            <p:ph idx="2" type="body"/>
          </p:nvPr>
        </p:nvSpPr>
        <p:spPr>
          <a:xfrm>
            <a:off x="64432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267" name="Google Shape;267;p63"/>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8" name="Shape 268"/>
        <p:cNvGrpSpPr/>
        <p:nvPr/>
      </p:nvGrpSpPr>
      <p:grpSpPr>
        <a:xfrm>
          <a:off x="0" y="0"/>
          <a:ext cx="0" cy="0"/>
          <a:chOff x="0" y="0"/>
          <a:chExt cx="0" cy="0"/>
        </a:xfrm>
      </p:grpSpPr>
      <p:sp>
        <p:nvSpPr>
          <p:cNvPr id="269" name="Google Shape;269;p64"/>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70" name="Google Shape;270;p64"/>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3" name="Shape 33"/>
        <p:cNvGrpSpPr/>
        <p:nvPr/>
      </p:nvGrpSpPr>
      <p:grpSpPr>
        <a:xfrm>
          <a:off x="0" y="0"/>
          <a:ext cx="0" cy="0"/>
          <a:chOff x="0" y="0"/>
          <a:chExt cx="0" cy="0"/>
        </a:xfrm>
      </p:grpSpPr>
      <p:sp>
        <p:nvSpPr>
          <p:cNvPr id="34" name="Google Shape;34;p7"/>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71" name="Shape 271"/>
        <p:cNvGrpSpPr/>
        <p:nvPr/>
      </p:nvGrpSpPr>
      <p:grpSpPr>
        <a:xfrm>
          <a:off x="0" y="0"/>
          <a:ext cx="0" cy="0"/>
          <a:chOff x="0" y="0"/>
          <a:chExt cx="0" cy="0"/>
        </a:xfrm>
      </p:grpSpPr>
      <p:sp>
        <p:nvSpPr>
          <p:cNvPr id="272" name="Google Shape;272;p65"/>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273" name="Google Shape;273;p65"/>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274" name="Google Shape;274;p65"/>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75" name="Shape 275"/>
        <p:cNvGrpSpPr/>
        <p:nvPr/>
      </p:nvGrpSpPr>
      <p:grpSpPr>
        <a:xfrm>
          <a:off x="0" y="0"/>
          <a:ext cx="0" cy="0"/>
          <a:chOff x="0" y="0"/>
          <a:chExt cx="0" cy="0"/>
        </a:xfrm>
      </p:grpSpPr>
      <p:sp>
        <p:nvSpPr>
          <p:cNvPr id="276" name="Google Shape;276;p66"/>
          <p:cNvSpPr txBox="1"/>
          <p:nvPr>
            <p:ph type="title"/>
          </p:nvPr>
        </p:nvSpPr>
        <p:spPr>
          <a:xfrm>
            <a:off x="653667" y="600200"/>
            <a:ext cx="8490300" cy="54543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277" name="Google Shape;277;p66"/>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78" name="Shape 278"/>
        <p:cNvGrpSpPr/>
        <p:nvPr/>
      </p:nvGrpSpPr>
      <p:grpSpPr>
        <a:xfrm>
          <a:off x="0" y="0"/>
          <a:ext cx="0" cy="0"/>
          <a:chOff x="0" y="0"/>
          <a:chExt cx="0" cy="0"/>
        </a:xfrm>
      </p:grpSpPr>
      <p:sp>
        <p:nvSpPr>
          <p:cNvPr id="279" name="Google Shape;279;p67"/>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80" name="Google Shape;280;p67"/>
          <p:cNvSpPr txBox="1"/>
          <p:nvPr>
            <p:ph type="title"/>
          </p:nvPr>
        </p:nvSpPr>
        <p:spPr>
          <a:xfrm>
            <a:off x="354000" y="1644233"/>
            <a:ext cx="5393700" cy="19764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281" name="Google Shape;281;p67"/>
          <p:cNvSpPr txBox="1"/>
          <p:nvPr>
            <p:ph idx="1" type="subTitle"/>
          </p:nvPr>
        </p:nvSpPr>
        <p:spPr>
          <a:xfrm>
            <a:off x="354000" y="3737433"/>
            <a:ext cx="5393700" cy="16467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82" name="Google Shape;282;p67"/>
          <p:cNvSpPr txBox="1"/>
          <p:nvPr>
            <p:ph idx="2" type="body"/>
          </p:nvPr>
        </p:nvSpPr>
        <p:spPr>
          <a:xfrm>
            <a:off x="6586000" y="965433"/>
            <a:ext cx="5115900" cy="4926900"/>
          </a:xfrm>
          <a:prstGeom prst="rect">
            <a:avLst/>
          </a:prstGeom>
          <a:noFill/>
          <a:ln>
            <a:noFill/>
          </a:ln>
        </p:spPr>
        <p:txBody>
          <a:bodyPr anchorCtr="0" anchor="ctr"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283" name="Google Shape;283;p67"/>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84" name="Shape 284"/>
        <p:cNvGrpSpPr/>
        <p:nvPr/>
      </p:nvGrpSpPr>
      <p:grpSpPr>
        <a:xfrm>
          <a:off x="0" y="0"/>
          <a:ext cx="0" cy="0"/>
          <a:chOff x="0" y="0"/>
          <a:chExt cx="0" cy="0"/>
        </a:xfrm>
      </p:grpSpPr>
      <p:sp>
        <p:nvSpPr>
          <p:cNvPr id="285" name="Google Shape;285;p68"/>
          <p:cNvSpPr txBox="1"/>
          <p:nvPr>
            <p:ph idx="1" type="body"/>
          </p:nvPr>
        </p:nvSpPr>
        <p:spPr>
          <a:xfrm>
            <a:off x="415600" y="5640767"/>
            <a:ext cx="7998300" cy="8067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2400"/>
              <a:buNone/>
              <a:defRPr/>
            </a:lvl1pPr>
          </a:lstStyle>
          <a:p/>
        </p:txBody>
      </p:sp>
      <p:sp>
        <p:nvSpPr>
          <p:cNvPr id="286" name="Google Shape;286;p68"/>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87" name="Shape 287"/>
        <p:cNvGrpSpPr/>
        <p:nvPr/>
      </p:nvGrpSpPr>
      <p:grpSpPr>
        <a:xfrm>
          <a:off x="0" y="0"/>
          <a:ext cx="0" cy="0"/>
          <a:chOff x="0" y="0"/>
          <a:chExt cx="0" cy="0"/>
        </a:xfrm>
      </p:grpSpPr>
      <p:sp>
        <p:nvSpPr>
          <p:cNvPr id="288" name="Google Shape;288;p69"/>
          <p:cNvSpPr txBox="1"/>
          <p:nvPr>
            <p:ph hasCustomPrompt="1" type="title"/>
          </p:nvPr>
        </p:nvSpPr>
        <p:spPr>
          <a:xfrm>
            <a:off x="415600" y="1474833"/>
            <a:ext cx="11360700" cy="26181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289" name="Google Shape;289;p69"/>
          <p:cNvSpPr txBox="1"/>
          <p:nvPr>
            <p:ph idx="1" type="body"/>
          </p:nvPr>
        </p:nvSpPr>
        <p:spPr>
          <a:xfrm>
            <a:off x="415600" y="4202967"/>
            <a:ext cx="11360700" cy="1734300"/>
          </a:xfrm>
          <a:prstGeom prst="rect">
            <a:avLst/>
          </a:prstGeom>
          <a:noFill/>
          <a:ln>
            <a:noFill/>
          </a:ln>
        </p:spPr>
        <p:txBody>
          <a:bodyPr anchorCtr="0" anchor="t" bIns="121900" lIns="121900" spcFirstLastPara="1" rIns="121900" wrap="square" tIns="121900">
            <a:norm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0"/>
              </a:spcBef>
              <a:spcAft>
                <a:spcPts val="0"/>
              </a:spcAft>
              <a:buSzPts val="1900"/>
              <a:buChar char="■"/>
              <a:defRPr/>
            </a:lvl3pPr>
            <a:lvl4pPr indent="-349250" lvl="3" marL="1828800" algn="ctr">
              <a:lnSpc>
                <a:spcPct val="115000"/>
              </a:lnSpc>
              <a:spcBef>
                <a:spcPts val="0"/>
              </a:spcBef>
              <a:spcAft>
                <a:spcPts val="0"/>
              </a:spcAft>
              <a:buSzPts val="1900"/>
              <a:buChar char="●"/>
              <a:defRPr/>
            </a:lvl4pPr>
            <a:lvl5pPr indent="-349250" lvl="4" marL="2286000" algn="ctr">
              <a:lnSpc>
                <a:spcPct val="115000"/>
              </a:lnSpc>
              <a:spcBef>
                <a:spcPts val="0"/>
              </a:spcBef>
              <a:spcAft>
                <a:spcPts val="0"/>
              </a:spcAft>
              <a:buSzPts val="1900"/>
              <a:buChar char="○"/>
              <a:defRPr/>
            </a:lvl5pPr>
            <a:lvl6pPr indent="-349250" lvl="5" marL="2743200" algn="ctr">
              <a:lnSpc>
                <a:spcPct val="115000"/>
              </a:lnSpc>
              <a:spcBef>
                <a:spcPts val="0"/>
              </a:spcBef>
              <a:spcAft>
                <a:spcPts val="0"/>
              </a:spcAft>
              <a:buSzPts val="1900"/>
              <a:buChar char="■"/>
              <a:defRPr/>
            </a:lvl6pPr>
            <a:lvl7pPr indent="-349250" lvl="6" marL="3200400" algn="ctr">
              <a:lnSpc>
                <a:spcPct val="115000"/>
              </a:lnSpc>
              <a:spcBef>
                <a:spcPts val="0"/>
              </a:spcBef>
              <a:spcAft>
                <a:spcPts val="0"/>
              </a:spcAft>
              <a:buSzPts val="1900"/>
              <a:buChar char="●"/>
              <a:defRPr/>
            </a:lvl7pPr>
            <a:lvl8pPr indent="-349250" lvl="7" marL="3657600" algn="ctr">
              <a:lnSpc>
                <a:spcPct val="115000"/>
              </a:lnSpc>
              <a:spcBef>
                <a:spcPts val="0"/>
              </a:spcBef>
              <a:spcAft>
                <a:spcPts val="0"/>
              </a:spcAft>
              <a:buSzPts val="1900"/>
              <a:buChar char="○"/>
              <a:defRPr/>
            </a:lvl8pPr>
            <a:lvl9pPr indent="-349250" lvl="8" marL="4114800" algn="ctr">
              <a:lnSpc>
                <a:spcPct val="115000"/>
              </a:lnSpc>
              <a:spcBef>
                <a:spcPts val="0"/>
              </a:spcBef>
              <a:spcAft>
                <a:spcPts val="0"/>
              </a:spcAft>
              <a:buSzPts val="1900"/>
              <a:buChar char="■"/>
              <a:defRPr/>
            </a:lvl9pPr>
          </a:lstStyle>
          <a:p/>
        </p:txBody>
      </p:sp>
      <p:sp>
        <p:nvSpPr>
          <p:cNvPr id="290" name="Google Shape;290;p69"/>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1" name="Shape 291"/>
        <p:cNvGrpSpPr/>
        <p:nvPr/>
      </p:nvGrpSpPr>
      <p:grpSpPr>
        <a:xfrm>
          <a:off x="0" y="0"/>
          <a:ext cx="0" cy="0"/>
          <a:chOff x="0" y="0"/>
          <a:chExt cx="0" cy="0"/>
        </a:xfrm>
      </p:grpSpPr>
      <p:sp>
        <p:nvSpPr>
          <p:cNvPr id="292" name="Google Shape;292;p70"/>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7" name="Shape 37"/>
        <p:cNvGrpSpPr/>
        <p:nvPr/>
      </p:nvGrpSpPr>
      <p:grpSpPr>
        <a:xfrm>
          <a:off x="0" y="0"/>
          <a:ext cx="0" cy="0"/>
          <a:chOff x="0" y="0"/>
          <a:chExt cx="0" cy="0"/>
        </a:xfrm>
      </p:grpSpPr>
      <p:sp>
        <p:nvSpPr>
          <p:cNvPr id="38" name="Google Shape;38;p8"/>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8"/>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9"/>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9"/>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45" name="Shape 45"/>
        <p:cNvGrpSpPr/>
        <p:nvPr/>
      </p:nvGrpSpPr>
      <p:grpSpPr>
        <a:xfrm>
          <a:off x="0" y="0"/>
          <a:ext cx="0" cy="0"/>
          <a:chOff x="0" y="0"/>
          <a:chExt cx="0" cy="0"/>
        </a:xfrm>
      </p:grpSpPr>
      <p:sp>
        <p:nvSpPr>
          <p:cNvPr id="46" name="Google Shape;46;p10"/>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0"/>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48" name="Google Shape;48;p10"/>
          <p:cNvPicPr preferRelativeResize="0"/>
          <p:nvPr/>
        </p:nvPicPr>
        <p:blipFill rotWithShape="1">
          <a:blip r:embed="rId2">
            <a:alphaModFix/>
          </a:blip>
          <a:srcRect b="0" l="0" r="0" t="0"/>
          <a:stretch/>
        </p:blipFill>
        <p:spPr>
          <a:xfrm>
            <a:off x="-952500" y="-298450"/>
            <a:ext cx="7429500" cy="72094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4.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image" Target="../media/image38.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0" Type="http://schemas.openxmlformats.org/officeDocument/2006/relationships/theme" Target="../theme/theme5.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 Type="http://schemas.openxmlformats.org/officeDocument/2006/relationships/image" Target="../media/image7.png"/><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5" Type="http://schemas.openxmlformats.org/officeDocument/2006/relationships/slideLayout" Target="../slideLayouts/slideLayout39.xml"/><Relationship Id="rId14" Type="http://schemas.openxmlformats.org/officeDocument/2006/relationships/slideLayout" Target="../slideLayouts/slideLayout38.xml"/><Relationship Id="rId17" Type="http://schemas.openxmlformats.org/officeDocument/2006/relationships/slideLayout" Target="../slideLayouts/slideLayout41.xml"/><Relationship Id="rId16" Type="http://schemas.openxmlformats.org/officeDocument/2006/relationships/slideLayout" Target="../slideLayouts/slideLayout40.xml"/><Relationship Id="rId5" Type="http://schemas.openxmlformats.org/officeDocument/2006/relationships/slideLayout" Target="../slideLayouts/slideLayout29.xml"/><Relationship Id="rId19" Type="http://schemas.openxmlformats.org/officeDocument/2006/relationships/slideLayout" Target="../slideLayouts/slideLayout43.xml"/><Relationship Id="rId6" Type="http://schemas.openxmlformats.org/officeDocument/2006/relationships/slideLayout" Target="../slideLayouts/slideLayout30.xml"/><Relationship Id="rId18" Type="http://schemas.openxmlformats.org/officeDocument/2006/relationships/slideLayout" Target="../slideLayouts/slideLayout42.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3.xml"/><Relationship Id="rId10" Type="http://schemas.openxmlformats.org/officeDocument/2006/relationships/slideLayout" Target="../slideLayouts/slideLayout52.xml"/><Relationship Id="rId13" Type="http://schemas.openxmlformats.org/officeDocument/2006/relationships/theme" Target="../theme/theme3.xml"/><Relationship Id="rId12" Type="http://schemas.openxmlformats.org/officeDocument/2006/relationships/slideLayout" Target="../slideLayouts/slideLayout54.xml"/><Relationship Id="rId1" Type="http://schemas.openxmlformats.org/officeDocument/2006/relationships/image" Target="../media/image42.png"/><Relationship Id="rId2" Type="http://schemas.openxmlformats.org/officeDocument/2006/relationships/slideLayout" Target="../slideLayouts/slideLayout44.xml"/><Relationship Id="rId3" Type="http://schemas.openxmlformats.org/officeDocument/2006/relationships/slideLayout" Target="../slideLayouts/slideLayout45.xml"/><Relationship Id="rId4" Type="http://schemas.openxmlformats.org/officeDocument/2006/relationships/slideLayout" Target="../slideLayouts/slideLayout46.xml"/><Relationship Id="rId9" Type="http://schemas.openxmlformats.org/officeDocument/2006/relationships/slideLayout" Target="../slideLayouts/slideLayout51.xml"/><Relationship Id="rId5" Type="http://schemas.openxmlformats.org/officeDocument/2006/relationships/slideLayout" Target="../slideLayouts/slideLayout47.xml"/><Relationship Id="rId6" Type="http://schemas.openxmlformats.org/officeDocument/2006/relationships/slideLayout" Target="../slideLayouts/slideLayout48.xml"/><Relationship Id="rId7" Type="http://schemas.openxmlformats.org/officeDocument/2006/relationships/slideLayout" Target="../slideLayouts/slideLayout49.xml"/><Relationship Id="rId8"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5.xml"/><Relationship Id="rId10" Type="http://schemas.openxmlformats.org/officeDocument/2006/relationships/slideLayout" Target="../slideLayouts/slideLayout64.xml"/><Relationship Id="rId12" Type="http://schemas.openxmlformats.org/officeDocument/2006/relationships/theme" Target="../theme/theme6.xml"/><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9" Type="http://schemas.openxmlformats.org/officeDocument/2006/relationships/slideLayout" Target="../slideLayouts/slideLayout63.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 name="Shape 6"/>
        <p:cNvGrpSpPr/>
        <p:nvPr/>
      </p:nvGrpSpPr>
      <p:grpSpPr>
        <a:xfrm>
          <a:off x="0" y="0"/>
          <a:ext cx="0" cy="0"/>
          <a:chOff x="0" y="0"/>
          <a:chExt cx="0" cy="0"/>
        </a:xfrm>
      </p:grpSpPr>
      <p:sp>
        <p:nvSpPr>
          <p:cNvPr id="7" name="Google Shape;7;p1"/>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0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rtl="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rtl="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rtl="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rtl="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rtl="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rtl="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rtl="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rtl="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1" name="Google Shape;11;p1"/>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183931" y="2168288"/>
            <a:ext cx="11824200" cy="13257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0"/>
              </a:spcBef>
              <a:spcAft>
                <a:spcPts val="0"/>
              </a:spcAft>
              <a:buClr>
                <a:schemeClr val="lt1"/>
              </a:buClr>
              <a:buSzPts val="6000"/>
              <a:buFont typeface="Trebuchet MS"/>
              <a:buNone/>
              <a:defRPr b="1" i="0" sz="60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6" name="Google Shape;66;p15"/>
          <p:cNvSpPr txBox="1"/>
          <p:nvPr>
            <p:ph idx="10" type="dt"/>
          </p:nvPr>
        </p:nvSpPr>
        <p:spPr>
          <a:xfrm>
            <a:off x="4724400" y="4907535"/>
            <a:ext cx="27432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sz="2000">
                <a:solidFill>
                  <a:schemeClr val="lt1"/>
                </a:solidFill>
                <a:latin typeface="Trebuchet MS"/>
                <a:ea typeface="Trebuchet MS"/>
                <a:cs typeface="Trebuchet MS"/>
                <a:sym typeface="Trebuchet MS"/>
              </a:defRPr>
            </a:lvl1pPr>
            <a:lvl2pPr lvl="1"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7" name="Google Shape;67;p15"/>
          <p:cNvSpPr/>
          <p:nvPr/>
        </p:nvSpPr>
        <p:spPr>
          <a:xfrm>
            <a:off x="0" y="6256612"/>
            <a:ext cx="12192000" cy="609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 name="Google Shape;68;p15"/>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sz="1200">
                <a:solidFill>
                  <a:schemeClr val="dk1"/>
                </a:solidFill>
                <a:latin typeface="Trebuchet MS"/>
                <a:ea typeface="Trebuchet MS"/>
                <a:cs typeface="Trebuchet MS"/>
                <a:sym typeface="Trebuchet MS"/>
              </a:defRPr>
            </a:lvl1pPr>
            <a:lvl2pPr indent="0" lvl="1" marL="0" marR="0" algn="r">
              <a:spcBef>
                <a:spcPts val="0"/>
              </a:spcBef>
              <a:buNone/>
              <a:defRPr sz="1200">
                <a:solidFill>
                  <a:schemeClr val="dk1"/>
                </a:solidFill>
                <a:latin typeface="Trebuchet MS"/>
                <a:ea typeface="Trebuchet MS"/>
                <a:cs typeface="Trebuchet MS"/>
                <a:sym typeface="Trebuchet MS"/>
              </a:defRPr>
            </a:lvl2pPr>
            <a:lvl3pPr indent="0" lvl="2" marL="0" marR="0" algn="r">
              <a:spcBef>
                <a:spcPts val="0"/>
              </a:spcBef>
              <a:buNone/>
              <a:defRPr sz="1200">
                <a:solidFill>
                  <a:schemeClr val="dk1"/>
                </a:solidFill>
                <a:latin typeface="Trebuchet MS"/>
                <a:ea typeface="Trebuchet MS"/>
                <a:cs typeface="Trebuchet MS"/>
                <a:sym typeface="Trebuchet MS"/>
              </a:defRPr>
            </a:lvl3pPr>
            <a:lvl4pPr indent="0" lvl="3" marL="0" marR="0" algn="r">
              <a:spcBef>
                <a:spcPts val="0"/>
              </a:spcBef>
              <a:buNone/>
              <a:defRPr sz="1200">
                <a:solidFill>
                  <a:schemeClr val="dk1"/>
                </a:solidFill>
                <a:latin typeface="Trebuchet MS"/>
                <a:ea typeface="Trebuchet MS"/>
                <a:cs typeface="Trebuchet MS"/>
                <a:sym typeface="Trebuchet MS"/>
              </a:defRPr>
            </a:lvl4pPr>
            <a:lvl5pPr indent="0" lvl="4" marL="0" marR="0" algn="r">
              <a:spcBef>
                <a:spcPts val="0"/>
              </a:spcBef>
              <a:buNone/>
              <a:defRPr sz="1200">
                <a:solidFill>
                  <a:schemeClr val="dk1"/>
                </a:solidFill>
                <a:latin typeface="Trebuchet MS"/>
                <a:ea typeface="Trebuchet MS"/>
                <a:cs typeface="Trebuchet MS"/>
                <a:sym typeface="Trebuchet MS"/>
              </a:defRPr>
            </a:lvl5pPr>
            <a:lvl6pPr indent="0" lvl="5" marL="0" marR="0" algn="r">
              <a:spcBef>
                <a:spcPts val="0"/>
              </a:spcBef>
              <a:buNone/>
              <a:defRPr sz="1200">
                <a:solidFill>
                  <a:schemeClr val="dk1"/>
                </a:solidFill>
                <a:latin typeface="Trebuchet MS"/>
                <a:ea typeface="Trebuchet MS"/>
                <a:cs typeface="Trebuchet MS"/>
                <a:sym typeface="Trebuchet MS"/>
              </a:defRPr>
            </a:lvl6pPr>
            <a:lvl7pPr indent="0" lvl="6" marL="0" marR="0" algn="r">
              <a:spcBef>
                <a:spcPts val="0"/>
              </a:spcBef>
              <a:buNone/>
              <a:defRPr sz="1200">
                <a:solidFill>
                  <a:schemeClr val="dk1"/>
                </a:solidFill>
                <a:latin typeface="Trebuchet MS"/>
                <a:ea typeface="Trebuchet MS"/>
                <a:cs typeface="Trebuchet MS"/>
                <a:sym typeface="Trebuchet MS"/>
              </a:defRPr>
            </a:lvl7pPr>
            <a:lvl8pPr indent="0" lvl="7" marL="0" marR="0" algn="r">
              <a:spcBef>
                <a:spcPts val="0"/>
              </a:spcBef>
              <a:buNone/>
              <a:defRPr sz="1200">
                <a:solidFill>
                  <a:schemeClr val="dk1"/>
                </a:solidFill>
                <a:latin typeface="Trebuchet MS"/>
                <a:ea typeface="Trebuchet MS"/>
                <a:cs typeface="Trebuchet MS"/>
                <a:sym typeface="Trebuchet MS"/>
              </a:defRPr>
            </a:lvl8pPr>
            <a:lvl9pPr indent="0" lvl="8" marL="0" marR="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69" name="Google Shape;69;p15"/>
          <p:cNvPicPr preferRelativeResize="0"/>
          <p:nvPr/>
        </p:nvPicPr>
        <p:blipFill rotWithShape="1">
          <a:blip r:embed="rId1">
            <a:alphaModFix/>
          </a:blip>
          <a:srcRect b="0" l="0" r="0" t="0"/>
          <a:stretch/>
        </p:blipFill>
        <p:spPr>
          <a:xfrm>
            <a:off x="274674" y="6363571"/>
            <a:ext cx="2214120" cy="379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sp>
        <p:nvSpPr>
          <p:cNvPr id="119" name="Google Shape;119;p28"/>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120" name="Google Shape;120;p28"/>
          <p:cNvSpPr txBox="1"/>
          <p:nvPr>
            <p:ph idx="10" type="dt"/>
          </p:nvPr>
        </p:nvSpPr>
        <p:spPr>
          <a:xfrm>
            <a:off x="4724400" y="4907536"/>
            <a:ext cx="2743200" cy="365100"/>
          </a:xfrm>
          <a:prstGeom prst="rect">
            <a:avLst/>
          </a:prstGeom>
          <a:noFill/>
          <a:ln>
            <a:noFill/>
          </a:ln>
        </p:spPr>
        <p:txBody>
          <a:bodyPr anchorCtr="0" anchor="ctr" bIns="58900" lIns="117825" spcFirstLastPara="1" rIns="117825" wrap="square" tIns="58900">
            <a:noAutofit/>
          </a:bodyPr>
          <a:lstStyle>
            <a:lvl1pPr lvl="0" marR="0" algn="ctr">
              <a:lnSpc>
                <a:spcPct val="100000"/>
              </a:lnSpc>
              <a:spcBef>
                <a:spcPts val="0"/>
              </a:spcBef>
              <a:spcAft>
                <a:spcPts val="0"/>
              </a:spcAft>
              <a:buClr>
                <a:srgbClr val="000000"/>
              </a:buClr>
              <a:buSzPts val="1800"/>
              <a:buFont typeface="Arial"/>
              <a:buNone/>
              <a:defRPr b="0" i="0" sz="26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9pPr>
          </a:lstStyle>
          <a:p/>
        </p:txBody>
      </p:sp>
      <p:sp>
        <p:nvSpPr>
          <p:cNvPr id="121" name="Google Shape;121;p28"/>
          <p:cNvSpPr/>
          <p:nvPr/>
        </p:nvSpPr>
        <p:spPr>
          <a:xfrm>
            <a:off x="0" y="6256612"/>
            <a:ext cx="12192000" cy="609600"/>
          </a:xfrm>
          <a:prstGeom prst="rect">
            <a:avLst/>
          </a:prstGeom>
          <a:solidFill>
            <a:schemeClr val="dk2"/>
          </a:solidFill>
          <a:ln>
            <a:noFill/>
          </a:ln>
        </p:spPr>
        <p:txBody>
          <a:bodyPr anchorCtr="0" anchor="ctr"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chemeClr val="lt1"/>
              </a:solidFill>
              <a:latin typeface="Calibri"/>
              <a:ea typeface="Calibri"/>
              <a:cs typeface="Calibri"/>
              <a:sym typeface="Calibri"/>
            </a:endParaRPr>
          </a:p>
        </p:txBody>
      </p:sp>
      <p:sp>
        <p:nvSpPr>
          <p:cNvPr id="122" name="Google Shape;122;p28"/>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23" name="Google Shape;123;p28"/>
          <p:cNvPicPr preferRelativeResize="0"/>
          <p:nvPr/>
        </p:nvPicPr>
        <p:blipFill rotWithShape="1">
          <a:blip r:embed="rId1">
            <a:alphaModFix/>
          </a:blip>
          <a:srcRect b="0" l="0" r="0" t="0"/>
          <a:stretch/>
        </p:blipFill>
        <p:spPr>
          <a:xfrm>
            <a:off x="274320" y="6364224"/>
            <a:ext cx="1530939" cy="25923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02" name="Shape 202"/>
        <p:cNvGrpSpPr/>
        <p:nvPr/>
      </p:nvGrpSpPr>
      <p:grpSpPr>
        <a:xfrm>
          <a:off x="0" y="0"/>
          <a:ext cx="0" cy="0"/>
          <a:chOff x="0" y="0"/>
          <a:chExt cx="0" cy="0"/>
        </a:xfrm>
      </p:grpSpPr>
      <p:sp>
        <p:nvSpPr>
          <p:cNvPr id="203" name="Google Shape;203;p47"/>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800"/>
              <a:buFont typeface="Trebuchet MS"/>
              <a:buNone/>
              <a:defRPr b="0" i="0" sz="48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204" name="Google Shape;204;p47"/>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marR="0" algn="l">
              <a:lnSpc>
                <a:spcPct val="115000"/>
              </a:lnSpc>
              <a:spcBef>
                <a:spcPts val="0"/>
              </a:spcBef>
              <a:spcAft>
                <a:spcPts val="0"/>
              </a:spcAft>
              <a:buClr>
                <a:schemeClr val="dk2"/>
              </a:buClr>
              <a:buSzPts val="2400"/>
              <a:buFont typeface="Roboto Slab"/>
              <a:buChar char="●"/>
              <a:defRPr b="0" i="0" sz="2400" u="none" cap="none" strike="noStrike">
                <a:solidFill>
                  <a:schemeClr val="dk2"/>
                </a:solidFill>
                <a:latin typeface="Roboto Slab"/>
                <a:ea typeface="Roboto Slab"/>
                <a:cs typeface="Roboto Slab"/>
                <a:sym typeface="Roboto Slab"/>
              </a:defRPr>
            </a:lvl1pPr>
            <a:lvl2pPr indent="-349250" lvl="1" marL="914400" marR="0" algn="l">
              <a:lnSpc>
                <a:spcPct val="115000"/>
              </a:lnSpc>
              <a:spcBef>
                <a:spcPts val="2100"/>
              </a:spcBef>
              <a:spcAft>
                <a:spcPts val="0"/>
              </a:spcAft>
              <a:buClr>
                <a:schemeClr val="dk2"/>
              </a:buClr>
              <a:buSzPts val="1900"/>
              <a:buFont typeface="Roboto Slab"/>
              <a:buChar char="○"/>
              <a:defRPr b="0" i="0" sz="1900" u="none" cap="none" strike="noStrike">
                <a:solidFill>
                  <a:schemeClr val="dk2"/>
                </a:solidFill>
                <a:latin typeface="Roboto Slab"/>
                <a:ea typeface="Roboto Slab"/>
                <a:cs typeface="Roboto Slab"/>
                <a:sym typeface="Roboto Slab"/>
              </a:defRPr>
            </a:lvl2pPr>
            <a:lvl3pPr indent="-349250" lvl="2" marL="1371600" marR="0" algn="l">
              <a:lnSpc>
                <a:spcPct val="115000"/>
              </a:lnSpc>
              <a:spcBef>
                <a:spcPts val="2100"/>
              </a:spcBef>
              <a:spcAft>
                <a:spcPts val="0"/>
              </a:spcAft>
              <a:buClr>
                <a:schemeClr val="dk2"/>
              </a:buClr>
              <a:buSzPts val="1900"/>
              <a:buFont typeface="Roboto Slab"/>
              <a:buChar char="■"/>
              <a:defRPr b="0" i="0" sz="1900" u="none" cap="none" strike="noStrike">
                <a:solidFill>
                  <a:schemeClr val="dk2"/>
                </a:solidFill>
                <a:latin typeface="Roboto Slab"/>
                <a:ea typeface="Roboto Slab"/>
                <a:cs typeface="Roboto Slab"/>
                <a:sym typeface="Roboto Slab"/>
              </a:defRPr>
            </a:lvl3pPr>
            <a:lvl4pPr indent="-349250" lvl="3" marL="1828800" marR="0" algn="l">
              <a:lnSpc>
                <a:spcPct val="115000"/>
              </a:lnSpc>
              <a:spcBef>
                <a:spcPts val="2100"/>
              </a:spcBef>
              <a:spcAft>
                <a:spcPts val="0"/>
              </a:spcAft>
              <a:buClr>
                <a:schemeClr val="dk2"/>
              </a:buClr>
              <a:buSzPts val="1900"/>
              <a:buFont typeface="Roboto Slab"/>
              <a:buChar char="●"/>
              <a:defRPr b="0" i="0" sz="1900" u="none" cap="none" strike="noStrike">
                <a:solidFill>
                  <a:schemeClr val="dk2"/>
                </a:solidFill>
                <a:latin typeface="Roboto Slab"/>
                <a:ea typeface="Roboto Slab"/>
                <a:cs typeface="Roboto Slab"/>
                <a:sym typeface="Roboto Slab"/>
              </a:defRPr>
            </a:lvl4pPr>
            <a:lvl5pPr indent="-349250" lvl="4" marL="2286000" marR="0" algn="l">
              <a:lnSpc>
                <a:spcPct val="115000"/>
              </a:lnSpc>
              <a:spcBef>
                <a:spcPts val="2100"/>
              </a:spcBef>
              <a:spcAft>
                <a:spcPts val="0"/>
              </a:spcAft>
              <a:buClr>
                <a:schemeClr val="dk2"/>
              </a:buClr>
              <a:buSzPts val="1900"/>
              <a:buFont typeface="Roboto Slab"/>
              <a:buChar char="○"/>
              <a:defRPr b="0" i="0" sz="1900" u="none" cap="none" strike="noStrike">
                <a:solidFill>
                  <a:schemeClr val="dk2"/>
                </a:solidFill>
                <a:latin typeface="Roboto Slab"/>
                <a:ea typeface="Roboto Slab"/>
                <a:cs typeface="Roboto Slab"/>
                <a:sym typeface="Roboto Slab"/>
              </a:defRPr>
            </a:lvl5pPr>
            <a:lvl6pPr indent="-349250" lvl="5" marL="2743200" marR="0" algn="l">
              <a:lnSpc>
                <a:spcPct val="115000"/>
              </a:lnSpc>
              <a:spcBef>
                <a:spcPts val="2100"/>
              </a:spcBef>
              <a:spcAft>
                <a:spcPts val="0"/>
              </a:spcAft>
              <a:buClr>
                <a:schemeClr val="dk2"/>
              </a:buClr>
              <a:buSzPts val="1900"/>
              <a:buFont typeface="Roboto Slab"/>
              <a:buChar char="■"/>
              <a:defRPr b="0" i="0" sz="1900" u="none" cap="none" strike="noStrike">
                <a:solidFill>
                  <a:schemeClr val="dk2"/>
                </a:solidFill>
                <a:latin typeface="Roboto Slab"/>
                <a:ea typeface="Roboto Slab"/>
                <a:cs typeface="Roboto Slab"/>
                <a:sym typeface="Roboto Slab"/>
              </a:defRPr>
            </a:lvl6pPr>
            <a:lvl7pPr indent="-349250" lvl="6" marL="3200400" marR="0" algn="l">
              <a:lnSpc>
                <a:spcPct val="115000"/>
              </a:lnSpc>
              <a:spcBef>
                <a:spcPts val="2100"/>
              </a:spcBef>
              <a:spcAft>
                <a:spcPts val="0"/>
              </a:spcAft>
              <a:buClr>
                <a:schemeClr val="dk2"/>
              </a:buClr>
              <a:buSzPts val="1900"/>
              <a:buFont typeface="Roboto Slab"/>
              <a:buChar char="●"/>
              <a:defRPr b="0" i="0" sz="1900" u="none" cap="none" strike="noStrike">
                <a:solidFill>
                  <a:schemeClr val="dk2"/>
                </a:solidFill>
                <a:latin typeface="Roboto Slab"/>
                <a:ea typeface="Roboto Slab"/>
                <a:cs typeface="Roboto Slab"/>
                <a:sym typeface="Roboto Slab"/>
              </a:defRPr>
            </a:lvl7pPr>
            <a:lvl8pPr indent="-349250" lvl="7" marL="3657600" marR="0" algn="l">
              <a:lnSpc>
                <a:spcPct val="115000"/>
              </a:lnSpc>
              <a:spcBef>
                <a:spcPts val="2100"/>
              </a:spcBef>
              <a:spcAft>
                <a:spcPts val="0"/>
              </a:spcAft>
              <a:buClr>
                <a:schemeClr val="dk2"/>
              </a:buClr>
              <a:buSzPts val="1900"/>
              <a:buFont typeface="Roboto Slab"/>
              <a:buChar char="○"/>
              <a:defRPr b="0" i="0" sz="1900" u="none" cap="none" strike="noStrike">
                <a:solidFill>
                  <a:schemeClr val="dk2"/>
                </a:solidFill>
                <a:latin typeface="Roboto Slab"/>
                <a:ea typeface="Roboto Slab"/>
                <a:cs typeface="Roboto Slab"/>
                <a:sym typeface="Roboto Slab"/>
              </a:defRPr>
            </a:lvl8pPr>
            <a:lvl9pPr indent="-349250" lvl="8" marL="4114800" marR="0" algn="l">
              <a:lnSpc>
                <a:spcPct val="115000"/>
              </a:lnSpc>
              <a:spcBef>
                <a:spcPts val="2100"/>
              </a:spcBef>
              <a:spcAft>
                <a:spcPts val="2100"/>
              </a:spcAft>
              <a:buClr>
                <a:schemeClr val="dk2"/>
              </a:buClr>
              <a:buSzPts val="1900"/>
              <a:buFont typeface="Roboto Slab"/>
              <a:buChar char="■"/>
              <a:defRPr b="0" i="0" sz="1900" u="none" cap="none" strike="noStrike">
                <a:solidFill>
                  <a:schemeClr val="dk2"/>
                </a:solidFill>
                <a:latin typeface="Roboto Slab"/>
                <a:ea typeface="Roboto Slab"/>
                <a:cs typeface="Roboto Slab"/>
                <a:sym typeface="Roboto Slab"/>
              </a:defRPr>
            </a:lvl9pPr>
          </a:lstStyle>
          <a:p/>
        </p:txBody>
      </p:sp>
      <p:sp>
        <p:nvSpPr>
          <p:cNvPr id="205" name="Google Shape;205;p47"/>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206" name="Google Shape;206;p47"/>
          <p:cNvPicPr preferRelativeResize="0"/>
          <p:nvPr/>
        </p:nvPicPr>
        <p:blipFill rotWithShape="1">
          <a:blip r:embed="rId1">
            <a:alphaModFix/>
          </a:blip>
          <a:srcRect b="0" l="0" r="0" t="0"/>
          <a:stretch/>
        </p:blipFill>
        <p:spPr>
          <a:xfrm>
            <a:off x="9235367" y="6029291"/>
            <a:ext cx="1712375" cy="43231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48" name="Shape 248"/>
        <p:cNvGrpSpPr/>
        <p:nvPr/>
      </p:nvGrpSpPr>
      <p:grpSpPr>
        <a:xfrm>
          <a:off x="0" y="0"/>
          <a:ext cx="0" cy="0"/>
          <a:chOff x="0" y="0"/>
          <a:chExt cx="0" cy="0"/>
        </a:xfrm>
      </p:grpSpPr>
      <p:sp>
        <p:nvSpPr>
          <p:cNvPr id="249" name="Google Shape;249;p59"/>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250" name="Google Shape;250;p59"/>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marR="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251" name="Google Shape;251;p59"/>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28.png"/><Relationship Id="rId13" Type="http://schemas.openxmlformats.org/officeDocument/2006/relationships/image" Target="../media/image23.png"/><Relationship Id="rId12"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0.png"/><Relationship Id="rId14" Type="http://schemas.openxmlformats.org/officeDocument/2006/relationships/image" Target="../media/image2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35.png"/><Relationship Id="rId8"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3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hr1toolkit.healthfirstcolorado.gov/" TargetMode="Externa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26.xml"/><Relationship Id="rId3" Type="http://schemas.openxmlformats.org/officeDocument/2006/relationships/image" Target="../media/image37.jpg"/><Relationship Id="rId4" Type="http://schemas.openxmlformats.org/officeDocument/2006/relationships/image" Target="../media/image26.png"/><Relationship Id="rId5"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7.xml"/><Relationship Id="rId3" Type="http://schemas.openxmlformats.org/officeDocument/2006/relationships/hyperlink" Target="https://leg.colorado.gov/bills/sb26-178" TargetMode="Externa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9.xml"/><Relationship Id="rId3"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30.xml"/><Relationship Id="rId3" Type="http://schemas.openxmlformats.org/officeDocument/2006/relationships/image" Target="../media/image44.jpg"/><Relationship Id="rId4" Type="http://schemas.openxmlformats.org/officeDocument/2006/relationships/image" Target="../media/image26.png"/><Relationship Id="rId5" Type="http://schemas.openxmlformats.org/officeDocument/2006/relationships/hyperlink" Target="https://us06web.zoom.us/webinar/register/WN_qinLphhMSEO1C1ctUvHwmg#/registration" TargetMode="External"/><Relationship Id="rId6"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31.xml"/><Relationship Id="rId3" Type="http://schemas.openxmlformats.org/officeDocument/2006/relationships/image" Target="../media/image45.jpg"/><Relationship Id="rId4" Type="http://schemas.openxmlformats.org/officeDocument/2006/relationships/image" Target="../media/image26.png"/><Relationship Id="rId9" Type="http://schemas.openxmlformats.org/officeDocument/2006/relationships/image" Target="../media/image43.png"/><Relationship Id="rId5" Type="http://schemas.openxmlformats.org/officeDocument/2006/relationships/hyperlink" Target="https://us06web.zoom.us/meeting/register/67SKpXWJQpipKZU_DazkUw#/registration" TargetMode="External"/><Relationship Id="rId6" Type="http://schemas.openxmlformats.org/officeDocument/2006/relationships/hyperlink" Target="https://us06web.zoom.us/meeting/register/67SKpXWJQpipKZU_DazkUw#/registration" TargetMode="External"/><Relationship Id="rId7" Type="http://schemas.openxmlformats.org/officeDocument/2006/relationships/hyperlink" Target="https://forms.gle/33GgmwY4hCPMbdya6" TargetMode="External"/><Relationship Id="rId8" Type="http://schemas.openxmlformats.org/officeDocument/2006/relationships/hyperlink" Target="https://forms.gle/33GgmwY4hCPMbdya6"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hyperlink" Target="https://lp.constantcontactpages.com/su/UzY7aDO" TargetMode="External"/><Relationship Id="rId4" Type="http://schemas.openxmlformats.org/officeDocument/2006/relationships/hyperlink" Target="https://lp.constantcontactpages.com/su/UzY7aDO"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4.xml"/><Relationship Id="rId3" Type="http://schemas.openxmlformats.org/officeDocument/2006/relationships/hyperlink" Target="mailto:hcpf_coverallco@state.co.u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71"/>
          <p:cNvSpPr txBox="1"/>
          <p:nvPr>
            <p:ph type="ctrTitle"/>
          </p:nvPr>
        </p:nvSpPr>
        <p:spPr>
          <a:xfrm>
            <a:off x="1040525" y="646452"/>
            <a:ext cx="10110900" cy="1849500"/>
          </a:xfrm>
          <a:prstGeom prst="rect">
            <a:avLst/>
          </a:prstGeom>
          <a:noFill/>
          <a:ln>
            <a:noFill/>
          </a:ln>
        </p:spPr>
        <p:txBody>
          <a:bodyPr anchorCtr="0" anchor="ctr" bIns="45700" lIns="91425" spcFirstLastPara="1" rIns="91425" wrap="square" tIns="45700">
            <a:noAutofit/>
          </a:bodyPr>
          <a:lstStyle/>
          <a:p>
            <a:pPr indent="0" lvl="0" marL="485140" marR="5080" rtl="0" algn="ctr">
              <a:lnSpc>
                <a:spcPct val="108000"/>
              </a:lnSpc>
              <a:spcBef>
                <a:spcPts val="0"/>
              </a:spcBef>
              <a:spcAft>
                <a:spcPts val="0"/>
              </a:spcAft>
              <a:buClr>
                <a:schemeClr val="dk1"/>
              </a:buClr>
              <a:buSzPts val="7200"/>
              <a:buFont typeface="Arial"/>
              <a:buNone/>
            </a:pPr>
            <a:r>
              <a:rPr b="0" lang="en-US" sz="4000"/>
              <a:t>Stakeholder Forum to </a:t>
            </a:r>
            <a:r>
              <a:rPr b="0" lang="en-US" sz="4000"/>
              <a:t>Discuss </a:t>
            </a:r>
            <a:r>
              <a:rPr b="0" lang="en-US" sz="4000"/>
              <a:t>Health Benefits for Colorado Children and Pregnant Persons (HB 26-1411)</a:t>
            </a:r>
            <a:endParaRPr sz="5500"/>
          </a:p>
        </p:txBody>
      </p:sp>
      <p:sp>
        <p:nvSpPr>
          <p:cNvPr id="299" name="Google Shape;299;p71"/>
          <p:cNvSpPr txBox="1"/>
          <p:nvPr>
            <p:ph idx="1" type="subTitle"/>
          </p:nvPr>
        </p:nvSpPr>
        <p:spPr>
          <a:xfrm>
            <a:off x="1523975" y="4730996"/>
            <a:ext cx="9144000" cy="13059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900"/>
              <a:buNone/>
            </a:pPr>
            <a:r>
              <a:rPr lang="en-US" sz="3550"/>
              <a:t>Changes to Cover All Coloradans </a:t>
            </a:r>
            <a:endParaRPr/>
          </a:p>
        </p:txBody>
      </p:sp>
      <p:sp>
        <p:nvSpPr>
          <p:cNvPr id="300" name="Google Shape;300;p71"/>
          <p:cNvSpPr txBox="1"/>
          <p:nvPr>
            <p:ph idx="2" type="body"/>
          </p:nvPr>
        </p:nvSpPr>
        <p:spPr>
          <a:xfrm>
            <a:off x="1913850" y="5104536"/>
            <a:ext cx="8364300" cy="1573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300"/>
              <a:buNone/>
            </a:pPr>
            <a:r>
              <a:rPr lang="en-US" sz="2500"/>
              <a:t>July 15, 2026 </a:t>
            </a:r>
            <a:endParaRPr sz="2500"/>
          </a:p>
        </p:txBody>
      </p:sp>
      <p:sp>
        <p:nvSpPr>
          <p:cNvPr id="301" name="Google Shape;301;p71"/>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descr="A pregnant person stands surrounded by other family members as they look at them with care. " id="302" name="Google Shape;302;p71"/>
          <p:cNvPicPr preferRelativeResize="0"/>
          <p:nvPr/>
        </p:nvPicPr>
        <p:blipFill>
          <a:blip r:embed="rId3">
            <a:alphaModFix/>
          </a:blip>
          <a:stretch>
            <a:fillRect/>
          </a:stretch>
        </p:blipFill>
        <p:spPr>
          <a:xfrm>
            <a:off x="4441238" y="2835114"/>
            <a:ext cx="3309534" cy="19302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80"/>
          <p:cNvSpPr txBox="1"/>
          <p:nvPr>
            <p:ph type="title"/>
          </p:nvPr>
        </p:nvSpPr>
        <p:spPr>
          <a:xfrm>
            <a:off x="838200" y="215250"/>
            <a:ext cx="10515600" cy="10464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a:t>Agenda</a:t>
            </a:r>
            <a:endParaRPr/>
          </a:p>
        </p:txBody>
      </p:sp>
      <p:sp>
        <p:nvSpPr>
          <p:cNvPr id="379" name="Google Shape;379;p80"/>
          <p:cNvSpPr txBox="1"/>
          <p:nvPr>
            <p:ph idx="1" type="body"/>
          </p:nvPr>
        </p:nvSpPr>
        <p:spPr>
          <a:xfrm>
            <a:off x="838200" y="1261650"/>
            <a:ext cx="10737600" cy="4796400"/>
          </a:xfrm>
          <a:prstGeom prst="rect">
            <a:avLst/>
          </a:prstGeom>
          <a:noFill/>
          <a:ln>
            <a:noFill/>
          </a:ln>
        </p:spPr>
        <p:txBody>
          <a:bodyPr anchorCtr="0" anchor="t" bIns="45700" lIns="91425" spcFirstLastPara="1" rIns="91425" wrap="square" tIns="45700">
            <a:noAutofit/>
          </a:bodyPr>
          <a:lstStyle/>
          <a:p>
            <a:pPr indent="-301625" lvl="0" marL="342900" rtl="0" algn="l">
              <a:lnSpc>
                <a:spcPct val="115000"/>
              </a:lnSpc>
              <a:spcBef>
                <a:spcPts val="0"/>
              </a:spcBef>
              <a:spcAft>
                <a:spcPts val="0"/>
              </a:spcAft>
              <a:buSzPts val="2950"/>
              <a:buFont typeface="Trebuchet MS"/>
              <a:buAutoNum type="arabicPeriod"/>
            </a:pPr>
            <a:r>
              <a:rPr lang="en-US" sz="3300">
                <a:highlight>
                  <a:schemeClr val="lt1"/>
                </a:highlight>
              </a:rPr>
              <a:t>Cover All Coloradans (CAC) </a:t>
            </a:r>
            <a:r>
              <a:rPr lang="en-US" sz="3300">
                <a:highlight>
                  <a:schemeClr val="lt1"/>
                </a:highlight>
              </a:rPr>
              <a:t>Overview​</a:t>
            </a:r>
            <a:endParaRPr sz="3300">
              <a:highlight>
                <a:schemeClr val="lt1"/>
              </a:highlight>
            </a:endParaRPr>
          </a:p>
          <a:p>
            <a:pPr indent="-323850" lvl="0" marL="342900" rtl="0" algn="l">
              <a:lnSpc>
                <a:spcPct val="115000"/>
              </a:lnSpc>
              <a:spcBef>
                <a:spcPts val="0"/>
              </a:spcBef>
              <a:spcAft>
                <a:spcPts val="0"/>
              </a:spcAft>
              <a:buSzPts val="3300"/>
              <a:buAutoNum type="arabicPeriod"/>
            </a:pPr>
            <a:r>
              <a:rPr lang="en-US" sz="3300">
                <a:highlight>
                  <a:schemeClr val="lt1"/>
                </a:highlight>
              </a:rPr>
              <a:t>CAC History and Definitions </a:t>
            </a:r>
            <a:endParaRPr sz="3300">
              <a:highlight>
                <a:schemeClr val="lt1"/>
              </a:highlight>
            </a:endParaRPr>
          </a:p>
          <a:p>
            <a:pPr indent="-301625" lvl="0" marL="342900" rtl="0" algn="l">
              <a:lnSpc>
                <a:spcPct val="115000"/>
              </a:lnSpc>
              <a:spcBef>
                <a:spcPts val="0"/>
              </a:spcBef>
              <a:spcAft>
                <a:spcPts val="0"/>
              </a:spcAft>
              <a:buSzPts val="2950"/>
              <a:buFont typeface="Trebuchet MS"/>
              <a:buAutoNum type="arabicPeriod"/>
            </a:pPr>
            <a:r>
              <a:rPr lang="en-US" sz="3300">
                <a:highlight>
                  <a:schemeClr val="lt1"/>
                </a:highlight>
              </a:rPr>
              <a:t>CAC Population Differences  </a:t>
            </a:r>
            <a:endParaRPr sz="3300">
              <a:highlight>
                <a:schemeClr val="lt1"/>
              </a:highlight>
            </a:endParaRPr>
          </a:p>
          <a:p>
            <a:pPr indent="-323850" lvl="0" marL="342900" rtl="0" algn="l">
              <a:lnSpc>
                <a:spcPct val="115000"/>
              </a:lnSpc>
              <a:spcBef>
                <a:spcPts val="0"/>
              </a:spcBef>
              <a:spcAft>
                <a:spcPts val="0"/>
              </a:spcAft>
              <a:buSzPts val="3300"/>
              <a:buAutoNum type="arabicPeriod"/>
            </a:pPr>
            <a:r>
              <a:rPr lang="en-US" sz="3300">
                <a:highlight>
                  <a:schemeClr val="lt1"/>
                </a:highlight>
              </a:rPr>
              <a:t>CAC Upcoming Changes ​</a:t>
            </a:r>
            <a:endParaRPr sz="3300">
              <a:highlight>
                <a:schemeClr val="lt1"/>
              </a:highlight>
            </a:endParaRPr>
          </a:p>
          <a:p>
            <a:pPr indent="-323850" lvl="0" marL="342900" rtl="0" algn="l">
              <a:lnSpc>
                <a:spcPct val="115000"/>
              </a:lnSpc>
              <a:spcBef>
                <a:spcPts val="0"/>
              </a:spcBef>
              <a:spcAft>
                <a:spcPts val="0"/>
              </a:spcAft>
              <a:buSzPts val="3300"/>
              <a:buAutoNum type="arabicPeriod"/>
            </a:pPr>
            <a:r>
              <a:rPr lang="en-US" sz="3300">
                <a:highlight>
                  <a:schemeClr val="lt1"/>
                </a:highlight>
              </a:rPr>
              <a:t>Federal Changes </a:t>
            </a:r>
            <a:endParaRPr sz="3300">
              <a:highlight>
                <a:schemeClr val="lt1"/>
              </a:highlight>
            </a:endParaRPr>
          </a:p>
          <a:p>
            <a:pPr indent="-323850" lvl="0" marL="342900" rtl="0" algn="l">
              <a:lnSpc>
                <a:spcPct val="115000"/>
              </a:lnSpc>
              <a:spcBef>
                <a:spcPts val="0"/>
              </a:spcBef>
              <a:spcAft>
                <a:spcPts val="0"/>
              </a:spcAft>
              <a:buSzPts val="3300"/>
              <a:buAutoNum type="arabicPeriod"/>
            </a:pPr>
            <a:r>
              <a:rPr lang="en-US" sz="3300">
                <a:highlight>
                  <a:schemeClr val="lt1"/>
                </a:highlight>
              </a:rPr>
              <a:t>OmniSalud</a:t>
            </a:r>
            <a:r>
              <a:rPr lang="en-US" sz="3300">
                <a:highlight>
                  <a:schemeClr val="lt1"/>
                </a:highlight>
              </a:rPr>
              <a:t> Program </a:t>
            </a:r>
            <a:endParaRPr sz="3300">
              <a:highlight>
                <a:schemeClr val="lt1"/>
              </a:highlight>
            </a:endParaRPr>
          </a:p>
          <a:p>
            <a:pPr indent="-323850" lvl="0" marL="342900" rtl="0" algn="l">
              <a:lnSpc>
                <a:spcPct val="115000"/>
              </a:lnSpc>
              <a:spcBef>
                <a:spcPts val="0"/>
              </a:spcBef>
              <a:spcAft>
                <a:spcPts val="0"/>
              </a:spcAft>
              <a:buSzPts val="3300"/>
              <a:buAutoNum type="arabicPeriod"/>
            </a:pPr>
            <a:r>
              <a:rPr lang="en-US" sz="3300">
                <a:highlight>
                  <a:schemeClr val="lt1"/>
                </a:highlight>
              </a:rPr>
              <a:t>Resources </a:t>
            </a:r>
            <a:endParaRPr sz="3300">
              <a:highlight>
                <a:schemeClr val="lt1"/>
              </a:highlight>
            </a:endParaRPr>
          </a:p>
          <a:p>
            <a:pPr indent="-301625" lvl="0" marL="342900" rtl="0" algn="l">
              <a:lnSpc>
                <a:spcPct val="115000"/>
              </a:lnSpc>
              <a:spcBef>
                <a:spcPts val="0"/>
              </a:spcBef>
              <a:spcAft>
                <a:spcPts val="0"/>
              </a:spcAft>
              <a:buSzPts val="2950"/>
              <a:buFont typeface="Trebuchet MS"/>
              <a:buAutoNum type="arabicPeriod"/>
            </a:pPr>
            <a:r>
              <a:rPr lang="en-US" sz="3300">
                <a:highlight>
                  <a:schemeClr val="lt1"/>
                </a:highlight>
              </a:rPr>
              <a:t>Questions </a:t>
            </a:r>
            <a:endParaRPr sz="3300">
              <a:highlight>
                <a:schemeClr val="lt1"/>
              </a:highlight>
            </a:endParaRPr>
          </a:p>
          <a:p>
            <a:pPr indent="0" lvl="0" marL="0" rtl="0" algn="l">
              <a:lnSpc>
                <a:spcPct val="90000"/>
              </a:lnSpc>
              <a:spcBef>
                <a:spcPts val="1000"/>
              </a:spcBef>
              <a:spcAft>
                <a:spcPts val="0"/>
              </a:spcAft>
              <a:buNone/>
            </a:pPr>
            <a:r>
              <a:t/>
            </a:r>
            <a:endParaRPr/>
          </a:p>
        </p:txBody>
      </p:sp>
      <p:sp>
        <p:nvSpPr>
          <p:cNvPr id="380" name="Google Shape;380;p8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81"/>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a:t>Presentation Team</a:t>
            </a:r>
            <a:endParaRPr/>
          </a:p>
        </p:txBody>
      </p:sp>
      <p:sp>
        <p:nvSpPr>
          <p:cNvPr id="386" name="Google Shape;386;p81"/>
          <p:cNvSpPr txBox="1"/>
          <p:nvPr>
            <p:ph idx="1" type="body"/>
          </p:nvPr>
        </p:nvSpPr>
        <p:spPr>
          <a:xfrm>
            <a:off x="209725" y="1474800"/>
            <a:ext cx="11859900" cy="4205700"/>
          </a:xfrm>
          <a:prstGeom prst="rect">
            <a:avLst/>
          </a:prstGeom>
          <a:noFill/>
          <a:ln>
            <a:noFill/>
          </a:ln>
        </p:spPr>
        <p:txBody>
          <a:bodyPr anchorCtr="0" anchor="t" bIns="45700" lIns="91425" spcFirstLastPara="1" rIns="91425" wrap="square" tIns="45700">
            <a:noAutofit/>
          </a:bodyPr>
          <a:lstStyle/>
          <a:p>
            <a:pPr indent="-419100" lvl="0" marL="457200" rtl="0" algn="l">
              <a:spcBef>
                <a:spcPts val="1000"/>
              </a:spcBef>
              <a:spcAft>
                <a:spcPts val="0"/>
              </a:spcAft>
              <a:buSzPts val="3000"/>
              <a:buChar char="•"/>
            </a:pPr>
            <a:r>
              <a:rPr lang="en-US" sz="3000"/>
              <a:t>HCPF</a:t>
            </a:r>
            <a:endParaRPr sz="3000"/>
          </a:p>
          <a:p>
            <a:pPr indent="-374650" lvl="1" marL="914400" rtl="0" algn="l">
              <a:spcBef>
                <a:spcPts val="0"/>
              </a:spcBef>
              <a:spcAft>
                <a:spcPts val="0"/>
              </a:spcAft>
              <a:buSzPts val="2300"/>
              <a:buChar char="⮚"/>
            </a:pPr>
            <a:r>
              <a:rPr lang="en-US" sz="3000"/>
              <a:t>Susanna Snyder, Child and Family Health Division Director</a:t>
            </a:r>
            <a:endParaRPr sz="3000"/>
          </a:p>
          <a:p>
            <a:pPr indent="-374650" lvl="1" marL="914400" rtl="0" algn="l">
              <a:spcBef>
                <a:spcPts val="0"/>
              </a:spcBef>
              <a:spcAft>
                <a:spcPts val="0"/>
              </a:spcAft>
              <a:buSzPts val="2300"/>
              <a:buChar char="⮚"/>
            </a:pPr>
            <a:r>
              <a:rPr lang="en-US" sz="3000"/>
              <a:t>Ryan Lazo, Stakeholder Engagement Advisor</a:t>
            </a:r>
            <a:endParaRPr sz="3000"/>
          </a:p>
          <a:p>
            <a:pPr indent="-374650" lvl="1" marL="914400" rtl="0" algn="l">
              <a:spcBef>
                <a:spcPts val="0"/>
              </a:spcBef>
              <a:spcAft>
                <a:spcPts val="0"/>
              </a:spcAft>
              <a:buSzPts val="2300"/>
              <a:buChar char="⮚"/>
            </a:pPr>
            <a:r>
              <a:rPr lang="en-US" sz="3000"/>
              <a:t>Lucien Meadows, Stakeholder Engagement Coordinator</a:t>
            </a:r>
            <a:endParaRPr sz="3000"/>
          </a:p>
          <a:p>
            <a:pPr indent="0" lvl="0" marL="0" rtl="0" algn="l">
              <a:spcBef>
                <a:spcPts val="1000"/>
              </a:spcBef>
              <a:spcAft>
                <a:spcPts val="0"/>
              </a:spcAft>
              <a:buNone/>
            </a:pPr>
            <a:r>
              <a:t/>
            </a:r>
            <a:endParaRPr sz="3000"/>
          </a:p>
          <a:p>
            <a:pPr indent="-419100" lvl="0" marL="457200" rtl="0" algn="l">
              <a:spcBef>
                <a:spcPts val="0"/>
              </a:spcBef>
              <a:spcAft>
                <a:spcPts val="0"/>
              </a:spcAft>
              <a:buSzPts val="3000"/>
              <a:buChar char="•"/>
            </a:pPr>
            <a:r>
              <a:rPr lang="en-US" sz="3000"/>
              <a:t>Division of Insurance</a:t>
            </a:r>
            <a:endParaRPr sz="3000"/>
          </a:p>
          <a:p>
            <a:pPr indent="-374650" lvl="1" marL="914400" rtl="0" algn="l">
              <a:spcBef>
                <a:spcPts val="0"/>
              </a:spcBef>
              <a:spcAft>
                <a:spcPts val="0"/>
              </a:spcAft>
              <a:buSzPts val="2300"/>
              <a:buChar char="⮚"/>
            </a:pPr>
            <a:r>
              <a:rPr lang="en-US" sz="3000"/>
              <a:t>Laura Mortimer, Reinsurance Program Director</a:t>
            </a:r>
            <a:endParaRPr sz="3000"/>
          </a:p>
          <a:p>
            <a:pPr indent="-374650" lvl="1" marL="914400" rtl="0" algn="l">
              <a:spcBef>
                <a:spcPts val="0"/>
              </a:spcBef>
              <a:spcAft>
                <a:spcPts val="0"/>
              </a:spcAft>
              <a:buSzPts val="2300"/>
              <a:buChar char="⮚"/>
            </a:pPr>
            <a:r>
              <a:rPr lang="en-US" sz="3000"/>
              <a:t>Maria Rodriguez, Healthcare Equity and Outreach Specialist</a:t>
            </a:r>
            <a:endParaRPr sz="3000"/>
          </a:p>
          <a:p>
            <a:pPr indent="0" lvl="0" marL="914400" rtl="0" algn="l">
              <a:spcBef>
                <a:spcPts val="0"/>
              </a:spcBef>
              <a:spcAft>
                <a:spcPts val="0"/>
              </a:spcAft>
              <a:buNone/>
            </a:pPr>
            <a:r>
              <a:t/>
            </a:r>
            <a:endParaRPr sz="3000"/>
          </a:p>
          <a:p>
            <a:pPr indent="-419100" lvl="0" marL="457200" rtl="0" algn="l">
              <a:spcBef>
                <a:spcPts val="0"/>
              </a:spcBef>
              <a:spcAft>
                <a:spcPts val="0"/>
              </a:spcAft>
              <a:buSzPts val="3000"/>
              <a:buChar char="•"/>
            </a:pPr>
            <a:r>
              <a:rPr lang="en-US" sz="3000"/>
              <a:t>Q&amp;A </a:t>
            </a:r>
            <a:r>
              <a:rPr lang="en-US" sz="3000"/>
              <a:t>Support Staff</a:t>
            </a:r>
            <a:br>
              <a:rPr lang="en-US" sz="3000"/>
            </a:br>
            <a:endParaRPr sz="3000"/>
          </a:p>
        </p:txBody>
      </p:sp>
      <p:sp>
        <p:nvSpPr>
          <p:cNvPr id="387" name="Google Shape;387;p8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82"/>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5600"/>
              <a:t>Cover All Coloradans</a:t>
            </a:r>
            <a:r>
              <a:rPr lang="en-US" sz="5600"/>
              <a:t> </a:t>
            </a:r>
            <a:r>
              <a:rPr lang="en-US" sz="5600"/>
              <a:t>Overview</a:t>
            </a:r>
            <a:r>
              <a:rPr lang="en-US" sz="5600"/>
              <a:t> </a:t>
            </a:r>
            <a:endParaRPr sz="5600"/>
          </a:p>
        </p:txBody>
      </p:sp>
      <p:sp>
        <p:nvSpPr>
          <p:cNvPr id="393" name="Google Shape;393;p82"/>
          <p:cNvSpPr txBox="1"/>
          <p:nvPr>
            <p:ph idx="1" type="body"/>
          </p:nvPr>
        </p:nvSpPr>
        <p:spPr>
          <a:xfrm>
            <a:off x="838200" y="1397975"/>
            <a:ext cx="5264100" cy="4660200"/>
          </a:xfrm>
          <a:prstGeom prst="rect">
            <a:avLst/>
          </a:prstGeom>
          <a:noFill/>
          <a:ln>
            <a:noFill/>
          </a:ln>
        </p:spPr>
        <p:txBody>
          <a:bodyPr anchorCtr="0" anchor="t" bIns="45700" lIns="91425" spcFirstLastPara="1" rIns="91425" wrap="square" tIns="45700">
            <a:noAutofit/>
          </a:bodyPr>
          <a:lstStyle/>
          <a:p>
            <a:pPr indent="0" lvl="0" marL="0" marR="5080" rtl="0" algn="l">
              <a:lnSpc>
                <a:spcPct val="100000"/>
              </a:lnSpc>
              <a:spcBef>
                <a:spcPts val="1300"/>
              </a:spcBef>
              <a:spcAft>
                <a:spcPts val="0"/>
              </a:spcAft>
              <a:buNone/>
            </a:pPr>
            <a:r>
              <a:rPr lang="en-US" sz="3000"/>
              <a:t>A program with similar benefits to Health First Colorado (Colorado’s Medicaid Program) and the Children’s Health Insurance Plus (CHP+) for pregnant and postpartum people and children regardless of immigration status.</a:t>
            </a:r>
            <a:r>
              <a:rPr lang="en-US">
                <a:highlight>
                  <a:schemeClr val="lt1"/>
                </a:highlight>
              </a:rPr>
              <a:t> </a:t>
            </a:r>
            <a:endParaRPr>
              <a:highlight>
                <a:schemeClr val="lt1"/>
              </a:highlight>
            </a:endParaRPr>
          </a:p>
          <a:p>
            <a:pPr indent="0" lvl="0" marL="0" rtl="0" algn="l">
              <a:lnSpc>
                <a:spcPct val="90000"/>
              </a:lnSpc>
              <a:spcBef>
                <a:spcPts val="1000"/>
              </a:spcBef>
              <a:spcAft>
                <a:spcPts val="0"/>
              </a:spcAft>
              <a:buNone/>
            </a:pPr>
            <a:r>
              <a:t/>
            </a:r>
            <a:endParaRPr/>
          </a:p>
        </p:txBody>
      </p:sp>
      <p:pic>
        <p:nvPicPr>
          <p:cNvPr descr="A pregnant person in a blue dress sits on the floor with a young child in front of her, both looking at her stomach." id="394" name="Google Shape;394;p82"/>
          <p:cNvPicPr preferRelativeResize="0"/>
          <p:nvPr/>
        </p:nvPicPr>
        <p:blipFill>
          <a:blip r:embed="rId3">
            <a:alphaModFix/>
          </a:blip>
          <a:stretch>
            <a:fillRect/>
          </a:stretch>
        </p:blipFill>
        <p:spPr>
          <a:xfrm>
            <a:off x="6808875" y="1392635"/>
            <a:ext cx="4237239" cy="4670901"/>
          </a:xfrm>
          <a:prstGeom prst="rect">
            <a:avLst/>
          </a:prstGeom>
          <a:noFill/>
          <a:ln>
            <a:noFill/>
          </a:ln>
        </p:spPr>
      </p:pic>
      <p:sp>
        <p:nvSpPr>
          <p:cNvPr id="395" name="Google Shape;395;p8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83"/>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CAC History and Definitions</a:t>
            </a:r>
            <a:endParaRPr/>
          </a:p>
        </p:txBody>
      </p:sp>
      <p:sp>
        <p:nvSpPr>
          <p:cNvPr id="402" name="Google Shape;402;p83"/>
          <p:cNvSpPr txBox="1"/>
          <p:nvPr>
            <p:ph idx="1" type="body"/>
          </p:nvPr>
        </p:nvSpPr>
        <p:spPr>
          <a:xfrm>
            <a:off x="838200" y="1852302"/>
            <a:ext cx="10515600" cy="4205700"/>
          </a:xfrm>
          <a:prstGeom prst="rect">
            <a:avLst/>
          </a:prstGeom>
        </p:spPr>
        <p:txBody>
          <a:bodyPr anchorCtr="0" anchor="t" bIns="45700" lIns="91425" spcFirstLastPara="1" rIns="91425" wrap="square" tIns="45700">
            <a:noAutofit/>
          </a:bodyPr>
          <a:lstStyle/>
          <a:p>
            <a:pPr indent="-457200" lvl="0" marL="457200" rtl="0" algn="l">
              <a:spcBef>
                <a:spcPts val="1000"/>
              </a:spcBef>
              <a:spcAft>
                <a:spcPts val="0"/>
              </a:spcAft>
              <a:buSzPts val="3600"/>
              <a:buChar char="•"/>
            </a:pPr>
            <a:r>
              <a:rPr lang="en-US"/>
              <a:t>HB 22-1289: Creates program</a:t>
            </a:r>
            <a:endParaRPr/>
          </a:p>
          <a:p>
            <a:pPr indent="-457200" lvl="0" marL="457200" rtl="0" algn="l">
              <a:spcBef>
                <a:spcPts val="0"/>
              </a:spcBef>
              <a:spcAft>
                <a:spcPts val="0"/>
              </a:spcAft>
              <a:buSzPts val="3600"/>
              <a:buChar char="•"/>
            </a:pPr>
            <a:r>
              <a:rPr lang="en-US"/>
              <a:t>Eligibility</a:t>
            </a:r>
            <a:endParaRPr/>
          </a:p>
          <a:p>
            <a:pPr indent="-375285" lvl="1" marL="914400" rtl="0" algn="l">
              <a:spcBef>
                <a:spcPts val="0"/>
              </a:spcBef>
              <a:spcAft>
                <a:spcPts val="0"/>
              </a:spcAft>
              <a:buSzPts val="2310"/>
              <a:buChar char="⮚"/>
            </a:pPr>
            <a:r>
              <a:rPr lang="en-US"/>
              <a:t>Pregnant = Pregnant through 12 mos postpartum</a:t>
            </a:r>
            <a:endParaRPr/>
          </a:p>
          <a:p>
            <a:pPr indent="-375285" lvl="1" marL="914400" rtl="0" algn="l">
              <a:spcBef>
                <a:spcPts val="0"/>
              </a:spcBef>
              <a:spcAft>
                <a:spcPts val="0"/>
              </a:spcAft>
              <a:buSzPts val="2310"/>
              <a:buChar char="⮚"/>
            </a:pPr>
            <a:r>
              <a:rPr lang="en-US"/>
              <a:t>Children = Age 18 and younger </a:t>
            </a:r>
            <a:endParaRPr/>
          </a:p>
          <a:p>
            <a:pPr indent="-375285" lvl="1" marL="914400" rtl="0" algn="l">
              <a:spcBef>
                <a:spcPts val="0"/>
              </a:spcBef>
              <a:spcAft>
                <a:spcPts val="0"/>
              </a:spcAft>
              <a:buSzPts val="2310"/>
              <a:buChar char="⮚"/>
            </a:pPr>
            <a:r>
              <a:rPr lang="en-US"/>
              <a:t>Medicaid and CHP+ incomes (Up to 260% Federal Poverty Level (FPL))</a:t>
            </a:r>
            <a:endParaRPr/>
          </a:p>
          <a:p>
            <a:pPr indent="-375285" lvl="1" marL="914400" rtl="0" algn="l">
              <a:spcBef>
                <a:spcPts val="0"/>
              </a:spcBef>
              <a:spcAft>
                <a:spcPts val="0"/>
              </a:spcAft>
              <a:buSzPts val="2310"/>
              <a:buChar char="⮚"/>
            </a:pPr>
            <a:r>
              <a:rPr lang="en-US"/>
              <a:t>Lives in Colorado</a:t>
            </a:r>
            <a:endParaRPr/>
          </a:p>
          <a:p>
            <a:pPr indent="-457200" lvl="0" marL="457200" rtl="0" algn="l">
              <a:spcBef>
                <a:spcPts val="0"/>
              </a:spcBef>
              <a:spcAft>
                <a:spcPts val="0"/>
              </a:spcAft>
              <a:buSzPts val="3600"/>
              <a:buChar char="•"/>
            </a:pPr>
            <a:r>
              <a:rPr lang="en-US"/>
              <a:t>Jan 2025: Go Live</a:t>
            </a:r>
            <a:endParaRPr/>
          </a:p>
          <a:p>
            <a:pPr indent="-457200" lvl="0" marL="457200" rtl="0" algn="l">
              <a:spcBef>
                <a:spcPts val="0"/>
              </a:spcBef>
              <a:spcAft>
                <a:spcPts val="0"/>
              </a:spcAft>
              <a:buSzPts val="3600"/>
              <a:buChar char="•"/>
            </a:pPr>
            <a:r>
              <a:rPr lang="en-US"/>
              <a:t>HB 26-1411: Program Changes</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sp>
        <p:nvSpPr>
          <p:cNvPr id="403" name="Google Shape;403;p8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84"/>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CAC Population Differences</a:t>
            </a:r>
            <a:endParaRPr/>
          </a:p>
        </p:txBody>
      </p:sp>
      <p:graphicFrame>
        <p:nvGraphicFramePr>
          <p:cNvPr id="410" name="Google Shape;410;p84"/>
          <p:cNvGraphicFramePr/>
          <p:nvPr/>
        </p:nvGraphicFramePr>
        <p:xfrm>
          <a:off x="952500" y="1765946"/>
          <a:ext cx="3000000" cy="3000000"/>
        </p:xfrm>
        <a:graphic>
          <a:graphicData uri="http://schemas.openxmlformats.org/drawingml/2006/table">
            <a:tbl>
              <a:tblPr>
                <a:noFill/>
                <a:tableStyleId>{B979D388-6AC4-42D2-9535-CD11FE6ED10C}</a:tableStyleId>
              </a:tblPr>
              <a:tblGrid>
                <a:gridCol w="5143500"/>
                <a:gridCol w="5143500"/>
              </a:tblGrid>
              <a:tr h="381000">
                <a:tc>
                  <a:txBody>
                    <a:bodyPr/>
                    <a:lstStyle/>
                    <a:p>
                      <a:pPr indent="0" lvl="0" marL="0" rtl="0" algn="ctr">
                        <a:spcBef>
                          <a:spcPts val="0"/>
                        </a:spcBef>
                        <a:spcAft>
                          <a:spcPts val="0"/>
                        </a:spcAft>
                        <a:buNone/>
                      </a:pPr>
                      <a:r>
                        <a:rPr b="1" lang="en-US" sz="2400"/>
                        <a:t>Children</a:t>
                      </a:r>
                      <a:endParaRPr b="1" sz="2400"/>
                    </a:p>
                  </a:txBody>
                  <a:tcPr marT="91425" marB="91425" marR="91425" marL="91425">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solidFill>
                      <a:srgbClr val="888888"/>
                    </a:solidFill>
                  </a:tcPr>
                </a:tc>
                <a:tc>
                  <a:txBody>
                    <a:bodyPr/>
                    <a:lstStyle/>
                    <a:p>
                      <a:pPr indent="0" lvl="0" marL="0" rtl="0" algn="ctr">
                        <a:spcBef>
                          <a:spcPts val="0"/>
                        </a:spcBef>
                        <a:spcAft>
                          <a:spcPts val="0"/>
                        </a:spcAft>
                        <a:buNone/>
                      </a:pPr>
                      <a:r>
                        <a:rPr b="1" lang="en-US" sz="2400"/>
                        <a:t>Pregnant and Postpartum</a:t>
                      </a:r>
                      <a:endParaRPr b="1" sz="2400"/>
                    </a:p>
                  </a:txBody>
                  <a:tcPr marT="91425" marB="91425" marR="91425" marL="91425">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solidFill>
                      <a:srgbClr val="888888"/>
                    </a:solidFill>
                  </a:tcPr>
                </a:tc>
              </a:tr>
              <a:tr h="381000">
                <a:tc>
                  <a:txBody>
                    <a:bodyPr/>
                    <a:lstStyle/>
                    <a:p>
                      <a:pPr indent="0" lvl="0" marL="0" rtl="0" algn="ctr">
                        <a:spcBef>
                          <a:spcPts val="0"/>
                        </a:spcBef>
                        <a:spcAft>
                          <a:spcPts val="0"/>
                        </a:spcAft>
                        <a:buNone/>
                      </a:pPr>
                      <a:r>
                        <a:rPr lang="en-US" sz="2400"/>
                        <a:t>Eligible at Medicaid and CHP+ income levels</a:t>
                      </a:r>
                      <a:endParaRPr sz="2400"/>
                    </a:p>
                  </a:txBody>
                  <a:tcPr marT="91425" marB="91425" marR="91425" marL="91425">
                    <a:lnR cap="flat" cmpd="sng" w="9525">
                      <a:solidFill>
                        <a:srgbClr val="9E9E9E"/>
                      </a:solidFill>
                      <a:prstDash val="solid"/>
                      <a:round/>
                      <a:headEnd len="sm" w="sm" type="none"/>
                      <a:tailEnd len="sm" w="sm" type="none"/>
                    </a:lnR>
                    <a:lnT cap="flat" cmpd="sng" w="9525">
                      <a:solidFill>
                        <a:srgbClr val="888888"/>
                      </a:solidFill>
                      <a:prstDash val="solid"/>
                      <a:round/>
                      <a:headEnd len="sm" w="sm" type="none"/>
                      <a:tailEnd len="sm" w="sm" type="none"/>
                    </a:lnT>
                    <a:solidFill>
                      <a:srgbClr val="CFE2F3"/>
                    </a:solidFill>
                  </a:tcPr>
                </a:tc>
                <a:tc>
                  <a:txBody>
                    <a:bodyPr/>
                    <a:lstStyle/>
                    <a:p>
                      <a:pPr indent="0" lvl="0" marL="0" rtl="0" algn="ctr">
                        <a:spcBef>
                          <a:spcPts val="0"/>
                        </a:spcBef>
                        <a:spcAft>
                          <a:spcPts val="0"/>
                        </a:spcAft>
                        <a:buNone/>
                      </a:pPr>
                      <a:r>
                        <a:rPr lang="en-US" sz="2400"/>
                        <a:t>Eligible at Medicaid and CHP+ </a:t>
                      </a:r>
                      <a:r>
                        <a:rPr lang="en-US" sz="2400"/>
                        <a:t>income</a:t>
                      </a:r>
                      <a:r>
                        <a:rPr lang="en-US" sz="2400"/>
                        <a:t> levels</a:t>
                      </a:r>
                      <a:endParaRPr sz="24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9E9E9E"/>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rPr lang="en-US" sz="2400"/>
                        <a:t>Previously eligible for lookalike services</a:t>
                      </a:r>
                      <a:endParaRPr sz="2400"/>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ctr">
                        <a:spcBef>
                          <a:spcPts val="0"/>
                        </a:spcBef>
                        <a:spcAft>
                          <a:spcPts val="0"/>
                        </a:spcAft>
                        <a:buNone/>
                      </a:pPr>
                      <a:r>
                        <a:rPr lang="en-US" sz="2400"/>
                        <a:t>Previously eligible for lookalike services</a:t>
                      </a:r>
                      <a:endParaRPr sz="24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US" sz="2400"/>
                        <a:t>State only authority</a:t>
                      </a:r>
                      <a:endParaRPr sz="2400"/>
                    </a:p>
                  </a:txBody>
                  <a:tcPr marT="91425" marB="91425" marR="91425" marL="91425">
                    <a:solidFill>
                      <a:srgbClr val="CFE2F3"/>
                    </a:solidFill>
                  </a:tcPr>
                </a:tc>
                <a:tc>
                  <a:txBody>
                    <a:bodyPr/>
                    <a:lstStyle/>
                    <a:p>
                      <a:pPr indent="0" lvl="0" marL="0" rtl="0" algn="ctr">
                        <a:spcBef>
                          <a:spcPts val="0"/>
                        </a:spcBef>
                        <a:spcAft>
                          <a:spcPts val="0"/>
                        </a:spcAft>
                        <a:buNone/>
                      </a:pPr>
                      <a:r>
                        <a:rPr lang="en-US" sz="2400"/>
                        <a:t>Has federal authority</a:t>
                      </a:r>
                      <a:endParaRPr sz="2400"/>
                    </a:p>
                  </a:txBody>
                  <a:tcPr marT="91425" marB="91425" marR="91425" marL="91425">
                    <a:lnT cap="flat" cmpd="sng" w="9525">
                      <a:solidFill>
                        <a:srgbClr val="9E9E9E"/>
                      </a:solidFill>
                      <a:prstDash val="solid"/>
                      <a:round/>
                      <a:headEnd len="sm" w="sm" type="none"/>
                      <a:tailEnd len="sm" w="sm" type="none"/>
                    </a:lnT>
                    <a:solidFill>
                      <a:srgbClr val="CFE2F3"/>
                    </a:solidFill>
                  </a:tcPr>
                </a:tc>
              </a:tr>
              <a:tr h="381000">
                <a:tc>
                  <a:txBody>
                    <a:bodyPr/>
                    <a:lstStyle/>
                    <a:p>
                      <a:pPr indent="0" lvl="0" marL="0" rtl="0" algn="ctr">
                        <a:spcBef>
                          <a:spcPts val="0"/>
                        </a:spcBef>
                        <a:spcAft>
                          <a:spcPts val="0"/>
                        </a:spcAft>
                        <a:buNone/>
                      </a:pPr>
                      <a:r>
                        <a:rPr lang="en-US" sz="2400"/>
                        <a:t>State only funding</a:t>
                      </a:r>
                      <a:endParaRPr sz="2400"/>
                    </a:p>
                  </a:txBody>
                  <a:tcPr marT="91425" marB="91425" marR="91425" marL="91425"/>
                </a:tc>
                <a:tc>
                  <a:txBody>
                    <a:bodyPr/>
                    <a:lstStyle/>
                    <a:p>
                      <a:pPr indent="0" lvl="0" marL="0" rtl="0" algn="ctr">
                        <a:spcBef>
                          <a:spcPts val="0"/>
                        </a:spcBef>
                        <a:spcAft>
                          <a:spcPts val="0"/>
                        </a:spcAft>
                        <a:buNone/>
                      </a:pPr>
                      <a:r>
                        <a:rPr lang="en-US" sz="2400"/>
                        <a:t>Receives federal match (65%)</a:t>
                      </a:r>
                      <a:endParaRPr sz="2400"/>
                    </a:p>
                  </a:txBody>
                  <a:tcPr marT="91425" marB="91425" marR="91425" marL="91425"/>
                </a:tc>
              </a:tr>
              <a:tr h="381000">
                <a:tc>
                  <a:txBody>
                    <a:bodyPr/>
                    <a:lstStyle/>
                    <a:p>
                      <a:pPr indent="0" lvl="0" marL="0" rtl="0" algn="ctr">
                        <a:spcBef>
                          <a:spcPts val="0"/>
                        </a:spcBef>
                        <a:spcAft>
                          <a:spcPts val="0"/>
                        </a:spcAft>
                        <a:buNone/>
                      </a:pPr>
                      <a:r>
                        <a:rPr lang="en-US" sz="2400"/>
                        <a:t>~</a:t>
                      </a:r>
                      <a:r>
                        <a:rPr lang="en-US" sz="2400"/>
                        <a:t>20,000 enrollees </a:t>
                      </a:r>
                      <a:endParaRPr sz="2400"/>
                    </a:p>
                  </a:txBody>
                  <a:tcPr marT="91425" marB="91425" marR="91425" marL="91425">
                    <a:solidFill>
                      <a:srgbClr val="CFE2F3"/>
                    </a:solidFill>
                  </a:tcPr>
                </a:tc>
                <a:tc>
                  <a:txBody>
                    <a:bodyPr/>
                    <a:lstStyle/>
                    <a:p>
                      <a:pPr indent="0" lvl="0" marL="0" rtl="0" algn="ctr">
                        <a:spcBef>
                          <a:spcPts val="0"/>
                        </a:spcBef>
                        <a:spcAft>
                          <a:spcPts val="0"/>
                        </a:spcAft>
                        <a:buNone/>
                      </a:pPr>
                      <a:r>
                        <a:rPr lang="en-US" sz="2400"/>
                        <a:t>~7,000 enrollees</a:t>
                      </a:r>
                      <a:endParaRPr sz="2400"/>
                    </a:p>
                  </a:txBody>
                  <a:tcPr marT="91425" marB="91425" marR="91425" marL="91425">
                    <a:solidFill>
                      <a:srgbClr val="CFE2F3"/>
                    </a:solidFill>
                  </a:tcPr>
                </a:tc>
              </a:tr>
            </a:tbl>
          </a:graphicData>
        </a:graphic>
      </p:graphicFrame>
      <p:sp>
        <p:nvSpPr>
          <p:cNvPr id="411" name="Google Shape;411;p84"/>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85"/>
          <p:cNvSpPr txBox="1"/>
          <p:nvPr/>
        </p:nvSpPr>
        <p:spPr>
          <a:xfrm>
            <a:off x="7596000" y="1368475"/>
            <a:ext cx="4468200" cy="4953900"/>
          </a:xfrm>
          <a:prstGeom prst="rect">
            <a:avLst/>
          </a:prstGeom>
          <a:noFill/>
          <a:ln>
            <a:noFill/>
          </a:ln>
        </p:spPr>
        <p:txBody>
          <a:bodyPr anchorCtr="0" anchor="t" bIns="91425" lIns="91425" spcFirstLastPara="1" rIns="91425" wrap="square" tIns="91425">
            <a:spAutoFit/>
          </a:bodyPr>
          <a:lstStyle/>
          <a:p>
            <a:pPr indent="0" lvl="0" marL="0" rtl="0" algn="l">
              <a:lnSpc>
                <a:spcPct val="125454"/>
              </a:lnSpc>
              <a:spcBef>
                <a:spcPts val="0"/>
              </a:spcBef>
              <a:spcAft>
                <a:spcPts val="0"/>
              </a:spcAft>
              <a:buNone/>
            </a:pPr>
            <a:r>
              <a:rPr b="1" lang="en-US" sz="2100">
                <a:solidFill>
                  <a:srgbClr val="222222"/>
                </a:solidFill>
                <a:highlight>
                  <a:schemeClr val="lt1"/>
                </a:highlight>
                <a:latin typeface="Trebuchet MS"/>
                <a:ea typeface="Trebuchet MS"/>
                <a:cs typeface="Trebuchet MS"/>
                <a:sym typeface="Trebuchet MS"/>
              </a:rPr>
              <a:t>Jan. 1, 2027</a:t>
            </a:r>
            <a:endParaRPr b="1" sz="2100">
              <a:solidFill>
                <a:srgbClr val="222222"/>
              </a:solidFill>
              <a:highlight>
                <a:schemeClr val="lt1"/>
              </a:highlight>
              <a:latin typeface="Trebuchet MS"/>
              <a:ea typeface="Trebuchet MS"/>
              <a:cs typeface="Trebuchet MS"/>
              <a:sym typeface="Trebuchet MS"/>
            </a:endParaRPr>
          </a:p>
          <a:p>
            <a:pPr indent="0" lvl="0" marL="0" rtl="0" algn="l">
              <a:lnSpc>
                <a:spcPct val="125454"/>
              </a:lnSpc>
              <a:spcBef>
                <a:spcPts val="800"/>
              </a:spcBef>
              <a:spcAft>
                <a:spcPts val="0"/>
              </a:spcAft>
              <a:buNone/>
            </a:pPr>
            <a:r>
              <a:t/>
            </a:r>
            <a:endParaRPr b="1" sz="2100">
              <a:solidFill>
                <a:srgbClr val="222222"/>
              </a:solidFill>
              <a:highlight>
                <a:schemeClr val="lt1"/>
              </a:highlight>
              <a:latin typeface="Trebuchet MS"/>
              <a:ea typeface="Trebuchet MS"/>
              <a:cs typeface="Trebuchet MS"/>
              <a:sym typeface="Trebuchet MS"/>
            </a:endParaRPr>
          </a:p>
          <a:p>
            <a:pPr indent="-342900" lvl="1" marL="914400" rtl="0" algn="l">
              <a:lnSpc>
                <a:spcPct val="125454"/>
              </a:lnSpc>
              <a:spcBef>
                <a:spcPts val="800"/>
              </a:spcBef>
              <a:spcAft>
                <a:spcPts val="0"/>
              </a:spcAft>
              <a:buClr>
                <a:srgbClr val="222222"/>
              </a:buClr>
              <a:buSzPts val="1800"/>
              <a:buFont typeface="Trebuchet MS"/>
              <a:buChar char="○"/>
            </a:pPr>
            <a:r>
              <a:rPr lang="en-US" sz="1800">
                <a:solidFill>
                  <a:srgbClr val="222222"/>
                </a:solidFill>
                <a:highlight>
                  <a:schemeClr val="lt1"/>
                </a:highlight>
                <a:latin typeface="Trebuchet MS"/>
                <a:ea typeface="Trebuchet MS"/>
                <a:cs typeface="Trebuchet MS"/>
                <a:sym typeface="Trebuchet MS"/>
              </a:rPr>
              <a:t>Removed from Accountable Care Collaborative</a:t>
            </a:r>
            <a:endParaRPr sz="1800">
              <a:solidFill>
                <a:srgbClr val="222222"/>
              </a:solidFill>
              <a:highlight>
                <a:schemeClr val="lt1"/>
              </a:highlight>
              <a:latin typeface="Trebuchet MS"/>
              <a:ea typeface="Trebuchet MS"/>
              <a:cs typeface="Trebuchet MS"/>
              <a:sym typeface="Trebuchet MS"/>
            </a:endParaRPr>
          </a:p>
          <a:p>
            <a:pPr indent="-342900" lvl="1" marL="914400" rtl="0" algn="l">
              <a:lnSpc>
                <a:spcPct val="125454"/>
              </a:lnSpc>
              <a:spcBef>
                <a:spcPts val="0"/>
              </a:spcBef>
              <a:spcAft>
                <a:spcPts val="0"/>
              </a:spcAft>
              <a:buClr>
                <a:srgbClr val="222222"/>
              </a:buClr>
              <a:buSzPts val="1800"/>
              <a:buFont typeface="Trebuchet MS"/>
              <a:buChar char="○"/>
            </a:pPr>
            <a:r>
              <a:rPr lang="en-US" sz="1800">
                <a:solidFill>
                  <a:srgbClr val="222222"/>
                </a:solidFill>
                <a:highlight>
                  <a:schemeClr val="lt1"/>
                </a:highlight>
                <a:latin typeface="Trebuchet MS"/>
                <a:ea typeface="Trebuchet MS"/>
                <a:cs typeface="Trebuchet MS"/>
                <a:sym typeface="Trebuchet MS"/>
              </a:rPr>
              <a:t>Behavioral health services move to fee-for-service</a:t>
            </a:r>
            <a:endParaRPr sz="1800">
              <a:solidFill>
                <a:srgbClr val="222222"/>
              </a:solidFill>
              <a:highlight>
                <a:schemeClr val="lt1"/>
              </a:highlight>
              <a:latin typeface="Trebuchet MS"/>
              <a:ea typeface="Trebuchet MS"/>
              <a:cs typeface="Trebuchet MS"/>
              <a:sym typeface="Trebuchet MS"/>
            </a:endParaRPr>
          </a:p>
          <a:p>
            <a:pPr indent="-342900" lvl="1" marL="914400" rtl="0" algn="l">
              <a:lnSpc>
                <a:spcPct val="125454"/>
              </a:lnSpc>
              <a:spcBef>
                <a:spcPts val="0"/>
              </a:spcBef>
              <a:spcAft>
                <a:spcPts val="0"/>
              </a:spcAft>
              <a:buClr>
                <a:srgbClr val="222222"/>
              </a:buClr>
              <a:buSzPts val="1800"/>
              <a:buFont typeface="Trebuchet MS"/>
              <a:buChar char="○"/>
            </a:pPr>
            <a:r>
              <a:rPr lang="en-US" sz="1800">
                <a:solidFill>
                  <a:srgbClr val="222222"/>
                </a:solidFill>
                <a:highlight>
                  <a:schemeClr val="lt1"/>
                </a:highlight>
                <a:latin typeface="Trebuchet MS"/>
                <a:ea typeface="Trebuchet MS"/>
                <a:cs typeface="Trebuchet MS"/>
                <a:sym typeface="Trebuchet MS"/>
              </a:rPr>
              <a:t>Removed from Managed Care</a:t>
            </a:r>
            <a:endParaRPr sz="1800">
              <a:solidFill>
                <a:srgbClr val="222222"/>
              </a:solidFill>
              <a:highlight>
                <a:schemeClr val="lt1"/>
              </a:highlight>
              <a:latin typeface="Trebuchet MS"/>
              <a:ea typeface="Trebuchet MS"/>
              <a:cs typeface="Trebuchet MS"/>
              <a:sym typeface="Trebuchet MS"/>
            </a:endParaRPr>
          </a:p>
          <a:p>
            <a:pPr indent="-342900" lvl="1" marL="914400" rtl="0" algn="l">
              <a:lnSpc>
                <a:spcPct val="125454"/>
              </a:lnSpc>
              <a:spcBef>
                <a:spcPts val="0"/>
              </a:spcBef>
              <a:spcAft>
                <a:spcPts val="0"/>
              </a:spcAft>
              <a:buClr>
                <a:srgbClr val="222222"/>
              </a:buClr>
              <a:buSzPts val="1800"/>
              <a:buFont typeface="Trebuchet MS"/>
              <a:buChar char="○"/>
            </a:pPr>
            <a:r>
              <a:rPr lang="en-US" sz="1800">
                <a:solidFill>
                  <a:srgbClr val="222222"/>
                </a:solidFill>
                <a:highlight>
                  <a:schemeClr val="lt1"/>
                </a:highlight>
                <a:latin typeface="Trebuchet MS"/>
                <a:ea typeface="Trebuchet MS"/>
                <a:cs typeface="Trebuchet MS"/>
                <a:sym typeface="Trebuchet MS"/>
              </a:rPr>
              <a:t>No more CAC Children in CHP+ will be part of a state-only Medicaid plan</a:t>
            </a:r>
            <a:endParaRPr sz="1800">
              <a:solidFill>
                <a:srgbClr val="222222"/>
              </a:solidFill>
              <a:highlight>
                <a:schemeClr val="lt1"/>
              </a:highlight>
              <a:latin typeface="Trebuchet MS"/>
              <a:ea typeface="Trebuchet MS"/>
              <a:cs typeface="Trebuchet MS"/>
              <a:sym typeface="Trebuchet MS"/>
            </a:endParaRPr>
          </a:p>
          <a:p>
            <a:pPr indent="-342900" lvl="1" marL="914400" rtl="0" algn="l">
              <a:lnSpc>
                <a:spcPct val="125454"/>
              </a:lnSpc>
              <a:spcBef>
                <a:spcPts val="0"/>
              </a:spcBef>
              <a:spcAft>
                <a:spcPts val="0"/>
              </a:spcAft>
              <a:buClr>
                <a:srgbClr val="222222"/>
              </a:buClr>
              <a:buSzPts val="1800"/>
              <a:buFont typeface="Trebuchet MS"/>
              <a:buChar char="○"/>
            </a:pPr>
            <a:r>
              <a:rPr lang="en-US" sz="1800">
                <a:solidFill>
                  <a:srgbClr val="222222"/>
                </a:solidFill>
                <a:highlight>
                  <a:schemeClr val="lt1"/>
                </a:highlight>
                <a:latin typeface="Trebuchet MS"/>
                <a:ea typeface="Trebuchet MS"/>
                <a:cs typeface="Trebuchet MS"/>
                <a:sym typeface="Trebuchet MS"/>
              </a:rPr>
              <a:t>Freezing Long Term Services and Supports for Children with legacy population</a:t>
            </a:r>
            <a:endParaRPr sz="1800">
              <a:solidFill>
                <a:srgbClr val="222222"/>
              </a:solidFill>
              <a:highlight>
                <a:schemeClr val="lt1"/>
              </a:highlight>
              <a:latin typeface="Trebuchet MS"/>
              <a:ea typeface="Trebuchet MS"/>
              <a:cs typeface="Trebuchet MS"/>
              <a:sym typeface="Trebuchet MS"/>
            </a:endParaRPr>
          </a:p>
        </p:txBody>
      </p:sp>
      <p:pic>
        <p:nvPicPr>
          <p:cNvPr descr="decorative" id="418" name="Google Shape;418;p85" title="cac_rainbow_arrow_only.png"/>
          <p:cNvPicPr preferRelativeResize="0"/>
          <p:nvPr/>
        </p:nvPicPr>
        <p:blipFill>
          <a:blip r:embed="rId3">
            <a:alphaModFix/>
          </a:blip>
          <a:stretch>
            <a:fillRect/>
          </a:stretch>
        </p:blipFill>
        <p:spPr>
          <a:xfrm>
            <a:off x="0" y="1257550"/>
            <a:ext cx="12103576" cy="1676400"/>
          </a:xfrm>
          <a:prstGeom prst="rect">
            <a:avLst/>
          </a:prstGeom>
          <a:noFill/>
          <a:ln>
            <a:noFill/>
          </a:ln>
        </p:spPr>
      </p:pic>
      <p:sp>
        <p:nvSpPr>
          <p:cNvPr id="419" name="Google Shape;419;p85"/>
          <p:cNvSpPr txBox="1"/>
          <p:nvPr>
            <p:ph type="title"/>
          </p:nvPr>
        </p:nvSpPr>
        <p:spPr>
          <a:xfrm>
            <a:off x="838200" y="284875"/>
            <a:ext cx="11027100" cy="7788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t/>
            </a:r>
            <a:endParaRPr sz="4800"/>
          </a:p>
          <a:p>
            <a:pPr indent="0" lvl="0" marL="0" rtl="0" algn="l">
              <a:spcBef>
                <a:spcPts val="0"/>
              </a:spcBef>
              <a:spcAft>
                <a:spcPts val="0"/>
              </a:spcAft>
              <a:buNone/>
            </a:pPr>
            <a:r>
              <a:t/>
            </a:r>
            <a:endParaRPr sz="3350">
              <a:solidFill>
                <a:srgbClr val="232C68"/>
              </a:solidFill>
              <a:highlight>
                <a:srgbClr val="F5F5F5"/>
              </a:highlight>
            </a:endParaRPr>
          </a:p>
          <a:p>
            <a:pPr indent="0" lvl="0" marL="0" rtl="0" algn="ctr">
              <a:spcBef>
                <a:spcPts val="0"/>
              </a:spcBef>
              <a:spcAft>
                <a:spcPts val="0"/>
              </a:spcAft>
              <a:buNone/>
            </a:pPr>
            <a:r>
              <a:rPr lang="en-US"/>
              <a:t>Timeline of Changes </a:t>
            </a:r>
            <a:endParaRPr/>
          </a:p>
        </p:txBody>
      </p:sp>
      <p:sp>
        <p:nvSpPr>
          <p:cNvPr id="420" name="Google Shape;420;p85"/>
          <p:cNvSpPr txBox="1"/>
          <p:nvPr/>
        </p:nvSpPr>
        <p:spPr>
          <a:xfrm>
            <a:off x="306775" y="1368475"/>
            <a:ext cx="4289100" cy="1478100"/>
          </a:xfrm>
          <a:prstGeom prst="rect">
            <a:avLst/>
          </a:prstGeom>
          <a:noFill/>
          <a:ln>
            <a:noFill/>
          </a:ln>
        </p:spPr>
        <p:txBody>
          <a:bodyPr anchorCtr="0" anchor="t" bIns="91425" lIns="91425" spcFirstLastPara="1" rIns="91425" wrap="square" tIns="91425">
            <a:spAutoFit/>
          </a:bodyPr>
          <a:lstStyle/>
          <a:p>
            <a:pPr indent="0" lvl="0" marL="0" rtl="0" algn="l">
              <a:lnSpc>
                <a:spcPct val="125454"/>
              </a:lnSpc>
              <a:spcBef>
                <a:spcPts val="0"/>
              </a:spcBef>
              <a:spcAft>
                <a:spcPts val="0"/>
              </a:spcAft>
              <a:buNone/>
            </a:pPr>
            <a:r>
              <a:rPr b="1" lang="en-US" sz="2100">
                <a:solidFill>
                  <a:srgbClr val="222222"/>
                </a:solidFill>
                <a:highlight>
                  <a:srgbClr val="FFFFFF"/>
                </a:highlight>
                <a:latin typeface="Trebuchet MS"/>
                <a:ea typeface="Trebuchet MS"/>
                <a:cs typeface="Trebuchet MS"/>
                <a:sym typeface="Trebuchet MS"/>
              </a:rPr>
              <a:t>August</a:t>
            </a:r>
            <a:r>
              <a:rPr b="1" lang="en-US" sz="2100">
                <a:solidFill>
                  <a:srgbClr val="222222"/>
                </a:solidFill>
                <a:highlight>
                  <a:srgbClr val="FFFFFF"/>
                </a:highlight>
                <a:latin typeface="Trebuchet MS"/>
                <a:ea typeface="Trebuchet MS"/>
                <a:cs typeface="Trebuchet MS"/>
                <a:sym typeface="Trebuchet MS"/>
              </a:rPr>
              <a:t> 2025: Executive o</a:t>
            </a:r>
            <a:r>
              <a:rPr b="1" lang="en-US" sz="2100">
                <a:solidFill>
                  <a:srgbClr val="222222"/>
                </a:solidFill>
                <a:highlight>
                  <a:srgbClr val="FFFFFF"/>
                </a:highlight>
                <a:latin typeface="Trebuchet MS"/>
                <a:ea typeface="Trebuchet MS"/>
                <a:cs typeface="Trebuchet MS"/>
                <a:sym typeface="Trebuchet MS"/>
              </a:rPr>
              <a:t>rder</a:t>
            </a:r>
            <a:endParaRPr b="1" sz="2100">
              <a:solidFill>
                <a:srgbClr val="222222"/>
              </a:solidFill>
              <a:highlight>
                <a:srgbClr val="FFFFFF"/>
              </a:highlight>
              <a:latin typeface="Trebuchet MS"/>
              <a:ea typeface="Trebuchet MS"/>
              <a:cs typeface="Trebuchet MS"/>
              <a:sym typeface="Trebuchet MS"/>
            </a:endParaRPr>
          </a:p>
          <a:p>
            <a:pPr indent="0" lvl="0" marL="0" rtl="0" algn="l">
              <a:lnSpc>
                <a:spcPct val="125454"/>
              </a:lnSpc>
              <a:spcBef>
                <a:spcPts val="800"/>
              </a:spcBef>
              <a:spcAft>
                <a:spcPts val="0"/>
              </a:spcAft>
              <a:buNone/>
            </a:pPr>
            <a:r>
              <a:t/>
            </a:r>
            <a:endParaRPr b="1" sz="2100">
              <a:solidFill>
                <a:srgbClr val="222222"/>
              </a:solidFill>
              <a:highlight>
                <a:srgbClr val="FFFFFF"/>
              </a:highlight>
              <a:latin typeface="Trebuchet MS"/>
              <a:ea typeface="Trebuchet MS"/>
              <a:cs typeface="Trebuchet MS"/>
              <a:sym typeface="Trebuchet MS"/>
            </a:endParaRPr>
          </a:p>
          <a:p>
            <a:pPr indent="-342900" lvl="1" marL="914400" rtl="0" algn="l">
              <a:lnSpc>
                <a:spcPct val="125454"/>
              </a:lnSpc>
              <a:spcBef>
                <a:spcPts val="800"/>
              </a:spcBef>
              <a:spcAft>
                <a:spcPts val="0"/>
              </a:spcAft>
              <a:buClr>
                <a:srgbClr val="222222"/>
              </a:buClr>
              <a:buSzPts val="1800"/>
              <a:buFont typeface="Trebuchet MS"/>
              <a:buChar char="○"/>
            </a:pPr>
            <a:r>
              <a:rPr lang="en-US" sz="1800">
                <a:solidFill>
                  <a:srgbClr val="222222"/>
                </a:solidFill>
                <a:highlight>
                  <a:srgbClr val="FFFFFF"/>
                </a:highlight>
                <a:latin typeface="Trebuchet MS"/>
                <a:ea typeface="Trebuchet MS"/>
                <a:cs typeface="Trebuchet MS"/>
                <a:sym typeface="Trebuchet MS"/>
              </a:rPr>
              <a:t>Outreach budget eliminated</a:t>
            </a:r>
            <a:endParaRPr sz="1800">
              <a:latin typeface="Trebuchet MS"/>
              <a:ea typeface="Trebuchet MS"/>
              <a:cs typeface="Trebuchet MS"/>
              <a:sym typeface="Trebuchet MS"/>
            </a:endParaRPr>
          </a:p>
        </p:txBody>
      </p:sp>
      <p:sp>
        <p:nvSpPr>
          <p:cNvPr id="421" name="Google Shape;421;p85"/>
          <p:cNvSpPr txBox="1"/>
          <p:nvPr>
            <p:ph idx="12" type="sldNum"/>
          </p:nvPr>
        </p:nvSpPr>
        <p:spPr>
          <a:xfrm>
            <a:off x="9174126" y="6754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422" name="Google Shape;422;p85"/>
          <p:cNvSpPr txBox="1"/>
          <p:nvPr/>
        </p:nvSpPr>
        <p:spPr>
          <a:xfrm>
            <a:off x="4596000" y="1368475"/>
            <a:ext cx="3000000" cy="2868300"/>
          </a:xfrm>
          <a:prstGeom prst="rect">
            <a:avLst/>
          </a:prstGeom>
          <a:noFill/>
          <a:ln>
            <a:noFill/>
          </a:ln>
        </p:spPr>
        <p:txBody>
          <a:bodyPr anchorCtr="0" anchor="t" bIns="91425" lIns="91425" spcFirstLastPara="1" rIns="91425" wrap="square" tIns="91425">
            <a:spAutoFit/>
          </a:bodyPr>
          <a:lstStyle/>
          <a:p>
            <a:pPr indent="0" lvl="0" marL="0" rtl="0" algn="l">
              <a:lnSpc>
                <a:spcPct val="125454"/>
              </a:lnSpc>
              <a:spcBef>
                <a:spcPts val="0"/>
              </a:spcBef>
              <a:spcAft>
                <a:spcPts val="0"/>
              </a:spcAft>
              <a:buNone/>
            </a:pPr>
            <a:r>
              <a:rPr b="1" lang="en-US" sz="2100">
                <a:solidFill>
                  <a:srgbClr val="222222"/>
                </a:solidFill>
                <a:highlight>
                  <a:schemeClr val="lt1"/>
                </a:highlight>
                <a:latin typeface="Trebuchet MS"/>
                <a:ea typeface="Trebuchet MS"/>
                <a:cs typeface="Trebuchet MS"/>
                <a:sym typeface="Trebuchet MS"/>
              </a:rPr>
              <a:t>July 1, 2026</a:t>
            </a:r>
            <a:endParaRPr b="1" sz="2100">
              <a:solidFill>
                <a:srgbClr val="222222"/>
              </a:solidFill>
              <a:highlight>
                <a:schemeClr val="lt1"/>
              </a:highlight>
              <a:latin typeface="Trebuchet MS"/>
              <a:ea typeface="Trebuchet MS"/>
              <a:cs typeface="Trebuchet MS"/>
              <a:sym typeface="Trebuchet MS"/>
            </a:endParaRPr>
          </a:p>
          <a:p>
            <a:pPr indent="0" lvl="0" marL="0" rtl="0" algn="l">
              <a:lnSpc>
                <a:spcPct val="125454"/>
              </a:lnSpc>
              <a:spcBef>
                <a:spcPts val="800"/>
              </a:spcBef>
              <a:spcAft>
                <a:spcPts val="0"/>
              </a:spcAft>
              <a:buNone/>
            </a:pPr>
            <a:r>
              <a:t/>
            </a:r>
            <a:endParaRPr b="1" sz="2100">
              <a:solidFill>
                <a:srgbClr val="222222"/>
              </a:solidFill>
              <a:highlight>
                <a:schemeClr val="lt1"/>
              </a:highlight>
              <a:latin typeface="Trebuchet MS"/>
              <a:ea typeface="Trebuchet MS"/>
              <a:cs typeface="Trebuchet MS"/>
              <a:sym typeface="Trebuchet MS"/>
            </a:endParaRPr>
          </a:p>
          <a:p>
            <a:pPr indent="-342900" lvl="1" marL="914400" rtl="0" algn="l">
              <a:lnSpc>
                <a:spcPct val="125454"/>
              </a:lnSpc>
              <a:spcBef>
                <a:spcPts val="800"/>
              </a:spcBef>
              <a:spcAft>
                <a:spcPts val="0"/>
              </a:spcAft>
              <a:buClr>
                <a:srgbClr val="222222"/>
              </a:buClr>
              <a:buSzPts val="1800"/>
              <a:buFont typeface="Trebuchet MS"/>
              <a:buChar char="○"/>
            </a:pPr>
            <a:r>
              <a:rPr lang="en-US" sz="1800">
                <a:solidFill>
                  <a:srgbClr val="222222"/>
                </a:solidFill>
                <a:highlight>
                  <a:schemeClr val="lt1"/>
                </a:highlight>
                <a:latin typeface="Trebuchet MS"/>
                <a:ea typeface="Trebuchet MS"/>
                <a:cs typeface="Trebuchet MS"/>
                <a:sym typeface="Trebuchet MS"/>
              </a:rPr>
              <a:t>$1,100 dental cap for children</a:t>
            </a:r>
            <a:endParaRPr sz="1800">
              <a:solidFill>
                <a:srgbClr val="222222"/>
              </a:solidFill>
              <a:highlight>
                <a:schemeClr val="lt1"/>
              </a:highlight>
              <a:latin typeface="Trebuchet MS"/>
              <a:ea typeface="Trebuchet MS"/>
              <a:cs typeface="Trebuchet MS"/>
              <a:sym typeface="Trebuchet MS"/>
            </a:endParaRPr>
          </a:p>
          <a:p>
            <a:pPr indent="-342900" lvl="1" marL="914400" rtl="0" algn="l">
              <a:lnSpc>
                <a:spcPct val="125454"/>
              </a:lnSpc>
              <a:spcBef>
                <a:spcPts val="0"/>
              </a:spcBef>
              <a:spcAft>
                <a:spcPts val="0"/>
              </a:spcAft>
              <a:buClr>
                <a:srgbClr val="222222"/>
              </a:buClr>
              <a:buSzPts val="1800"/>
              <a:buFont typeface="Trebuchet MS"/>
              <a:buChar char="○"/>
            </a:pPr>
            <a:r>
              <a:rPr lang="en-US" sz="1800">
                <a:solidFill>
                  <a:srgbClr val="222222"/>
                </a:solidFill>
                <a:highlight>
                  <a:schemeClr val="lt1"/>
                </a:highlight>
                <a:latin typeface="Trebuchet MS"/>
                <a:ea typeface="Trebuchet MS"/>
                <a:cs typeface="Trebuchet MS"/>
                <a:sym typeface="Trebuchet MS"/>
              </a:rPr>
              <a:t>Enrollment cap of 25,000 for children</a:t>
            </a:r>
            <a:endParaRPr sz="1800"/>
          </a:p>
        </p:txBody>
      </p:sp>
      <p:pic>
        <p:nvPicPr>
          <p:cNvPr id="423" name="Google Shape;423;p85" title="01_outreach_budget_eliminated_512.png"/>
          <p:cNvPicPr preferRelativeResize="0"/>
          <p:nvPr/>
        </p:nvPicPr>
        <p:blipFill>
          <a:blip r:embed="rId4">
            <a:alphaModFix/>
          </a:blip>
          <a:stretch>
            <a:fillRect/>
          </a:stretch>
        </p:blipFill>
        <p:spPr>
          <a:xfrm>
            <a:off x="766975" y="2421650"/>
            <a:ext cx="524150" cy="524150"/>
          </a:xfrm>
          <a:prstGeom prst="rect">
            <a:avLst/>
          </a:prstGeom>
          <a:noFill/>
          <a:ln>
            <a:noFill/>
          </a:ln>
        </p:spPr>
      </p:pic>
      <p:pic>
        <p:nvPicPr>
          <p:cNvPr descr="decorative" id="424" name="Google Shape;424;p85" title="02_dental_cap_512.png"/>
          <p:cNvPicPr preferRelativeResize="0"/>
          <p:nvPr/>
        </p:nvPicPr>
        <p:blipFill>
          <a:blip r:embed="rId5">
            <a:alphaModFix/>
          </a:blip>
          <a:stretch>
            <a:fillRect/>
          </a:stretch>
        </p:blipFill>
        <p:spPr>
          <a:xfrm>
            <a:off x="5029575" y="2427700"/>
            <a:ext cx="521208" cy="521208"/>
          </a:xfrm>
          <a:prstGeom prst="rect">
            <a:avLst/>
          </a:prstGeom>
          <a:noFill/>
          <a:ln>
            <a:noFill/>
          </a:ln>
        </p:spPr>
      </p:pic>
      <p:pic>
        <p:nvPicPr>
          <p:cNvPr id="425" name="Google Shape;425;p85" title="03_enrollment_cap_512.png"/>
          <p:cNvPicPr preferRelativeResize="0"/>
          <p:nvPr/>
        </p:nvPicPr>
        <p:blipFill>
          <a:blip r:embed="rId6">
            <a:alphaModFix/>
          </a:blip>
          <a:stretch>
            <a:fillRect/>
          </a:stretch>
        </p:blipFill>
        <p:spPr>
          <a:xfrm>
            <a:off x="5029575" y="3127800"/>
            <a:ext cx="521208" cy="521208"/>
          </a:xfrm>
          <a:prstGeom prst="rect">
            <a:avLst/>
          </a:prstGeom>
          <a:noFill/>
          <a:ln>
            <a:noFill/>
          </a:ln>
        </p:spPr>
      </p:pic>
      <p:pic>
        <p:nvPicPr>
          <p:cNvPr descr="decorative" id="426" name="Google Shape;426;p85" title="04_accountable_care_collaborative_removed_512.png"/>
          <p:cNvPicPr preferRelativeResize="0"/>
          <p:nvPr/>
        </p:nvPicPr>
        <p:blipFill>
          <a:blip r:embed="rId7">
            <a:alphaModFix/>
          </a:blip>
          <a:stretch>
            <a:fillRect/>
          </a:stretch>
        </p:blipFill>
        <p:spPr>
          <a:xfrm>
            <a:off x="8004200" y="2423125"/>
            <a:ext cx="521208" cy="521208"/>
          </a:xfrm>
          <a:prstGeom prst="rect">
            <a:avLst/>
          </a:prstGeom>
          <a:noFill/>
          <a:ln>
            <a:noFill/>
          </a:ln>
        </p:spPr>
      </p:pic>
      <p:pic>
        <p:nvPicPr>
          <p:cNvPr id="427" name="Google Shape;427;p85" title="05_behavioral_health_fee_for_service_512.png"/>
          <p:cNvPicPr preferRelativeResize="0"/>
          <p:nvPr/>
        </p:nvPicPr>
        <p:blipFill>
          <a:blip r:embed="rId8">
            <a:alphaModFix/>
          </a:blip>
          <a:stretch>
            <a:fillRect/>
          </a:stretch>
        </p:blipFill>
        <p:spPr>
          <a:xfrm>
            <a:off x="8004200" y="3091100"/>
            <a:ext cx="521208" cy="521208"/>
          </a:xfrm>
          <a:prstGeom prst="rect">
            <a:avLst/>
          </a:prstGeom>
          <a:noFill/>
          <a:ln>
            <a:noFill/>
          </a:ln>
        </p:spPr>
      </p:pic>
      <p:pic>
        <p:nvPicPr>
          <p:cNvPr descr="decorative" id="428" name="Google Shape;428;p85" title="06_managed_care_removed_512.png"/>
          <p:cNvPicPr preferRelativeResize="0"/>
          <p:nvPr/>
        </p:nvPicPr>
        <p:blipFill>
          <a:blip r:embed="rId9">
            <a:alphaModFix/>
          </a:blip>
          <a:stretch>
            <a:fillRect/>
          </a:stretch>
        </p:blipFill>
        <p:spPr>
          <a:xfrm>
            <a:off x="8004200" y="3654538"/>
            <a:ext cx="521208" cy="521208"/>
          </a:xfrm>
          <a:prstGeom prst="rect">
            <a:avLst/>
          </a:prstGeom>
          <a:noFill/>
          <a:ln>
            <a:noFill/>
          </a:ln>
        </p:spPr>
      </p:pic>
      <p:pic>
        <p:nvPicPr>
          <p:cNvPr id="429" name="Google Shape;429;p85" title="07_chp_medicaid_state_only_plan_512.png"/>
          <p:cNvPicPr preferRelativeResize="0"/>
          <p:nvPr/>
        </p:nvPicPr>
        <p:blipFill>
          <a:blip r:embed="rId10">
            <a:alphaModFix/>
          </a:blip>
          <a:stretch>
            <a:fillRect/>
          </a:stretch>
        </p:blipFill>
        <p:spPr>
          <a:xfrm>
            <a:off x="8004200" y="4217975"/>
            <a:ext cx="521208" cy="521208"/>
          </a:xfrm>
          <a:prstGeom prst="rect">
            <a:avLst/>
          </a:prstGeom>
          <a:noFill/>
          <a:ln>
            <a:noFill/>
          </a:ln>
        </p:spPr>
      </p:pic>
      <p:pic>
        <p:nvPicPr>
          <p:cNvPr descr="decorative" id="430" name="Google Shape;430;p85" title="08_ltss_freeze_legacy_population_512.png"/>
          <p:cNvPicPr preferRelativeResize="0"/>
          <p:nvPr/>
        </p:nvPicPr>
        <p:blipFill>
          <a:blip r:embed="rId11">
            <a:alphaModFix/>
          </a:blip>
          <a:stretch>
            <a:fillRect/>
          </a:stretch>
        </p:blipFill>
        <p:spPr>
          <a:xfrm>
            <a:off x="8004200" y="5200600"/>
            <a:ext cx="521208" cy="521208"/>
          </a:xfrm>
          <a:prstGeom prst="rect">
            <a:avLst/>
          </a:prstGeom>
          <a:noFill/>
          <a:ln>
            <a:noFill/>
          </a:ln>
        </p:spPr>
      </p:pic>
      <p:pic>
        <p:nvPicPr>
          <p:cNvPr descr="decorative" id="431" name="Google Shape;431;p85" title="01_august_2025_node_3dots_blue.png"/>
          <p:cNvPicPr preferRelativeResize="0"/>
          <p:nvPr/>
        </p:nvPicPr>
        <p:blipFill>
          <a:blip r:embed="rId12">
            <a:alphaModFix/>
          </a:blip>
          <a:stretch>
            <a:fillRect/>
          </a:stretch>
        </p:blipFill>
        <p:spPr>
          <a:xfrm>
            <a:off x="1719475" y="1541712"/>
            <a:ext cx="796916" cy="1131625"/>
          </a:xfrm>
          <a:prstGeom prst="rect">
            <a:avLst/>
          </a:prstGeom>
          <a:noFill/>
          <a:ln>
            <a:noFill/>
          </a:ln>
        </p:spPr>
      </p:pic>
      <p:pic>
        <p:nvPicPr>
          <p:cNvPr descr="decorative" id="432" name="Google Shape;432;p85" title="02_july_1_2026_node_3dots_teal.png"/>
          <p:cNvPicPr preferRelativeResize="0"/>
          <p:nvPr/>
        </p:nvPicPr>
        <p:blipFill>
          <a:blip r:embed="rId13">
            <a:alphaModFix/>
          </a:blip>
          <a:stretch>
            <a:fillRect/>
          </a:stretch>
        </p:blipFill>
        <p:spPr>
          <a:xfrm>
            <a:off x="5235725" y="1528925"/>
            <a:ext cx="795528" cy="1133627"/>
          </a:xfrm>
          <a:prstGeom prst="rect">
            <a:avLst/>
          </a:prstGeom>
          <a:noFill/>
          <a:ln>
            <a:noFill/>
          </a:ln>
        </p:spPr>
      </p:pic>
      <p:pic>
        <p:nvPicPr>
          <p:cNvPr descr="decorative" id="433" name="Google Shape;433;p85" title="03_jan_1_2027_node_3dots_red.png"/>
          <p:cNvPicPr preferRelativeResize="0"/>
          <p:nvPr/>
        </p:nvPicPr>
        <p:blipFill>
          <a:blip r:embed="rId14">
            <a:alphaModFix/>
          </a:blip>
          <a:stretch>
            <a:fillRect/>
          </a:stretch>
        </p:blipFill>
        <p:spPr>
          <a:xfrm>
            <a:off x="8253450" y="1540925"/>
            <a:ext cx="795528" cy="11331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86"/>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Dental Benefit Changes ​</a:t>
            </a:r>
            <a:endParaRPr/>
          </a:p>
        </p:txBody>
      </p:sp>
      <p:sp>
        <p:nvSpPr>
          <p:cNvPr id="440" name="Google Shape;440;p86"/>
          <p:cNvSpPr txBox="1"/>
          <p:nvPr>
            <p:ph idx="1" type="body"/>
          </p:nvPr>
        </p:nvSpPr>
        <p:spPr>
          <a:xfrm>
            <a:off x="838200" y="1739325"/>
            <a:ext cx="10515600" cy="4318500"/>
          </a:xfrm>
          <a:prstGeom prst="rect">
            <a:avLst/>
          </a:prstGeom>
        </p:spPr>
        <p:txBody>
          <a:bodyPr anchorCtr="0" anchor="t" bIns="45700" lIns="91425" spcFirstLastPara="1" rIns="91425" wrap="square" tIns="45700">
            <a:noAutofit/>
          </a:bodyPr>
          <a:lstStyle/>
          <a:p>
            <a:pPr indent="-400050" lvl="0" marL="647700" rtl="0" algn="l">
              <a:lnSpc>
                <a:spcPct val="115000"/>
              </a:lnSpc>
              <a:spcBef>
                <a:spcPts val="0"/>
              </a:spcBef>
              <a:spcAft>
                <a:spcPts val="0"/>
              </a:spcAft>
              <a:buSzPts val="2700"/>
              <a:buFont typeface="Trebuchet MS"/>
              <a:buChar char="●"/>
            </a:pPr>
            <a:r>
              <a:rPr lang="en-US" sz="2700">
                <a:highlight>
                  <a:schemeClr val="lt1"/>
                </a:highlight>
              </a:rPr>
              <a:t>Who:​ </a:t>
            </a:r>
            <a:endParaRPr sz="2700">
              <a:highlight>
                <a:schemeClr val="lt1"/>
              </a:highlight>
            </a:endParaRPr>
          </a:p>
          <a:p>
            <a:pPr indent="-400050" lvl="1" marL="914400" rtl="0" algn="l">
              <a:lnSpc>
                <a:spcPct val="115000"/>
              </a:lnSpc>
              <a:spcBef>
                <a:spcPts val="0"/>
              </a:spcBef>
              <a:spcAft>
                <a:spcPts val="0"/>
              </a:spcAft>
              <a:buSzPts val="2700"/>
              <a:buFont typeface="Trebuchet MS"/>
              <a:buChar char="○"/>
            </a:pPr>
            <a:r>
              <a:rPr lang="en-US" sz="2700">
                <a:highlight>
                  <a:schemeClr val="lt1"/>
                </a:highlight>
              </a:rPr>
              <a:t>Child enrollees</a:t>
            </a:r>
            <a:endParaRPr sz="2700">
              <a:highlight>
                <a:schemeClr val="lt1"/>
              </a:highlight>
            </a:endParaRPr>
          </a:p>
          <a:p>
            <a:pPr indent="-400050" lvl="0" marL="647700" rtl="0" algn="l">
              <a:lnSpc>
                <a:spcPct val="115000"/>
              </a:lnSpc>
              <a:spcBef>
                <a:spcPts val="0"/>
              </a:spcBef>
              <a:spcAft>
                <a:spcPts val="0"/>
              </a:spcAft>
              <a:buSzPts val="2700"/>
              <a:buFont typeface="Trebuchet MS"/>
              <a:buChar char="●"/>
            </a:pPr>
            <a:r>
              <a:rPr lang="en-US" sz="2700">
                <a:highlight>
                  <a:schemeClr val="lt1"/>
                </a:highlight>
              </a:rPr>
              <a:t>When: July 1, 2026</a:t>
            </a:r>
            <a:endParaRPr sz="2700">
              <a:highlight>
                <a:schemeClr val="lt1"/>
              </a:highlight>
            </a:endParaRPr>
          </a:p>
          <a:p>
            <a:pPr indent="-400050" lvl="0" marL="647700" rtl="0" algn="l">
              <a:lnSpc>
                <a:spcPct val="115000"/>
              </a:lnSpc>
              <a:spcBef>
                <a:spcPts val="1000"/>
              </a:spcBef>
              <a:spcAft>
                <a:spcPts val="0"/>
              </a:spcAft>
              <a:buSzPts val="2700"/>
              <a:buFont typeface="Trebuchet MS"/>
              <a:buChar char="●"/>
            </a:pPr>
            <a:r>
              <a:rPr lang="en-US" sz="2700">
                <a:highlight>
                  <a:schemeClr val="lt1"/>
                </a:highlight>
              </a:rPr>
              <a:t>Key Points​</a:t>
            </a:r>
            <a:endParaRPr sz="2700">
              <a:highlight>
                <a:schemeClr val="lt1"/>
              </a:highlight>
            </a:endParaRPr>
          </a:p>
          <a:p>
            <a:pPr indent="-400050" lvl="1" marL="914400" rtl="0" algn="l">
              <a:lnSpc>
                <a:spcPct val="115000"/>
              </a:lnSpc>
              <a:spcBef>
                <a:spcPts val="0"/>
              </a:spcBef>
              <a:spcAft>
                <a:spcPts val="0"/>
              </a:spcAft>
              <a:buSzPts val="2700"/>
              <a:buFont typeface="Trebuchet MS"/>
              <a:buChar char="○"/>
            </a:pPr>
            <a:r>
              <a:rPr lang="en-US" sz="2700">
                <a:highlight>
                  <a:srgbClr val="FFFFFF"/>
                </a:highlight>
              </a:rPr>
              <a:t>Annual dental limit will be $1,100.</a:t>
            </a:r>
            <a:endParaRPr sz="2700">
              <a:highlight>
                <a:srgbClr val="FFFFFF"/>
              </a:highlight>
            </a:endParaRPr>
          </a:p>
          <a:p>
            <a:pPr indent="-400050" lvl="1" marL="914400" rtl="0" algn="l">
              <a:lnSpc>
                <a:spcPct val="115000"/>
              </a:lnSpc>
              <a:spcBef>
                <a:spcPts val="0"/>
              </a:spcBef>
              <a:spcAft>
                <a:spcPts val="0"/>
              </a:spcAft>
              <a:buSzPts val="2700"/>
              <a:buFont typeface="Trebuchet MS"/>
              <a:buChar char="○"/>
            </a:pPr>
            <a:r>
              <a:rPr lang="en-US" sz="2700">
                <a:highlight>
                  <a:srgbClr val="FFFFFF"/>
                </a:highlight>
              </a:rPr>
              <a:t>Members </a:t>
            </a:r>
            <a:r>
              <a:rPr lang="en-US" sz="2700">
                <a:highlight>
                  <a:srgbClr val="FFFFFF"/>
                </a:highlight>
              </a:rPr>
              <a:t>should work with their dental providers on care plans. </a:t>
            </a:r>
            <a:endParaRPr sz="2700">
              <a:highlight>
                <a:srgbClr val="FFFFFF"/>
              </a:highlight>
            </a:endParaRPr>
          </a:p>
          <a:p>
            <a:pPr indent="0" lvl="0" marL="0" rtl="0" algn="l">
              <a:lnSpc>
                <a:spcPct val="115000"/>
              </a:lnSpc>
              <a:spcBef>
                <a:spcPts val="0"/>
              </a:spcBef>
              <a:spcAft>
                <a:spcPts val="0"/>
              </a:spcAft>
              <a:buNone/>
            </a:pPr>
            <a:r>
              <a:t/>
            </a:r>
            <a:endParaRPr sz="2700">
              <a:highlight>
                <a:schemeClr val="lt1"/>
              </a:highlight>
            </a:endParaRPr>
          </a:p>
          <a:p>
            <a:pPr indent="0" lvl="0" marL="0" rtl="0" algn="l">
              <a:spcBef>
                <a:spcPts val="1000"/>
              </a:spcBef>
              <a:spcAft>
                <a:spcPts val="0"/>
              </a:spcAft>
              <a:buNone/>
            </a:pPr>
            <a:r>
              <a:t/>
            </a:r>
            <a:endParaRPr sz="2700"/>
          </a:p>
        </p:txBody>
      </p:sp>
      <p:sp>
        <p:nvSpPr>
          <p:cNvPr id="441" name="Google Shape;441;p86"/>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87"/>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Enrollment Cap</a:t>
            </a:r>
            <a:r>
              <a:rPr lang="en-US">
                <a:latin typeface="Arial"/>
                <a:ea typeface="Arial"/>
                <a:cs typeface="Arial"/>
                <a:sym typeface="Arial"/>
              </a:rPr>
              <a:t>​</a:t>
            </a:r>
            <a:endParaRPr>
              <a:latin typeface="Arial"/>
              <a:ea typeface="Arial"/>
              <a:cs typeface="Arial"/>
              <a:sym typeface="Arial"/>
            </a:endParaRPr>
          </a:p>
        </p:txBody>
      </p:sp>
      <p:sp>
        <p:nvSpPr>
          <p:cNvPr id="448" name="Google Shape;448;p87"/>
          <p:cNvSpPr txBox="1"/>
          <p:nvPr>
            <p:ph idx="1" type="body"/>
          </p:nvPr>
        </p:nvSpPr>
        <p:spPr>
          <a:xfrm>
            <a:off x="838200" y="1667562"/>
            <a:ext cx="10515600" cy="4390200"/>
          </a:xfrm>
          <a:prstGeom prst="rect">
            <a:avLst/>
          </a:prstGeom>
        </p:spPr>
        <p:txBody>
          <a:bodyPr anchorCtr="0" anchor="t" bIns="45700" lIns="91425" spcFirstLastPara="1" rIns="91425" wrap="square" tIns="45700">
            <a:noAutofit/>
          </a:bodyPr>
          <a:lstStyle/>
          <a:p>
            <a:pPr indent="-368300" lvl="0" marL="647700" rtl="0" algn="l">
              <a:lnSpc>
                <a:spcPct val="115000"/>
              </a:lnSpc>
              <a:spcBef>
                <a:spcPts val="0"/>
              </a:spcBef>
              <a:spcAft>
                <a:spcPts val="0"/>
              </a:spcAft>
              <a:buSzPts val="2200"/>
              <a:buFont typeface="Trebuchet MS"/>
              <a:buChar char="●"/>
            </a:pPr>
            <a:r>
              <a:rPr lang="en-US" sz="2600">
                <a:highlight>
                  <a:schemeClr val="lt1"/>
                </a:highlight>
              </a:rPr>
              <a:t>Who:​ </a:t>
            </a:r>
            <a:endParaRPr sz="2600">
              <a:highlight>
                <a:schemeClr val="lt1"/>
              </a:highlight>
            </a:endParaRPr>
          </a:p>
          <a:p>
            <a:pPr indent="-368300" lvl="1" marL="914400" rtl="0" algn="l">
              <a:lnSpc>
                <a:spcPct val="115000"/>
              </a:lnSpc>
              <a:spcBef>
                <a:spcPts val="0"/>
              </a:spcBef>
              <a:spcAft>
                <a:spcPts val="0"/>
              </a:spcAft>
              <a:buSzPts val="2200"/>
              <a:buFont typeface="Trebuchet MS"/>
              <a:buChar char="○"/>
            </a:pPr>
            <a:r>
              <a:rPr lang="en-US" sz="2600">
                <a:highlight>
                  <a:schemeClr val="lt1"/>
                </a:highlight>
              </a:rPr>
              <a:t>Child enrollees</a:t>
            </a:r>
            <a:endParaRPr sz="2450">
              <a:highlight>
                <a:schemeClr val="lt1"/>
              </a:highlight>
            </a:endParaRPr>
          </a:p>
          <a:p>
            <a:pPr indent="-368300" lvl="0" marL="647700" rtl="0" algn="l">
              <a:lnSpc>
                <a:spcPct val="115000"/>
              </a:lnSpc>
              <a:spcBef>
                <a:spcPts val="0"/>
              </a:spcBef>
              <a:spcAft>
                <a:spcPts val="0"/>
              </a:spcAft>
              <a:buSzPts val="2200"/>
              <a:buFont typeface="Trebuchet MS"/>
              <a:buChar char="●"/>
            </a:pPr>
            <a:r>
              <a:rPr lang="en-US" sz="2600">
                <a:highlight>
                  <a:schemeClr val="lt1"/>
                </a:highlight>
              </a:rPr>
              <a:t>When: July 1, 2026</a:t>
            </a:r>
            <a:endParaRPr sz="2600">
              <a:highlight>
                <a:schemeClr val="lt1"/>
              </a:highlight>
            </a:endParaRPr>
          </a:p>
          <a:p>
            <a:pPr indent="-368300" lvl="0" marL="647700" rtl="0" algn="l">
              <a:lnSpc>
                <a:spcPct val="115000"/>
              </a:lnSpc>
              <a:spcBef>
                <a:spcPts val="1000"/>
              </a:spcBef>
              <a:spcAft>
                <a:spcPts val="0"/>
              </a:spcAft>
              <a:buSzPts val="2200"/>
              <a:buFont typeface="Trebuchet MS"/>
              <a:buChar char="●"/>
            </a:pPr>
            <a:r>
              <a:rPr lang="en-US" sz="2600">
                <a:highlight>
                  <a:schemeClr val="lt1"/>
                </a:highlight>
              </a:rPr>
              <a:t>Key Points​</a:t>
            </a:r>
            <a:endParaRPr sz="2600">
              <a:highlight>
                <a:schemeClr val="lt1"/>
              </a:highlight>
            </a:endParaRPr>
          </a:p>
          <a:p>
            <a:pPr indent="-368300" lvl="1" marL="914400" rtl="0" algn="l">
              <a:lnSpc>
                <a:spcPct val="115000"/>
              </a:lnSpc>
              <a:spcBef>
                <a:spcPts val="0"/>
              </a:spcBef>
              <a:spcAft>
                <a:spcPts val="0"/>
              </a:spcAft>
              <a:buSzPts val="2200"/>
              <a:buFont typeface="Trebuchet MS"/>
              <a:buChar char="○"/>
            </a:pPr>
            <a:r>
              <a:rPr lang="en-US" sz="2450">
                <a:highlight>
                  <a:schemeClr val="lt1"/>
                </a:highlight>
              </a:rPr>
              <a:t>Cover All Coloradans new child enrollment will be frozen if: </a:t>
            </a:r>
            <a:endParaRPr sz="2450">
              <a:highlight>
                <a:schemeClr val="lt1"/>
              </a:highlight>
            </a:endParaRPr>
          </a:p>
          <a:p>
            <a:pPr indent="-368300" lvl="2" marL="1371600" rtl="0" algn="l">
              <a:lnSpc>
                <a:spcPct val="115000"/>
              </a:lnSpc>
              <a:spcBef>
                <a:spcPts val="0"/>
              </a:spcBef>
              <a:spcAft>
                <a:spcPts val="0"/>
              </a:spcAft>
              <a:buSzPts val="2200"/>
              <a:buFont typeface="Trebuchet MS"/>
              <a:buChar char="■"/>
            </a:pPr>
            <a:r>
              <a:rPr lang="en-US" sz="2450">
                <a:highlight>
                  <a:schemeClr val="lt1"/>
                </a:highlight>
              </a:rPr>
              <a:t>Child enrollment reaches 25,000, or  </a:t>
            </a:r>
            <a:endParaRPr sz="2450">
              <a:highlight>
                <a:schemeClr val="lt1"/>
              </a:highlight>
            </a:endParaRPr>
          </a:p>
          <a:p>
            <a:pPr indent="-368300" lvl="2" marL="1371600" rtl="0" algn="l">
              <a:lnSpc>
                <a:spcPct val="115000"/>
              </a:lnSpc>
              <a:spcBef>
                <a:spcPts val="0"/>
              </a:spcBef>
              <a:spcAft>
                <a:spcPts val="0"/>
              </a:spcAft>
              <a:buSzPts val="2200"/>
              <a:buFont typeface="Trebuchet MS"/>
              <a:buChar char="■"/>
            </a:pPr>
            <a:r>
              <a:rPr lang="en-US" sz="2450">
                <a:highlight>
                  <a:schemeClr val="lt1"/>
                </a:highlight>
              </a:rPr>
              <a:t>HCPF exceeds projected expenditures. </a:t>
            </a:r>
            <a:endParaRPr sz="2450">
              <a:highlight>
                <a:schemeClr val="lt1"/>
              </a:highlight>
            </a:endParaRPr>
          </a:p>
          <a:p>
            <a:pPr indent="0" lvl="0" marL="914400" rtl="0" algn="l">
              <a:lnSpc>
                <a:spcPct val="115000"/>
              </a:lnSpc>
              <a:spcBef>
                <a:spcPts val="0"/>
              </a:spcBef>
              <a:spcAft>
                <a:spcPts val="0"/>
              </a:spcAft>
              <a:buNone/>
            </a:pPr>
            <a:r>
              <a:t/>
            </a:r>
            <a:endParaRPr sz="2550">
              <a:highlight>
                <a:schemeClr val="lt1"/>
              </a:highlight>
            </a:endParaRPr>
          </a:p>
          <a:p>
            <a:pPr indent="0" lvl="0" marL="0" rtl="0" algn="l">
              <a:spcBef>
                <a:spcPts val="1000"/>
              </a:spcBef>
              <a:spcAft>
                <a:spcPts val="0"/>
              </a:spcAft>
              <a:buNone/>
            </a:pPr>
            <a:r>
              <a:t/>
            </a:r>
            <a:endParaRPr/>
          </a:p>
        </p:txBody>
      </p:sp>
      <p:sp>
        <p:nvSpPr>
          <p:cNvPr id="449" name="Google Shape;449;p87"/>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88"/>
          <p:cNvSpPr txBox="1"/>
          <p:nvPr>
            <p:ph type="title"/>
          </p:nvPr>
        </p:nvSpPr>
        <p:spPr>
          <a:xfrm>
            <a:off x="274625" y="284125"/>
            <a:ext cx="11734200" cy="7773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4100"/>
              <a:t>Removed from </a:t>
            </a:r>
            <a:r>
              <a:rPr lang="en-US" sz="4100"/>
              <a:t>Accountable Care Collaborative​</a:t>
            </a:r>
            <a:endParaRPr sz="4100">
              <a:latin typeface="Arial"/>
              <a:ea typeface="Arial"/>
              <a:cs typeface="Arial"/>
              <a:sym typeface="Arial"/>
            </a:endParaRPr>
          </a:p>
        </p:txBody>
      </p:sp>
      <p:sp>
        <p:nvSpPr>
          <p:cNvPr id="456" name="Google Shape;456;p88"/>
          <p:cNvSpPr txBox="1"/>
          <p:nvPr>
            <p:ph idx="1" type="body"/>
          </p:nvPr>
        </p:nvSpPr>
        <p:spPr>
          <a:xfrm>
            <a:off x="274625" y="1208075"/>
            <a:ext cx="11452500" cy="4849800"/>
          </a:xfrm>
          <a:prstGeom prst="rect">
            <a:avLst/>
          </a:prstGeom>
        </p:spPr>
        <p:txBody>
          <a:bodyPr anchorCtr="0" anchor="t" bIns="45700" lIns="91425" spcFirstLastPara="1" rIns="91425" wrap="square" tIns="45700">
            <a:noAutofit/>
          </a:bodyPr>
          <a:lstStyle/>
          <a:p>
            <a:pPr indent="-444500" lvl="0" marL="457200" rtl="0" algn="l">
              <a:spcBef>
                <a:spcPts val="1000"/>
              </a:spcBef>
              <a:spcAft>
                <a:spcPts val="0"/>
              </a:spcAft>
              <a:buSzPts val="3400"/>
              <a:buChar char="●"/>
            </a:pPr>
            <a:r>
              <a:rPr lang="en-US" sz="3400"/>
              <a:t>Who:​</a:t>
            </a:r>
            <a:endParaRPr sz="3400"/>
          </a:p>
          <a:p>
            <a:pPr indent="-362585" lvl="1" marL="914400" rtl="0" algn="l">
              <a:spcBef>
                <a:spcPts val="500"/>
              </a:spcBef>
              <a:spcAft>
                <a:spcPts val="0"/>
              </a:spcAft>
              <a:buSzPts val="2110"/>
              <a:buChar char="○"/>
            </a:pPr>
            <a:r>
              <a:rPr lang="en-US" sz="3100"/>
              <a:t>Child (all) and Pregnant/Postpartum enrollees </a:t>
            </a:r>
            <a:r>
              <a:rPr lang="en-US" sz="3100"/>
              <a:t>(Medicaid)</a:t>
            </a:r>
            <a:endParaRPr sz="3100"/>
          </a:p>
          <a:p>
            <a:pPr indent="-444500" lvl="0" marL="457200" rtl="0" algn="l">
              <a:spcBef>
                <a:spcPts val="1000"/>
              </a:spcBef>
              <a:spcAft>
                <a:spcPts val="0"/>
              </a:spcAft>
              <a:buSzPts val="3400"/>
              <a:buChar char="●"/>
            </a:pPr>
            <a:r>
              <a:rPr lang="en-US" sz="3400"/>
              <a:t>When: Jan. 1, 2027</a:t>
            </a:r>
            <a:endParaRPr sz="3400"/>
          </a:p>
          <a:p>
            <a:pPr indent="-444500" lvl="0" marL="457200" rtl="0" algn="l">
              <a:spcBef>
                <a:spcPts val="1000"/>
              </a:spcBef>
              <a:spcAft>
                <a:spcPts val="0"/>
              </a:spcAft>
              <a:buSzPts val="3400"/>
              <a:buChar char="●"/>
            </a:pPr>
            <a:r>
              <a:rPr lang="en-US" sz="3400"/>
              <a:t>Key Points​</a:t>
            </a:r>
            <a:endParaRPr sz="3400"/>
          </a:p>
          <a:p>
            <a:pPr indent="-362585" lvl="1" marL="914400" rtl="0" algn="l">
              <a:spcBef>
                <a:spcPts val="500"/>
              </a:spcBef>
              <a:spcAft>
                <a:spcPts val="0"/>
              </a:spcAft>
              <a:buSzPts val="2110"/>
              <a:buChar char="○"/>
            </a:pPr>
            <a:r>
              <a:rPr lang="en-US" sz="3100"/>
              <a:t>No Regional Accountable Entity (RAE) assignments</a:t>
            </a:r>
            <a:endParaRPr sz="3100"/>
          </a:p>
          <a:p>
            <a:pPr indent="-387350" lvl="2" marL="1371600" rtl="0" algn="l">
              <a:spcBef>
                <a:spcPts val="500"/>
              </a:spcBef>
              <a:spcAft>
                <a:spcPts val="0"/>
              </a:spcAft>
              <a:buSzPts val="2500"/>
              <a:buChar char="■"/>
            </a:pPr>
            <a:r>
              <a:rPr lang="en-US" sz="2500"/>
              <a:t>Behavioral Health changes</a:t>
            </a:r>
            <a:endParaRPr sz="2500"/>
          </a:p>
          <a:p>
            <a:pPr indent="-387350" lvl="2" marL="1371600" rtl="0" algn="l">
              <a:spcBef>
                <a:spcPts val="500"/>
              </a:spcBef>
              <a:spcAft>
                <a:spcPts val="0"/>
              </a:spcAft>
              <a:buSzPts val="2500"/>
              <a:buChar char="■"/>
            </a:pPr>
            <a:r>
              <a:rPr lang="en-US" sz="2500"/>
              <a:t>No RAE care coordination </a:t>
            </a:r>
            <a:endParaRPr sz="2500"/>
          </a:p>
          <a:p>
            <a:pPr indent="-362585" lvl="1" marL="914400" rtl="0" algn="l">
              <a:spcBef>
                <a:spcPts val="500"/>
              </a:spcBef>
              <a:spcAft>
                <a:spcPts val="0"/>
              </a:spcAft>
              <a:buSzPts val="2110"/>
              <a:buChar char="○"/>
            </a:pPr>
            <a:r>
              <a:rPr lang="en-US" sz="3100"/>
              <a:t>No managed care assignments (Denver Health &amp; Rocky Mountain Health Plans PRIME)</a:t>
            </a:r>
            <a:endParaRPr sz="3100"/>
          </a:p>
          <a:p>
            <a:pPr indent="0" lvl="0" marL="914400" rtl="0" algn="l">
              <a:lnSpc>
                <a:spcPct val="115000"/>
              </a:lnSpc>
              <a:spcBef>
                <a:spcPts val="0"/>
              </a:spcBef>
              <a:spcAft>
                <a:spcPts val="0"/>
              </a:spcAft>
              <a:buNone/>
            </a:pPr>
            <a:r>
              <a:t/>
            </a:r>
            <a:endParaRPr sz="2700">
              <a:highlight>
                <a:schemeClr val="lt1"/>
              </a:highlight>
            </a:endParaRPr>
          </a:p>
          <a:p>
            <a:pPr indent="0" lvl="0" marL="0" rtl="0" algn="l">
              <a:spcBef>
                <a:spcPts val="1000"/>
              </a:spcBef>
              <a:spcAft>
                <a:spcPts val="0"/>
              </a:spcAft>
              <a:buNone/>
            </a:pPr>
            <a:r>
              <a:t/>
            </a:r>
            <a:endParaRPr sz="2700"/>
          </a:p>
        </p:txBody>
      </p:sp>
      <p:sp>
        <p:nvSpPr>
          <p:cNvPr id="457" name="Google Shape;457;p88"/>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89"/>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CAC Kids Medicaid Only ​</a:t>
            </a:r>
            <a:endParaRPr/>
          </a:p>
        </p:txBody>
      </p:sp>
      <p:sp>
        <p:nvSpPr>
          <p:cNvPr id="464" name="Google Shape;464;p89"/>
          <p:cNvSpPr txBox="1"/>
          <p:nvPr>
            <p:ph idx="1" type="body"/>
          </p:nvPr>
        </p:nvSpPr>
        <p:spPr>
          <a:xfrm>
            <a:off x="497275" y="1506675"/>
            <a:ext cx="10856400" cy="4551300"/>
          </a:xfrm>
          <a:prstGeom prst="rect">
            <a:avLst/>
          </a:prstGeom>
        </p:spPr>
        <p:txBody>
          <a:bodyPr anchorCtr="0" anchor="t" bIns="45700" lIns="91425" spcFirstLastPara="1" rIns="91425" wrap="square" tIns="45700">
            <a:noAutofit/>
          </a:bodyPr>
          <a:lstStyle/>
          <a:p>
            <a:pPr indent="-400050" lvl="0" marL="647700" rtl="0" algn="l">
              <a:lnSpc>
                <a:spcPct val="115000"/>
              </a:lnSpc>
              <a:spcBef>
                <a:spcPts val="0"/>
              </a:spcBef>
              <a:spcAft>
                <a:spcPts val="0"/>
              </a:spcAft>
              <a:buSzPts val="2700"/>
              <a:buFont typeface="Trebuchet MS"/>
              <a:buChar char="●"/>
            </a:pPr>
            <a:r>
              <a:rPr lang="en-US" sz="2700">
                <a:highlight>
                  <a:schemeClr val="lt1"/>
                </a:highlight>
              </a:rPr>
              <a:t>Who:​</a:t>
            </a:r>
            <a:endParaRPr sz="2700">
              <a:highlight>
                <a:schemeClr val="lt1"/>
              </a:highlight>
            </a:endParaRPr>
          </a:p>
          <a:p>
            <a:pPr indent="-400050" lvl="1" marL="914400" rtl="0" algn="l">
              <a:lnSpc>
                <a:spcPct val="115000"/>
              </a:lnSpc>
              <a:spcBef>
                <a:spcPts val="0"/>
              </a:spcBef>
              <a:spcAft>
                <a:spcPts val="0"/>
              </a:spcAft>
              <a:buSzPts val="2700"/>
              <a:buFont typeface="Trebuchet MS"/>
              <a:buChar char="○"/>
            </a:pPr>
            <a:r>
              <a:rPr lang="en-US" sz="2700">
                <a:highlight>
                  <a:schemeClr val="lt1"/>
                </a:highlight>
              </a:rPr>
              <a:t>Child enrollees</a:t>
            </a:r>
            <a:endParaRPr sz="2700">
              <a:highlight>
                <a:schemeClr val="lt1"/>
              </a:highlight>
            </a:endParaRPr>
          </a:p>
          <a:p>
            <a:pPr indent="-400050" lvl="0" marL="647700" rtl="0" algn="l">
              <a:lnSpc>
                <a:spcPct val="115000"/>
              </a:lnSpc>
              <a:spcBef>
                <a:spcPts val="1000"/>
              </a:spcBef>
              <a:spcAft>
                <a:spcPts val="0"/>
              </a:spcAft>
              <a:buSzPts val="2700"/>
              <a:buFont typeface="Trebuchet MS"/>
              <a:buChar char="●"/>
            </a:pPr>
            <a:r>
              <a:rPr lang="en-US" sz="2700">
                <a:highlight>
                  <a:schemeClr val="lt1"/>
                </a:highlight>
              </a:rPr>
              <a:t>When: 1/1/27​</a:t>
            </a:r>
            <a:endParaRPr sz="2700">
              <a:highlight>
                <a:schemeClr val="lt1"/>
              </a:highlight>
            </a:endParaRPr>
          </a:p>
          <a:p>
            <a:pPr indent="-400050" lvl="0" marL="647700" rtl="0" algn="l">
              <a:lnSpc>
                <a:spcPct val="115000"/>
              </a:lnSpc>
              <a:spcBef>
                <a:spcPts val="1000"/>
              </a:spcBef>
              <a:spcAft>
                <a:spcPts val="0"/>
              </a:spcAft>
              <a:buSzPts val="2700"/>
              <a:buFont typeface="Trebuchet MS"/>
              <a:buChar char="●"/>
            </a:pPr>
            <a:r>
              <a:rPr lang="en-US" sz="2700">
                <a:highlight>
                  <a:schemeClr val="lt1"/>
                </a:highlight>
              </a:rPr>
              <a:t>Key Points​</a:t>
            </a:r>
            <a:endParaRPr sz="2700">
              <a:highlight>
                <a:schemeClr val="lt1"/>
              </a:highlight>
            </a:endParaRPr>
          </a:p>
          <a:p>
            <a:pPr indent="-400050" lvl="1" marL="914400" rtl="0" algn="l">
              <a:lnSpc>
                <a:spcPct val="115000"/>
              </a:lnSpc>
              <a:spcBef>
                <a:spcPts val="0"/>
              </a:spcBef>
              <a:spcAft>
                <a:spcPts val="0"/>
              </a:spcAft>
              <a:buSzPts val="2700"/>
              <a:buFont typeface="Trebuchet MS"/>
              <a:buChar char="○"/>
            </a:pPr>
            <a:r>
              <a:rPr lang="en-US" sz="2700">
                <a:highlight>
                  <a:srgbClr val="FFFFFF"/>
                </a:highlight>
              </a:rPr>
              <a:t>All children will be consolidated in the Medicaid delivery system. </a:t>
            </a:r>
            <a:endParaRPr sz="2700">
              <a:highlight>
                <a:srgbClr val="FFFFFF"/>
              </a:highlight>
            </a:endParaRPr>
          </a:p>
          <a:p>
            <a:pPr indent="-400050" lvl="1" marL="914400" rtl="0" algn="l">
              <a:lnSpc>
                <a:spcPct val="115000"/>
              </a:lnSpc>
              <a:spcBef>
                <a:spcPts val="1000"/>
              </a:spcBef>
              <a:spcAft>
                <a:spcPts val="0"/>
              </a:spcAft>
              <a:buSzPts val="2700"/>
              <a:buFont typeface="Trebuchet MS"/>
              <a:buChar char="○"/>
            </a:pPr>
            <a:r>
              <a:rPr lang="en-US" sz="2700">
                <a:highlight>
                  <a:srgbClr val="FFFFFF"/>
                </a:highlight>
              </a:rPr>
              <a:t>Households enrolled in CHP+ will be notified of changes. </a:t>
            </a:r>
            <a:endParaRPr sz="2700">
              <a:highlight>
                <a:srgbClr val="FFFFFF"/>
              </a:highlight>
            </a:endParaRPr>
          </a:p>
          <a:p>
            <a:pPr indent="0" lvl="0" marL="914400" rtl="0" algn="l">
              <a:lnSpc>
                <a:spcPct val="115000"/>
              </a:lnSpc>
              <a:spcBef>
                <a:spcPts val="0"/>
              </a:spcBef>
              <a:spcAft>
                <a:spcPts val="0"/>
              </a:spcAft>
              <a:buNone/>
            </a:pPr>
            <a:r>
              <a:t/>
            </a:r>
            <a:endParaRPr sz="2700">
              <a:highlight>
                <a:schemeClr val="lt1"/>
              </a:highlight>
            </a:endParaRPr>
          </a:p>
          <a:p>
            <a:pPr indent="0" lvl="0" marL="0" rtl="0" algn="l">
              <a:spcBef>
                <a:spcPts val="1000"/>
              </a:spcBef>
              <a:spcAft>
                <a:spcPts val="0"/>
              </a:spcAft>
              <a:buNone/>
            </a:pPr>
            <a:r>
              <a:t/>
            </a:r>
            <a:endParaRPr sz="2700"/>
          </a:p>
        </p:txBody>
      </p:sp>
      <p:sp>
        <p:nvSpPr>
          <p:cNvPr id="465" name="Google Shape;465;p89"/>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72"/>
          <p:cNvSpPr txBox="1"/>
          <p:nvPr/>
        </p:nvSpPr>
        <p:spPr>
          <a:xfrm>
            <a:off x="383367" y="28566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i="0" lang="en-US" sz="3500" u="none" cap="none" strike="noStrike">
                <a:solidFill>
                  <a:schemeClr val="dk2"/>
                </a:solidFill>
                <a:latin typeface="Trebuchet MS"/>
                <a:ea typeface="Trebuchet MS"/>
                <a:cs typeface="Trebuchet MS"/>
                <a:sym typeface="Trebuchet MS"/>
              </a:rPr>
              <a:t>Language Interpretation</a:t>
            </a:r>
            <a:endParaRPr b="0" i="0" sz="3500" u="none" cap="none" strike="noStrike">
              <a:solidFill>
                <a:schemeClr val="dk2"/>
              </a:solidFill>
              <a:latin typeface="Arial"/>
              <a:ea typeface="Arial"/>
              <a:cs typeface="Arial"/>
              <a:sym typeface="Arial"/>
            </a:endParaRPr>
          </a:p>
        </p:txBody>
      </p:sp>
      <p:sp>
        <p:nvSpPr>
          <p:cNvPr id="308" name="Google Shape;308;p72"/>
          <p:cNvSpPr txBox="1"/>
          <p:nvPr/>
        </p:nvSpPr>
        <p:spPr>
          <a:xfrm>
            <a:off x="349967" y="1174710"/>
            <a:ext cx="5510400" cy="4965900"/>
          </a:xfrm>
          <a:prstGeom prst="rect">
            <a:avLst/>
          </a:prstGeom>
          <a:noFill/>
          <a:ln>
            <a:noFill/>
          </a:ln>
        </p:spPr>
        <p:txBody>
          <a:bodyPr anchorCtr="0" anchor="t" bIns="117800" lIns="117800" spcFirstLastPara="1" rIns="117800" wrap="square" tIns="117800">
            <a:spAutoFit/>
          </a:bodyPr>
          <a:lstStyle/>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To access language interpretation, click </a:t>
            </a:r>
            <a:r>
              <a:rPr b="1" i="0" lang="en-US" sz="2300" u="none" cap="none" strike="noStrike">
                <a:solidFill>
                  <a:schemeClr val="dk2"/>
                </a:solidFill>
                <a:latin typeface="Trebuchet MS"/>
                <a:ea typeface="Trebuchet MS"/>
                <a:cs typeface="Trebuchet MS"/>
                <a:sym typeface="Trebuchet MS"/>
              </a:rPr>
              <a:t>Interpretation </a:t>
            </a:r>
            <a:r>
              <a:rPr b="0" i="0" lang="en-US" sz="2300" u="none" cap="none" strike="noStrike">
                <a:solidFill>
                  <a:schemeClr val="dk2"/>
                </a:solidFill>
                <a:latin typeface="Trebuchet MS"/>
                <a:ea typeface="Trebuchet MS"/>
                <a:cs typeface="Trebuchet MS"/>
                <a:sym typeface="Trebuchet MS"/>
              </a:rPr>
              <a:t>     in your meeting/webinar controls.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If you do not see the Interpretation button, click </a:t>
            </a:r>
            <a:r>
              <a:rPr b="1" i="0" lang="en-US" sz="2300" u="none" cap="none" strike="noStrike">
                <a:solidFill>
                  <a:schemeClr val="dk2"/>
                </a:solidFill>
                <a:latin typeface="Trebuchet MS"/>
                <a:ea typeface="Trebuchet MS"/>
                <a:cs typeface="Trebuchet MS"/>
                <a:sym typeface="Trebuchet MS"/>
              </a:rPr>
              <a:t>More</a:t>
            </a:r>
            <a:r>
              <a:rPr b="0" i="0" lang="en-US" sz="2300" u="none" cap="none" strike="noStrike">
                <a:solidFill>
                  <a:schemeClr val="dk2"/>
                </a:solidFill>
                <a:latin typeface="Trebuchet MS"/>
                <a:ea typeface="Trebuchet MS"/>
                <a:cs typeface="Trebuchet MS"/>
                <a:sym typeface="Trebuchet MS"/>
              </a:rPr>
              <a:t>, then </a:t>
            </a:r>
            <a:r>
              <a:rPr b="1" i="0" lang="en-US" sz="2300" u="none" cap="none" strike="noStrike">
                <a:solidFill>
                  <a:schemeClr val="dk2"/>
                </a:solidFill>
                <a:latin typeface="Trebuchet MS"/>
                <a:ea typeface="Trebuchet MS"/>
                <a:cs typeface="Trebuchet MS"/>
                <a:sym typeface="Trebuchet MS"/>
              </a:rPr>
              <a:t>Interpretation</a:t>
            </a:r>
            <a:r>
              <a:rPr b="0" i="0" lang="en-US" sz="2300" u="none" cap="none" strike="noStrike">
                <a:solidFill>
                  <a:schemeClr val="dk2"/>
                </a:solidFill>
                <a:latin typeface="Trebuchet MS"/>
                <a:ea typeface="Trebuchet MS"/>
                <a:cs typeface="Trebuchet MS"/>
                <a:sym typeface="Trebuchet MS"/>
              </a:rPr>
              <a:t>.</a:t>
            </a:r>
            <a:endParaRPr b="0" i="0" sz="2300" u="none" cap="none" strike="noStrike">
              <a:solidFill>
                <a:schemeClr val="dk2"/>
              </a:solidFill>
              <a:latin typeface="Trebuchet MS"/>
              <a:ea typeface="Trebuchet MS"/>
              <a:cs typeface="Trebuchet MS"/>
              <a:sym typeface="Trebuchet MS"/>
            </a:endParaRPr>
          </a:p>
          <a:p>
            <a:pPr indent="0" lvl="0" marL="584200" marR="0" rtl="0" algn="l">
              <a:lnSpc>
                <a:spcPct val="100000"/>
              </a:lnSpc>
              <a:spcBef>
                <a:spcPts val="130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Click the language that you would like to hear.</a:t>
            </a:r>
            <a:endParaRPr b="0" i="0" sz="2300" u="none" cap="none" strike="noStrike">
              <a:solidFill>
                <a:schemeClr val="dk2"/>
              </a:solidFill>
              <a:latin typeface="Arial"/>
              <a:ea typeface="Arial"/>
              <a:cs typeface="Arial"/>
              <a:sym typeface="Arial"/>
            </a:endParaRPr>
          </a:p>
        </p:txBody>
      </p:sp>
      <p:sp>
        <p:nvSpPr>
          <p:cNvPr id="309" name="Google Shape;309;p72"/>
          <p:cNvSpPr txBox="1"/>
          <p:nvPr>
            <p:ph type="title"/>
          </p:nvPr>
        </p:nvSpPr>
        <p:spPr>
          <a:xfrm>
            <a:off x="5815333" y="265570"/>
            <a:ext cx="6265500" cy="81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310" name="Google Shape;310;p72"/>
          <p:cNvSpPr txBox="1"/>
          <p:nvPr/>
        </p:nvSpPr>
        <p:spPr>
          <a:xfrm>
            <a:off x="5815333" y="1143000"/>
            <a:ext cx="6376800" cy="4663200"/>
          </a:xfrm>
          <a:prstGeom prst="rect">
            <a:avLst/>
          </a:prstGeom>
          <a:noFill/>
          <a:ln>
            <a:noFill/>
          </a:ln>
        </p:spPr>
        <p:txBody>
          <a:bodyPr anchorCtr="0" anchor="t" bIns="117800" lIns="117800" spcFirstLastPara="1" rIns="117800" wrap="square" tIns="117800">
            <a:spAutoFit/>
          </a:bodyPr>
          <a:lstStyle/>
          <a:p>
            <a:pPr indent="-514350" lvl="0" marL="749300" marR="0" rtl="0" algn="l">
              <a:lnSpc>
                <a:spcPct val="115000"/>
              </a:lnSpc>
              <a:spcBef>
                <a:spcPts val="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Para acceder a la Interpretación de idiomas, haga clic en </a:t>
            </a:r>
            <a:br>
              <a:rPr b="0" i="0" lang="en-US" sz="2300" u="none" cap="none" strike="noStrike">
                <a:solidFill>
                  <a:schemeClr val="dk2"/>
                </a:solidFill>
                <a:latin typeface="Trebuchet MS"/>
                <a:ea typeface="Trebuchet MS"/>
                <a:cs typeface="Trebuchet MS"/>
                <a:sym typeface="Trebuchet MS"/>
              </a:rPr>
            </a:br>
            <a:r>
              <a:rPr b="1" i="0" lang="en-US" sz="2300" u="none" cap="none" strike="noStrike">
                <a:solidFill>
                  <a:schemeClr val="dk2"/>
                </a:solidFill>
                <a:latin typeface="Trebuchet MS"/>
                <a:ea typeface="Trebuchet MS"/>
                <a:cs typeface="Trebuchet MS"/>
                <a:sym typeface="Trebuchet MS"/>
              </a:rPr>
              <a:t>Interpretación </a:t>
            </a:r>
            <a:r>
              <a:rPr b="0" i="0" lang="en-US" sz="2300" u="none" cap="none" strike="noStrike">
                <a:solidFill>
                  <a:schemeClr val="dk2"/>
                </a:solidFill>
                <a:latin typeface="Trebuchet MS"/>
                <a:ea typeface="Trebuchet MS"/>
                <a:cs typeface="Trebuchet MS"/>
                <a:sym typeface="Trebuchet MS"/>
              </a:rPr>
              <a:t>en los controles de su reunión/seminario web.</a:t>
            </a:r>
            <a:endParaRPr b="0" i="0" sz="2300" u="none" cap="none" strike="noStrike">
              <a:solidFill>
                <a:schemeClr val="dk2"/>
              </a:solidFill>
              <a:latin typeface="Trebuchet MS"/>
              <a:ea typeface="Trebuchet MS"/>
              <a:cs typeface="Trebuchet MS"/>
              <a:sym typeface="Trebuchet MS"/>
            </a:endParaRPr>
          </a:p>
          <a:p>
            <a:pPr indent="0" lvl="0" marL="584200" marR="0" rtl="0" algn="l">
              <a:lnSpc>
                <a:spcPct val="115000"/>
              </a:lnSpc>
              <a:spcBef>
                <a:spcPts val="0"/>
              </a:spcBef>
              <a:spcAft>
                <a:spcPts val="0"/>
              </a:spcAft>
              <a:buClr>
                <a:schemeClr val="dk1"/>
              </a:buClr>
              <a:buSzPts val="1400"/>
              <a:buFont typeface="Arial"/>
              <a:buNone/>
            </a:pPr>
            <a:r>
              <a:rPr b="0" i="0" lang="en-US" sz="2300" u="none" cap="none" strike="noStrike">
                <a:solidFill>
                  <a:schemeClr val="dk2"/>
                </a:solidFill>
                <a:latin typeface="Trebuchet MS"/>
                <a:ea typeface="Trebuchet MS"/>
                <a:cs typeface="Trebuchet MS"/>
                <a:sym typeface="Trebuchet MS"/>
              </a:rPr>
              <a:t>  </a:t>
            </a:r>
            <a:endParaRPr b="0" i="0" sz="2300" u="none" cap="none" strike="noStrike">
              <a:solidFill>
                <a:schemeClr val="dk2"/>
              </a:solidFill>
              <a:latin typeface="Trebuchet MS"/>
              <a:ea typeface="Trebuchet MS"/>
              <a:cs typeface="Trebuchet MS"/>
              <a:sym typeface="Trebuchet MS"/>
            </a:endParaRPr>
          </a:p>
          <a:p>
            <a:pPr indent="-514350" lvl="0" marL="749300" marR="0" rtl="0" algn="l">
              <a:lnSpc>
                <a:spcPct val="115000"/>
              </a:lnSpc>
              <a:spcBef>
                <a:spcPts val="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Si usted no ve el botón de interpretación, haga clic en </a:t>
            </a:r>
            <a:r>
              <a:rPr b="1" lang="en-US" sz="2300">
                <a:solidFill>
                  <a:schemeClr val="dk2"/>
                </a:solidFill>
                <a:latin typeface="Trebuchet MS"/>
                <a:ea typeface="Trebuchet MS"/>
                <a:cs typeface="Trebuchet MS"/>
                <a:sym typeface="Trebuchet MS"/>
              </a:rPr>
              <a:t>M</a:t>
            </a:r>
            <a:r>
              <a:rPr b="1" i="0" lang="en-US" sz="2300" u="none" cap="none" strike="noStrike">
                <a:solidFill>
                  <a:schemeClr val="dk2"/>
                </a:solidFill>
                <a:latin typeface="Trebuchet MS"/>
                <a:ea typeface="Trebuchet MS"/>
                <a:cs typeface="Trebuchet MS"/>
                <a:sym typeface="Trebuchet MS"/>
              </a:rPr>
              <a:t>ás </a:t>
            </a:r>
            <a:r>
              <a:rPr b="0" i="0" lang="en-US" sz="2300" u="none" cap="none" strike="noStrike">
                <a:solidFill>
                  <a:schemeClr val="dk2"/>
                </a:solidFill>
                <a:latin typeface="Trebuchet MS"/>
                <a:ea typeface="Trebuchet MS"/>
                <a:cs typeface="Trebuchet MS"/>
                <a:sym typeface="Trebuchet MS"/>
              </a:rPr>
              <a:t>y luego en </a:t>
            </a:r>
            <a:r>
              <a:rPr b="1" lang="en-US" sz="2300">
                <a:solidFill>
                  <a:schemeClr val="dk2"/>
                </a:solidFill>
                <a:latin typeface="Trebuchet MS"/>
                <a:ea typeface="Trebuchet MS"/>
                <a:cs typeface="Trebuchet MS"/>
                <a:sym typeface="Trebuchet MS"/>
              </a:rPr>
              <a:t>I</a:t>
            </a:r>
            <a:r>
              <a:rPr b="1" i="0" lang="en-US" sz="2300" u="none" cap="none" strike="noStrike">
                <a:solidFill>
                  <a:schemeClr val="dk2"/>
                </a:solidFill>
                <a:latin typeface="Trebuchet MS"/>
                <a:ea typeface="Trebuchet MS"/>
                <a:cs typeface="Trebuchet MS"/>
                <a:sym typeface="Trebuchet MS"/>
              </a:rPr>
              <a:t>nterpretación</a:t>
            </a:r>
            <a:r>
              <a:rPr b="0" i="0" lang="en-US" sz="2300" u="none" cap="none" strike="noStrike">
                <a:solidFill>
                  <a:schemeClr val="dk2"/>
                </a:solidFill>
                <a:latin typeface="Trebuchet MS"/>
                <a:ea typeface="Trebuchet MS"/>
                <a:cs typeface="Trebuchet MS"/>
                <a:sym typeface="Trebuchet MS"/>
              </a:rPr>
              <a:t>.</a:t>
            </a:r>
            <a:endParaRPr b="0" i="0" sz="2300" u="none" cap="none" strike="noStrike">
              <a:solidFill>
                <a:schemeClr val="dk2"/>
              </a:solidFill>
              <a:latin typeface="Trebuchet MS"/>
              <a:ea typeface="Trebuchet MS"/>
              <a:cs typeface="Trebuchet MS"/>
              <a:sym typeface="Trebuchet MS"/>
            </a:endParaRPr>
          </a:p>
          <a:p>
            <a:pPr indent="0" lvl="0" marL="584200" marR="0" rtl="0" algn="l">
              <a:lnSpc>
                <a:spcPct val="115000"/>
              </a:lnSpc>
              <a:spcBef>
                <a:spcPts val="0"/>
              </a:spcBef>
              <a:spcAft>
                <a:spcPts val="0"/>
              </a:spcAft>
              <a:buClr>
                <a:srgbClr val="000000"/>
              </a:buClr>
              <a:buSzPts val="2300"/>
              <a:buFont typeface="Arial"/>
              <a:buNone/>
            </a:pPr>
            <a:r>
              <a:t/>
            </a:r>
            <a:endParaRPr b="0" i="0" sz="2300" u="none" cap="none" strike="noStrike">
              <a:solidFill>
                <a:schemeClr val="dk2"/>
              </a:solidFill>
              <a:latin typeface="Trebuchet MS"/>
              <a:ea typeface="Trebuchet MS"/>
              <a:cs typeface="Trebuchet MS"/>
              <a:sym typeface="Trebuchet MS"/>
            </a:endParaRPr>
          </a:p>
          <a:p>
            <a:pPr indent="-514350" lvl="0" marL="749300" marR="0" rtl="0" algn="l">
              <a:lnSpc>
                <a:spcPct val="115000"/>
              </a:lnSpc>
              <a:spcBef>
                <a:spcPts val="0"/>
              </a:spcBef>
              <a:spcAft>
                <a:spcPts val="0"/>
              </a:spcAft>
              <a:buClr>
                <a:schemeClr val="dk2"/>
              </a:buClr>
              <a:buSzPts val="2300"/>
              <a:buFont typeface="Trebuchet MS"/>
              <a:buChar char="●"/>
            </a:pPr>
            <a:r>
              <a:rPr b="0" i="0" lang="en-US" sz="2300" u="none" cap="none" strike="noStrike">
                <a:solidFill>
                  <a:schemeClr val="dk2"/>
                </a:solidFill>
                <a:latin typeface="Trebuchet MS"/>
                <a:ea typeface="Trebuchet MS"/>
                <a:cs typeface="Trebuchet MS"/>
                <a:sym typeface="Trebuchet MS"/>
              </a:rPr>
              <a:t>Haga clic en el idioma que a usted le gustaría escuchar. </a:t>
            </a:r>
            <a:endParaRPr b="0" i="0" sz="2300" u="none" cap="none" strike="noStrike">
              <a:solidFill>
                <a:schemeClr val="dk2"/>
              </a:solidFill>
              <a:latin typeface="Trebuchet MS"/>
              <a:ea typeface="Trebuchet MS"/>
              <a:cs typeface="Trebuchet MS"/>
              <a:sym typeface="Trebuchet MS"/>
            </a:endParaRPr>
          </a:p>
        </p:txBody>
      </p:sp>
      <p:pic>
        <p:nvPicPr>
          <p:cNvPr id="311" name="Google Shape;311;p72"/>
          <p:cNvPicPr preferRelativeResize="0"/>
          <p:nvPr/>
        </p:nvPicPr>
        <p:blipFill rotWithShape="1">
          <a:blip r:embed="rId3">
            <a:alphaModFix/>
          </a:blip>
          <a:srcRect b="0" l="0" r="0" t="0"/>
          <a:stretch/>
        </p:blipFill>
        <p:spPr>
          <a:xfrm>
            <a:off x="3729767" y="1682538"/>
            <a:ext cx="299520" cy="299520"/>
          </a:xfrm>
          <a:prstGeom prst="rect">
            <a:avLst/>
          </a:prstGeom>
          <a:noFill/>
          <a:ln>
            <a:noFill/>
          </a:ln>
        </p:spPr>
      </p:pic>
      <p:pic>
        <p:nvPicPr>
          <p:cNvPr descr="Screenshot of the Interpretation icon found in the Zoom toolbar. " id="312" name="Google Shape;312;p72"/>
          <p:cNvPicPr preferRelativeResize="0"/>
          <p:nvPr/>
        </p:nvPicPr>
        <p:blipFill rotWithShape="1">
          <a:blip r:embed="rId4">
            <a:alphaModFix/>
          </a:blip>
          <a:srcRect b="0" l="0" r="45049" t="0"/>
          <a:stretch/>
        </p:blipFill>
        <p:spPr>
          <a:xfrm>
            <a:off x="2257265" y="2602229"/>
            <a:ext cx="1695800" cy="800089"/>
          </a:xfrm>
          <a:prstGeom prst="rect">
            <a:avLst/>
          </a:prstGeom>
          <a:noFill/>
          <a:ln>
            <a:noFill/>
          </a:ln>
        </p:spPr>
      </p:pic>
      <p:pic>
        <p:nvPicPr>
          <p:cNvPr descr="Screenshot of the Interpretation icon found in the Zoom toolbar. " id="313" name="Google Shape;313;p72"/>
          <p:cNvPicPr preferRelativeResize="0"/>
          <p:nvPr/>
        </p:nvPicPr>
        <p:blipFill rotWithShape="1">
          <a:blip r:embed="rId4">
            <a:alphaModFix/>
          </a:blip>
          <a:srcRect b="0" l="0" r="45049" t="0"/>
          <a:stretch/>
        </p:blipFill>
        <p:spPr>
          <a:xfrm>
            <a:off x="9991376" y="2538050"/>
            <a:ext cx="1271125" cy="643300"/>
          </a:xfrm>
          <a:prstGeom prst="rect">
            <a:avLst/>
          </a:prstGeom>
          <a:noFill/>
          <a:ln>
            <a:noFill/>
          </a:ln>
        </p:spPr>
      </p:pic>
      <p:pic>
        <p:nvPicPr>
          <p:cNvPr descr="Screenshot of the More icon found in the Zoom toolbar. " id="314" name="Google Shape;314;p72"/>
          <p:cNvPicPr preferRelativeResize="0"/>
          <p:nvPr/>
        </p:nvPicPr>
        <p:blipFill rotWithShape="1">
          <a:blip r:embed="rId4">
            <a:alphaModFix/>
          </a:blip>
          <a:srcRect b="0" l="65020" r="0" t="0"/>
          <a:stretch/>
        </p:blipFill>
        <p:spPr>
          <a:xfrm>
            <a:off x="10034784" y="4127819"/>
            <a:ext cx="971884" cy="720360"/>
          </a:xfrm>
          <a:prstGeom prst="rect">
            <a:avLst/>
          </a:prstGeom>
          <a:noFill/>
          <a:ln>
            <a:noFill/>
          </a:ln>
        </p:spPr>
      </p:pic>
      <p:pic>
        <p:nvPicPr>
          <p:cNvPr descr="Screenshot of the More icon found in the Zoom toolbar. " id="315" name="Google Shape;315;p72"/>
          <p:cNvPicPr preferRelativeResize="0"/>
          <p:nvPr/>
        </p:nvPicPr>
        <p:blipFill rotWithShape="1">
          <a:blip r:embed="rId4">
            <a:alphaModFix/>
          </a:blip>
          <a:srcRect b="0" l="65020" r="0" t="0"/>
          <a:stretch/>
        </p:blipFill>
        <p:spPr>
          <a:xfrm>
            <a:off x="2702637" y="4688966"/>
            <a:ext cx="805066" cy="596730"/>
          </a:xfrm>
          <a:prstGeom prst="rect">
            <a:avLst/>
          </a:prstGeom>
          <a:noFill/>
          <a:ln>
            <a:noFill/>
          </a:ln>
        </p:spPr>
      </p:pic>
      <p:pic>
        <p:nvPicPr>
          <p:cNvPr id="316" name="Google Shape;316;p72"/>
          <p:cNvPicPr preferRelativeResize="0"/>
          <p:nvPr/>
        </p:nvPicPr>
        <p:blipFill rotWithShape="1">
          <a:blip r:embed="rId3">
            <a:alphaModFix/>
          </a:blip>
          <a:srcRect b="0" l="0" r="0" t="0"/>
          <a:stretch/>
        </p:blipFill>
        <p:spPr>
          <a:xfrm>
            <a:off x="9740967" y="1670730"/>
            <a:ext cx="299520" cy="299520"/>
          </a:xfrm>
          <a:prstGeom prst="rect">
            <a:avLst/>
          </a:prstGeom>
          <a:noFill/>
          <a:ln>
            <a:noFill/>
          </a:ln>
        </p:spPr>
      </p:pic>
      <p:sp>
        <p:nvSpPr>
          <p:cNvPr id="317" name="Google Shape;317;p72"/>
          <p:cNvSpPr txBox="1"/>
          <p:nvPr>
            <p:ph idx="12" type="sldNum"/>
          </p:nvPr>
        </p:nvSpPr>
        <p:spPr>
          <a:xfrm>
            <a:off x="9174126" y="6370754"/>
            <a:ext cx="2743200" cy="365100"/>
          </a:xfrm>
          <a:prstGeom prst="rect">
            <a:avLst/>
          </a:prstGeom>
        </p:spPr>
        <p:txBody>
          <a:bodyPr anchorCtr="0" anchor="ctr" bIns="58900" lIns="117825" spcFirstLastPara="1" rIns="117825" wrap="square" tIns="58900">
            <a:noAutofit/>
          </a:bodyPr>
          <a:lstStyle/>
          <a:p>
            <a:pPr indent="0" lvl="0" marL="0" rtl="0" algn="r">
              <a:spcBef>
                <a:spcPts val="0"/>
              </a:spcBef>
              <a:spcAft>
                <a:spcPts val="0"/>
              </a:spcAft>
              <a:buClr>
                <a:srgbClr val="000000"/>
              </a:buClr>
              <a:buFont typeface="Arial"/>
              <a:buNone/>
            </a:pPr>
            <a:fld id="{00000000-1234-1234-1234-123412341234}" type="slidenum">
              <a:rPr lang="en-US" sz="1200"/>
              <a:t>‹#›</a:t>
            </a:fld>
            <a:endParaRPr sz="12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90"/>
          <p:cNvSpPr txBox="1"/>
          <p:nvPr>
            <p:ph type="title"/>
          </p:nvPr>
        </p:nvSpPr>
        <p:spPr>
          <a:xfrm>
            <a:off x="838200" y="201499"/>
            <a:ext cx="10515600" cy="792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4700"/>
              <a:t>Long Term Support Services</a:t>
            </a:r>
            <a:r>
              <a:rPr lang="en-US" sz="4700"/>
              <a:t> Changes​</a:t>
            </a:r>
            <a:endParaRPr sz="4700"/>
          </a:p>
        </p:txBody>
      </p:sp>
      <p:sp>
        <p:nvSpPr>
          <p:cNvPr id="472" name="Google Shape;472;p90"/>
          <p:cNvSpPr txBox="1"/>
          <p:nvPr>
            <p:ph idx="1" type="body"/>
          </p:nvPr>
        </p:nvSpPr>
        <p:spPr>
          <a:xfrm>
            <a:off x="637000" y="993500"/>
            <a:ext cx="11439300" cy="5064600"/>
          </a:xfrm>
          <a:prstGeom prst="rect">
            <a:avLst/>
          </a:prstGeom>
        </p:spPr>
        <p:txBody>
          <a:bodyPr anchorCtr="0" anchor="t" bIns="45700" lIns="91425" spcFirstLastPara="1" rIns="91425" wrap="square" tIns="45700">
            <a:noAutofit/>
          </a:bodyPr>
          <a:lstStyle/>
          <a:p>
            <a:pPr indent="-400050" lvl="0" marL="647700" rtl="0" algn="l">
              <a:lnSpc>
                <a:spcPct val="115000"/>
              </a:lnSpc>
              <a:spcBef>
                <a:spcPts val="0"/>
              </a:spcBef>
              <a:spcAft>
                <a:spcPts val="0"/>
              </a:spcAft>
              <a:buSzPts val="2700"/>
              <a:buFont typeface="Trebuchet MS"/>
              <a:buChar char="●"/>
            </a:pPr>
            <a:r>
              <a:rPr lang="en-US" sz="2700">
                <a:highlight>
                  <a:schemeClr val="lt1"/>
                </a:highlight>
              </a:rPr>
              <a:t>Who:​</a:t>
            </a:r>
            <a:endParaRPr sz="2700">
              <a:highlight>
                <a:schemeClr val="lt1"/>
              </a:highlight>
            </a:endParaRPr>
          </a:p>
          <a:p>
            <a:pPr indent="-400050" lvl="1" marL="914400" rtl="0" algn="l">
              <a:lnSpc>
                <a:spcPct val="115000"/>
              </a:lnSpc>
              <a:spcBef>
                <a:spcPts val="0"/>
              </a:spcBef>
              <a:spcAft>
                <a:spcPts val="0"/>
              </a:spcAft>
              <a:buSzPts val="2700"/>
              <a:buFont typeface="Trebuchet MS"/>
              <a:buChar char="○"/>
            </a:pPr>
            <a:r>
              <a:rPr lang="en-US" sz="2700">
                <a:highlight>
                  <a:schemeClr val="lt1"/>
                </a:highlight>
              </a:rPr>
              <a:t>Child enrollees </a:t>
            </a:r>
            <a:endParaRPr sz="2700">
              <a:highlight>
                <a:schemeClr val="lt1"/>
              </a:highlight>
            </a:endParaRPr>
          </a:p>
          <a:p>
            <a:pPr indent="-400050" lvl="0" marL="647700" rtl="0" algn="l">
              <a:lnSpc>
                <a:spcPct val="115000"/>
              </a:lnSpc>
              <a:spcBef>
                <a:spcPts val="1000"/>
              </a:spcBef>
              <a:spcAft>
                <a:spcPts val="0"/>
              </a:spcAft>
              <a:buSzPts val="2700"/>
              <a:buFont typeface="Trebuchet MS"/>
              <a:buChar char="●"/>
            </a:pPr>
            <a:r>
              <a:rPr lang="en-US" sz="2700">
                <a:highlight>
                  <a:schemeClr val="lt1"/>
                </a:highlight>
              </a:rPr>
              <a:t>When: 1/1/27​</a:t>
            </a:r>
            <a:endParaRPr sz="2700">
              <a:highlight>
                <a:schemeClr val="lt1"/>
              </a:highlight>
            </a:endParaRPr>
          </a:p>
          <a:p>
            <a:pPr indent="-400050" lvl="0" marL="647700" rtl="0" algn="l">
              <a:lnSpc>
                <a:spcPct val="115000"/>
              </a:lnSpc>
              <a:spcBef>
                <a:spcPts val="1000"/>
              </a:spcBef>
              <a:spcAft>
                <a:spcPts val="0"/>
              </a:spcAft>
              <a:buSzPts val="2700"/>
              <a:buFont typeface="Trebuchet MS"/>
              <a:buChar char="●"/>
            </a:pPr>
            <a:r>
              <a:rPr lang="en-US" sz="2700">
                <a:highlight>
                  <a:schemeClr val="lt1"/>
                </a:highlight>
              </a:rPr>
              <a:t>Key Points​</a:t>
            </a:r>
            <a:endParaRPr sz="2700">
              <a:highlight>
                <a:schemeClr val="lt1"/>
              </a:highlight>
            </a:endParaRPr>
          </a:p>
          <a:p>
            <a:pPr indent="-400050" lvl="1" marL="914400" rtl="0" algn="l">
              <a:lnSpc>
                <a:spcPct val="115000"/>
              </a:lnSpc>
              <a:spcBef>
                <a:spcPts val="0"/>
              </a:spcBef>
              <a:spcAft>
                <a:spcPts val="0"/>
              </a:spcAft>
              <a:buSzPts val="2700"/>
              <a:buFont typeface="Trebuchet MS"/>
              <a:buChar char="○"/>
            </a:pPr>
            <a:r>
              <a:rPr lang="en-US" sz="2700">
                <a:highlight>
                  <a:schemeClr val="lt1"/>
                </a:highlight>
              </a:rPr>
              <a:t>Children will no longer qualify for Long-Term Services and Supports (LTSS), including: Home-and community-based services (HCBS), Community first choice, Long-term home health, Private duty nursing, Hospice care, Nursing home care. </a:t>
            </a:r>
            <a:endParaRPr sz="2700">
              <a:highlight>
                <a:schemeClr val="lt1"/>
              </a:highlight>
            </a:endParaRPr>
          </a:p>
          <a:p>
            <a:pPr indent="-400050" lvl="1" marL="914400" rtl="0" algn="l">
              <a:lnSpc>
                <a:spcPct val="115000"/>
              </a:lnSpc>
              <a:spcBef>
                <a:spcPts val="0"/>
              </a:spcBef>
              <a:spcAft>
                <a:spcPts val="0"/>
              </a:spcAft>
              <a:buSzPts val="2700"/>
              <a:buFont typeface="Trebuchet MS"/>
              <a:buChar char="○"/>
            </a:pPr>
            <a:r>
              <a:rPr lang="en-US" sz="2700">
                <a:highlight>
                  <a:schemeClr val="lt1"/>
                </a:highlight>
              </a:rPr>
              <a:t>Those enrolled </a:t>
            </a:r>
            <a:r>
              <a:rPr lang="en-US" sz="2700">
                <a:highlight>
                  <a:schemeClr val="lt1"/>
                </a:highlight>
              </a:rPr>
              <a:t>December 31, 2026, will continue to receive LTSS services (if eligible).</a:t>
            </a:r>
            <a:endParaRPr b="1" sz="2700">
              <a:highlight>
                <a:schemeClr val="lt1"/>
              </a:highlight>
            </a:endParaRPr>
          </a:p>
          <a:p>
            <a:pPr indent="0" lvl="0" marL="0" rtl="0" algn="l">
              <a:lnSpc>
                <a:spcPct val="115000"/>
              </a:lnSpc>
              <a:spcBef>
                <a:spcPts val="0"/>
              </a:spcBef>
              <a:spcAft>
                <a:spcPts val="0"/>
              </a:spcAft>
              <a:buNone/>
            </a:pPr>
            <a:r>
              <a:t/>
            </a:r>
            <a:endParaRPr b="1" sz="2700">
              <a:highlight>
                <a:schemeClr val="lt1"/>
              </a:highlight>
            </a:endParaRPr>
          </a:p>
          <a:p>
            <a:pPr indent="0" lvl="0" marL="0" rtl="0" algn="l">
              <a:spcBef>
                <a:spcPts val="1000"/>
              </a:spcBef>
              <a:spcAft>
                <a:spcPts val="0"/>
              </a:spcAft>
              <a:buNone/>
            </a:pPr>
            <a:r>
              <a:t/>
            </a:r>
            <a:endParaRPr sz="2700"/>
          </a:p>
        </p:txBody>
      </p:sp>
      <p:sp>
        <p:nvSpPr>
          <p:cNvPr id="473" name="Google Shape;473;p90"/>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91"/>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CAC Population </a:t>
            </a:r>
            <a:r>
              <a:rPr lang="en-US"/>
              <a:t>Visibility​</a:t>
            </a:r>
            <a:endParaRPr/>
          </a:p>
        </p:txBody>
      </p:sp>
      <p:sp>
        <p:nvSpPr>
          <p:cNvPr id="480" name="Google Shape;480;p91"/>
          <p:cNvSpPr txBox="1"/>
          <p:nvPr>
            <p:ph idx="1" type="body"/>
          </p:nvPr>
        </p:nvSpPr>
        <p:spPr>
          <a:xfrm>
            <a:off x="838200" y="1654700"/>
            <a:ext cx="10515600" cy="4403400"/>
          </a:xfrm>
          <a:prstGeom prst="rect">
            <a:avLst/>
          </a:prstGeom>
        </p:spPr>
        <p:txBody>
          <a:bodyPr anchorCtr="0" anchor="t" bIns="45700" lIns="91425" spcFirstLastPara="1" rIns="91425" wrap="square" tIns="45700">
            <a:noAutofit/>
          </a:bodyPr>
          <a:lstStyle/>
          <a:p>
            <a:pPr indent="-400050" lvl="0" marL="647700" rtl="0" algn="l">
              <a:lnSpc>
                <a:spcPct val="115000"/>
              </a:lnSpc>
              <a:spcBef>
                <a:spcPts val="0"/>
              </a:spcBef>
              <a:spcAft>
                <a:spcPts val="0"/>
              </a:spcAft>
              <a:buSzPts val="2700"/>
              <a:buFont typeface="Trebuchet MS"/>
              <a:buChar char="●"/>
            </a:pPr>
            <a:r>
              <a:rPr lang="en-US" sz="2700">
                <a:highlight>
                  <a:schemeClr val="lt1"/>
                </a:highlight>
              </a:rPr>
              <a:t>Who: ​</a:t>
            </a:r>
            <a:endParaRPr sz="2700">
              <a:highlight>
                <a:schemeClr val="lt1"/>
              </a:highlight>
            </a:endParaRPr>
          </a:p>
          <a:p>
            <a:pPr indent="-400050" lvl="1" marL="914400" rtl="0" algn="l">
              <a:lnSpc>
                <a:spcPct val="115000"/>
              </a:lnSpc>
              <a:spcBef>
                <a:spcPts val="0"/>
              </a:spcBef>
              <a:spcAft>
                <a:spcPts val="0"/>
              </a:spcAft>
              <a:buSzPts val="2700"/>
              <a:buFont typeface="Trebuchet MS"/>
              <a:buChar char="○"/>
            </a:pPr>
            <a:r>
              <a:rPr lang="en-US" sz="2700">
                <a:highlight>
                  <a:schemeClr val="lt1"/>
                </a:highlight>
              </a:rPr>
              <a:t>All Cover All Coloradans members</a:t>
            </a:r>
            <a:endParaRPr sz="2700">
              <a:highlight>
                <a:schemeClr val="lt1"/>
              </a:highlight>
            </a:endParaRPr>
          </a:p>
          <a:p>
            <a:pPr indent="-400050" lvl="0" marL="647700" rtl="0" algn="l">
              <a:lnSpc>
                <a:spcPct val="115000"/>
              </a:lnSpc>
              <a:spcBef>
                <a:spcPts val="1000"/>
              </a:spcBef>
              <a:spcAft>
                <a:spcPts val="0"/>
              </a:spcAft>
              <a:buSzPts val="2700"/>
              <a:buFont typeface="Trebuchet MS"/>
              <a:buChar char="●"/>
            </a:pPr>
            <a:r>
              <a:rPr lang="en-US" sz="2700">
                <a:highlight>
                  <a:schemeClr val="lt1"/>
                </a:highlight>
              </a:rPr>
              <a:t>When: 7/1/26 (dental); 1/1/27 (all providers) </a:t>
            </a:r>
            <a:endParaRPr sz="2700">
              <a:highlight>
                <a:schemeClr val="lt1"/>
              </a:highlight>
            </a:endParaRPr>
          </a:p>
          <a:p>
            <a:pPr indent="-400050" lvl="0" marL="647700" rtl="0" algn="l">
              <a:lnSpc>
                <a:spcPct val="115000"/>
              </a:lnSpc>
              <a:spcBef>
                <a:spcPts val="1000"/>
              </a:spcBef>
              <a:spcAft>
                <a:spcPts val="0"/>
              </a:spcAft>
              <a:buSzPts val="2700"/>
              <a:buFont typeface="Trebuchet MS"/>
              <a:buChar char="●"/>
            </a:pPr>
            <a:r>
              <a:rPr lang="en-US" sz="2700">
                <a:highlight>
                  <a:schemeClr val="lt1"/>
                </a:highlight>
              </a:rPr>
              <a:t>Key Points:​</a:t>
            </a:r>
            <a:endParaRPr sz="2700">
              <a:highlight>
                <a:schemeClr val="lt1"/>
              </a:highlight>
            </a:endParaRPr>
          </a:p>
          <a:p>
            <a:pPr indent="-400050" lvl="1" marL="914400" rtl="0" algn="l">
              <a:lnSpc>
                <a:spcPct val="115000"/>
              </a:lnSpc>
              <a:spcBef>
                <a:spcPts val="0"/>
              </a:spcBef>
              <a:spcAft>
                <a:spcPts val="0"/>
              </a:spcAft>
              <a:buSzPts val="2700"/>
              <a:buFont typeface="Trebuchet MS"/>
              <a:buChar char="○"/>
            </a:pPr>
            <a:r>
              <a:rPr lang="en-US" sz="2700">
                <a:highlight>
                  <a:schemeClr val="lt1"/>
                </a:highlight>
              </a:rPr>
              <a:t>Provider knowledge will be required to support patient navigation (e.g. behavioral health referrals). </a:t>
            </a:r>
            <a:endParaRPr sz="2700">
              <a:highlight>
                <a:schemeClr val="lt1"/>
              </a:highlight>
            </a:endParaRPr>
          </a:p>
          <a:p>
            <a:pPr indent="-400050" lvl="1" marL="914400" rtl="0" algn="l">
              <a:lnSpc>
                <a:spcPct val="115000"/>
              </a:lnSpc>
              <a:spcBef>
                <a:spcPts val="1000"/>
              </a:spcBef>
              <a:spcAft>
                <a:spcPts val="0"/>
              </a:spcAft>
              <a:buSzPts val="2700"/>
              <a:buFont typeface="Arial"/>
              <a:buChar char="○"/>
            </a:pPr>
            <a:r>
              <a:rPr lang="en-US" sz="2700">
                <a:highlight>
                  <a:schemeClr val="lt1"/>
                </a:highlight>
              </a:rPr>
              <a:t>The details are still in development. </a:t>
            </a:r>
            <a:endParaRPr sz="2700">
              <a:highlight>
                <a:schemeClr val="lt1"/>
              </a:highlight>
            </a:endParaRPr>
          </a:p>
          <a:p>
            <a:pPr indent="0" lvl="0" marL="0" rtl="0" algn="l">
              <a:spcBef>
                <a:spcPts val="1000"/>
              </a:spcBef>
              <a:spcAft>
                <a:spcPts val="0"/>
              </a:spcAft>
              <a:buNone/>
            </a:pPr>
            <a:r>
              <a:t/>
            </a:r>
            <a:endParaRPr sz="2700"/>
          </a:p>
        </p:txBody>
      </p:sp>
      <p:sp>
        <p:nvSpPr>
          <p:cNvPr id="481" name="Google Shape;481;p91"/>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92"/>
          <p:cNvSpPr txBox="1"/>
          <p:nvPr>
            <p:ph type="title"/>
          </p:nvPr>
        </p:nvSpPr>
        <p:spPr>
          <a:xfrm>
            <a:off x="-653425" y="-13980"/>
            <a:ext cx="14020800" cy="12801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a:t>Federal Medicaid Changes</a:t>
            </a:r>
            <a:endParaRPr/>
          </a:p>
        </p:txBody>
      </p:sp>
      <p:sp>
        <p:nvSpPr>
          <p:cNvPr id="487" name="Google Shape;487;p92"/>
          <p:cNvSpPr txBox="1"/>
          <p:nvPr>
            <p:ph idx="1" type="body"/>
          </p:nvPr>
        </p:nvSpPr>
        <p:spPr>
          <a:xfrm>
            <a:off x="314467" y="1398000"/>
            <a:ext cx="11763300" cy="4427700"/>
          </a:xfrm>
          <a:prstGeom prst="rect">
            <a:avLst/>
          </a:prstGeom>
          <a:noFill/>
          <a:ln>
            <a:noFill/>
          </a:ln>
        </p:spPr>
        <p:txBody>
          <a:bodyPr anchorCtr="0" anchor="t" bIns="45700" lIns="91425" spcFirstLastPara="1" rIns="91425" wrap="square" tIns="45700">
            <a:noAutofit/>
          </a:bodyPr>
          <a:lstStyle/>
          <a:p>
            <a:pPr indent="-533400" lvl="0" marL="609600" marR="0" rtl="0" algn="l">
              <a:lnSpc>
                <a:spcPct val="90000"/>
              </a:lnSpc>
              <a:spcBef>
                <a:spcPts val="1100"/>
              </a:spcBef>
              <a:spcAft>
                <a:spcPts val="0"/>
              </a:spcAft>
              <a:buClr>
                <a:schemeClr val="dk1"/>
              </a:buClr>
              <a:buSzPts val="3600"/>
              <a:buFont typeface="Arial"/>
              <a:buChar char="•"/>
            </a:pPr>
            <a:r>
              <a:rPr lang="en-US" sz="3200"/>
              <a:t>The federal government, through a bill called H.R. 1, is making changes to state Medicaid programs. </a:t>
            </a:r>
            <a:endParaRPr/>
          </a:p>
          <a:p>
            <a:pPr indent="-533400" lvl="0" marL="609600" marR="0" rtl="0" algn="l">
              <a:lnSpc>
                <a:spcPct val="90000"/>
              </a:lnSpc>
              <a:spcBef>
                <a:spcPts val="1100"/>
              </a:spcBef>
              <a:spcAft>
                <a:spcPts val="0"/>
              </a:spcAft>
              <a:buClr>
                <a:schemeClr val="dk1"/>
              </a:buClr>
              <a:buSzPts val="3600"/>
              <a:buFont typeface="Arial"/>
              <a:buChar char="•"/>
            </a:pPr>
            <a:r>
              <a:rPr lang="en-US" sz="3200"/>
              <a:t>Colorado’s Medicaid program is called Health First Colorado. </a:t>
            </a:r>
            <a:endParaRPr/>
          </a:p>
          <a:p>
            <a:pPr indent="-533400" lvl="0" marL="609600" marR="0" rtl="0" algn="l">
              <a:lnSpc>
                <a:spcPct val="90000"/>
              </a:lnSpc>
              <a:spcBef>
                <a:spcPts val="1100"/>
              </a:spcBef>
              <a:spcAft>
                <a:spcPts val="0"/>
              </a:spcAft>
              <a:buClr>
                <a:schemeClr val="dk1"/>
              </a:buClr>
              <a:buSzPts val="3600"/>
              <a:buFont typeface="Arial"/>
              <a:buChar char="•"/>
            </a:pPr>
            <a:r>
              <a:rPr lang="en-US" sz="3200"/>
              <a:t>These changes will: </a:t>
            </a:r>
            <a:endParaRPr/>
          </a:p>
          <a:p>
            <a:pPr indent="-450850" lvl="1" marL="1219200" rtl="0" algn="l">
              <a:lnSpc>
                <a:spcPct val="90000"/>
              </a:lnSpc>
              <a:spcBef>
                <a:spcPts val="500"/>
              </a:spcBef>
              <a:spcAft>
                <a:spcPts val="0"/>
              </a:spcAft>
              <a:buSzPts val="2300"/>
              <a:buFont typeface="Courier New"/>
              <a:buChar char="o"/>
            </a:pPr>
            <a:r>
              <a:rPr lang="en-US" sz="3200"/>
              <a:t>Disenroll certain members such as refugees and </a:t>
            </a:r>
            <a:r>
              <a:rPr lang="en-US" sz="3200"/>
              <a:t>asylees.</a:t>
            </a:r>
            <a:endParaRPr/>
          </a:p>
          <a:p>
            <a:pPr indent="-450850" lvl="1" marL="1219200" rtl="0" algn="l">
              <a:lnSpc>
                <a:spcPct val="90000"/>
              </a:lnSpc>
              <a:spcBef>
                <a:spcPts val="500"/>
              </a:spcBef>
              <a:spcAft>
                <a:spcPts val="0"/>
              </a:spcAft>
              <a:buSzPts val="2300"/>
              <a:buFont typeface="Courier New"/>
              <a:buChar char="o"/>
            </a:pPr>
            <a:r>
              <a:rPr lang="en-US" sz="3200"/>
              <a:t>Add restrictions to others who still qualify for Medicaid.</a:t>
            </a:r>
            <a:endParaRPr/>
          </a:p>
          <a:p>
            <a:pPr indent="-450850" lvl="1" marL="1219200" rtl="0" algn="l">
              <a:lnSpc>
                <a:spcPct val="90000"/>
              </a:lnSpc>
              <a:spcBef>
                <a:spcPts val="500"/>
              </a:spcBef>
              <a:spcAft>
                <a:spcPts val="0"/>
              </a:spcAft>
              <a:buSzPts val="2300"/>
              <a:buFont typeface="Courier New"/>
              <a:buChar char="o"/>
            </a:pPr>
            <a:r>
              <a:rPr lang="en-US" sz="3200"/>
              <a:t>Impact Colorado’s Medicaid funding</a:t>
            </a:r>
            <a:endParaRPr sz="3200"/>
          </a:p>
          <a:p>
            <a:pPr indent="0" lvl="1" marL="914400" rtl="0" algn="l">
              <a:lnSpc>
                <a:spcPct val="90000"/>
              </a:lnSpc>
              <a:spcBef>
                <a:spcPts val="500"/>
              </a:spcBef>
              <a:spcAft>
                <a:spcPts val="0"/>
              </a:spcAft>
              <a:buSzPts val="2300"/>
              <a:buNone/>
            </a:pPr>
            <a:r>
              <a:t/>
            </a:r>
            <a:endParaRPr/>
          </a:p>
        </p:txBody>
      </p:sp>
      <p:sp>
        <p:nvSpPr>
          <p:cNvPr id="488" name="Google Shape;488;p92"/>
          <p:cNvSpPr txBox="1"/>
          <p:nvPr>
            <p:ph idx="12" type="sldNum"/>
          </p:nvPr>
        </p:nvSpPr>
        <p:spPr>
          <a:xfrm>
            <a:off x="6880608" y="6370751"/>
            <a:ext cx="5004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93"/>
          <p:cNvSpPr txBox="1"/>
          <p:nvPr>
            <p:ph type="title"/>
          </p:nvPr>
        </p:nvSpPr>
        <p:spPr>
          <a:xfrm>
            <a:off x="838200" y="16712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4500"/>
              <a:t>H.R. 1 Toolkit Overview</a:t>
            </a:r>
            <a:r>
              <a:rPr b="0" lang="en-US" sz="1500">
                <a:solidFill>
                  <a:schemeClr val="dk1"/>
                </a:solidFill>
                <a:latin typeface="Arial"/>
                <a:ea typeface="Arial"/>
                <a:cs typeface="Arial"/>
                <a:sym typeface="Arial"/>
              </a:rPr>
              <a:t> </a:t>
            </a:r>
            <a:endParaRPr/>
          </a:p>
        </p:txBody>
      </p:sp>
      <p:sp>
        <p:nvSpPr>
          <p:cNvPr id="494" name="Google Shape;494;p93"/>
          <p:cNvSpPr txBox="1"/>
          <p:nvPr/>
        </p:nvSpPr>
        <p:spPr>
          <a:xfrm>
            <a:off x="589376" y="1290000"/>
            <a:ext cx="4849500" cy="4771500"/>
          </a:xfrm>
          <a:prstGeom prst="rect">
            <a:avLst/>
          </a:prstGeom>
          <a:noFill/>
          <a:ln>
            <a:noFill/>
          </a:ln>
        </p:spPr>
        <p:txBody>
          <a:bodyPr anchorCtr="0" anchor="t" bIns="121900" lIns="121900" spcFirstLastPara="1" rIns="121900" wrap="square" tIns="121900">
            <a:spAutoFit/>
          </a:bodyPr>
          <a:lstStyle/>
          <a:p>
            <a:pPr indent="0" lvl="0" marL="63500" rtl="0" algn="l">
              <a:lnSpc>
                <a:spcPct val="90000"/>
              </a:lnSpc>
              <a:spcBef>
                <a:spcPts val="1100"/>
              </a:spcBef>
              <a:spcAft>
                <a:spcPts val="0"/>
              </a:spcAft>
              <a:buClr>
                <a:schemeClr val="dk1"/>
              </a:buClr>
              <a:buSzPts val="1500"/>
              <a:buFont typeface="Arial"/>
              <a:buNone/>
            </a:pPr>
            <a:r>
              <a:rPr b="1" lang="en-US" sz="3000">
                <a:solidFill>
                  <a:schemeClr val="dk1"/>
                </a:solidFill>
                <a:latin typeface="Trebuchet MS"/>
                <a:ea typeface="Trebuchet MS"/>
                <a:cs typeface="Trebuchet MS"/>
                <a:sym typeface="Trebuchet MS"/>
              </a:rPr>
              <a:t>Official partner toolkit</a:t>
            </a:r>
            <a:endParaRPr b="1" sz="3000">
              <a:solidFill>
                <a:schemeClr val="dk1"/>
              </a:solidFill>
              <a:latin typeface="Trebuchet MS"/>
              <a:ea typeface="Trebuchet MS"/>
              <a:cs typeface="Trebuchet MS"/>
              <a:sym typeface="Trebuchet MS"/>
            </a:endParaRPr>
          </a:p>
          <a:p>
            <a:pPr indent="-457200" lvl="0" marL="609600" rtl="0" algn="l">
              <a:spcBef>
                <a:spcPts val="0"/>
              </a:spcBef>
              <a:spcAft>
                <a:spcPts val="0"/>
              </a:spcAft>
              <a:buSzPts val="2400"/>
              <a:buFont typeface="Trebuchet MS"/>
              <a:buChar char="●"/>
            </a:pPr>
            <a:r>
              <a:rPr lang="en-US" sz="2400">
                <a:latin typeface="Trebuchet MS"/>
                <a:ea typeface="Trebuchet MS"/>
                <a:cs typeface="Trebuchet MS"/>
                <a:sym typeface="Trebuchet MS"/>
              </a:rPr>
              <a:t>Designed to help members understand upcoming federal changes</a:t>
            </a:r>
            <a:endParaRPr sz="2400">
              <a:latin typeface="Trebuchet MS"/>
              <a:ea typeface="Trebuchet MS"/>
              <a:cs typeface="Trebuchet MS"/>
              <a:sym typeface="Trebuchet MS"/>
            </a:endParaRPr>
          </a:p>
          <a:p>
            <a:pPr indent="-457200" lvl="0" marL="609600" rtl="0" algn="l">
              <a:spcBef>
                <a:spcPts val="0"/>
              </a:spcBef>
              <a:spcAft>
                <a:spcPts val="0"/>
              </a:spcAft>
              <a:buSzPts val="2400"/>
              <a:buFont typeface="Trebuchet MS"/>
              <a:buChar char="●"/>
            </a:pPr>
            <a:r>
              <a:rPr lang="en-US" sz="2400">
                <a:latin typeface="Trebuchet MS"/>
                <a:ea typeface="Trebuchet MS"/>
                <a:cs typeface="Trebuchet MS"/>
                <a:sym typeface="Trebuchet MS"/>
              </a:rPr>
              <a:t>Outlines actions some members may need to take</a:t>
            </a:r>
            <a:endParaRPr sz="2400">
              <a:latin typeface="Trebuchet MS"/>
              <a:ea typeface="Trebuchet MS"/>
              <a:cs typeface="Trebuchet MS"/>
              <a:sym typeface="Trebuchet MS"/>
            </a:endParaRPr>
          </a:p>
          <a:p>
            <a:pPr indent="-457200" lvl="0" marL="609600" rtl="0" algn="l">
              <a:spcBef>
                <a:spcPts val="0"/>
              </a:spcBef>
              <a:spcAft>
                <a:spcPts val="0"/>
              </a:spcAft>
              <a:buSzPts val="2400"/>
              <a:buFont typeface="Trebuchet MS"/>
              <a:buChar char="●"/>
            </a:pPr>
            <a:r>
              <a:rPr lang="en-US" sz="2400">
                <a:latin typeface="Trebuchet MS"/>
                <a:ea typeface="Trebuchet MS"/>
                <a:cs typeface="Trebuchet MS"/>
                <a:sym typeface="Trebuchet MS"/>
              </a:rPr>
              <a:t>Features flyers, social media images, messaging and other resources</a:t>
            </a:r>
            <a:endParaRPr sz="2400">
              <a:latin typeface="Trebuchet MS"/>
              <a:ea typeface="Trebuchet MS"/>
              <a:cs typeface="Trebuchet MS"/>
              <a:sym typeface="Trebuchet MS"/>
            </a:endParaRPr>
          </a:p>
          <a:p>
            <a:pPr indent="-457200" lvl="0" marL="609600" rtl="0" algn="l">
              <a:spcBef>
                <a:spcPts val="0"/>
              </a:spcBef>
              <a:spcAft>
                <a:spcPts val="0"/>
              </a:spcAft>
              <a:buSzPts val="2400"/>
              <a:buFont typeface="Trebuchet MS"/>
              <a:buChar char="●"/>
            </a:pPr>
            <a:r>
              <a:rPr lang="en-US" sz="2400" u="sng">
                <a:solidFill>
                  <a:schemeClr val="hlink"/>
                </a:solidFill>
                <a:latin typeface="Trebuchet MS"/>
                <a:ea typeface="Trebuchet MS"/>
                <a:cs typeface="Trebuchet MS"/>
                <a:sym typeface="Trebuchet MS"/>
                <a:hlinkClick r:id="rId3"/>
              </a:rPr>
              <a:t>H.R. 1 Toolkit</a:t>
            </a:r>
            <a:r>
              <a:rPr lang="en-US" sz="2400">
                <a:latin typeface="Trebuchet MS"/>
                <a:ea typeface="Trebuchet MS"/>
                <a:cs typeface="Trebuchet MS"/>
                <a:sym typeface="Trebuchet MS"/>
              </a:rPr>
              <a:t> is available now</a:t>
            </a:r>
            <a:endParaRPr sz="33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2400">
              <a:latin typeface="Trebuchet MS"/>
              <a:ea typeface="Trebuchet MS"/>
              <a:cs typeface="Trebuchet MS"/>
              <a:sym typeface="Trebuchet MS"/>
            </a:endParaRPr>
          </a:p>
        </p:txBody>
      </p:sp>
      <p:pic>
        <p:nvPicPr>
          <p:cNvPr descr="Landing page of the H.R. 1 Communications Toolkit for Colorado's Medicaid Program, which is available at hr1toolkit.healthfirstcolorado.gov. " id="495" name="Google Shape;495;p93" title="HR1-toolkit-image.png"/>
          <p:cNvPicPr preferRelativeResize="0"/>
          <p:nvPr/>
        </p:nvPicPr>
        <p:blipFill>
          <a:blip r:embed="rId4">
            <a:alphaModFix/>
          </a:blip>
          <a:stretch>
            <a:fillRect/>
          </a:stretch>
        </p:blipFill>
        <p:spPr>
          <a:xfrm>
            <a:off x="5439008" y="1481283"/>
            <a:ext cx="6443667" cy="3895431"/>
          </a:xfrm>
          <a:prstGeom prst="rect">
            <a:avLst/>
          </a:prstGeom>
          <a:noFill/>
          <a:ln>
            <a:noFill/>
          </a:ln>
          <a:effectLst>
            <a:outerShdw blurRad="285750" rotWithShape="0" algn="bl" dir="2700000" dist="127000">
              <a:srgbClr val="000000">
                <a:alpha val="50000"/>
              </a:srgbClr>
            </a:outerShdw>
          </a:effectLst>
        </p:spPr>
      </p:pic>
      <p:sp>
        <p:nvSpPr>
          <p:cNvPr id="496" name="Google Shape;496;p93"/>
          <p:cNvSpPr txBox="1"/>
          <p:nvPr>
            <p:ph idx="12" type="sldNum"/>
          </p:nvPr>
        </p:nvSpPr>
        <p:spPr>
          <a:xfrm>
            <a:off x="9870563" y="6434399"/>
            <a:ext cx="20121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94"/>
          <p:cNvSpPr txBox="1"/>
          <p:nvPr>
            <p:ph type="title"/>
          </p:nvPr>
        </p:nvSpPr>
        <p:spPr>
          <a:xfrm>
            <a:off x="183931" y="2168288"/>
            <a:ext cx="11824200" cy="1325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OmniSalud </a:t>
            </a:r>
            <a:endParaRPr/>
          </a:p>
        </p:txBody>
      </p:sp>
      <p:sp>
        <p:nvSpPr>
          <p:cNvPr id="503" name="Google Shape;503;p94"/>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95"/>
          <p:cNvSpPr txBox="1"/>
          <p:nvPr>
            <p:ph type="title"/>
          </p:nvPr>
        </p:nvSpPr>
        <p:spPr>
          <a:xfrm>
            <a:off x="838200" y="266050"/>
            <a:ext cx="10515600" cy="886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OmniSalud</a:t>
            </a:r>
            <a:endParaRPr/>
          </a:p>
        </p:txBody>
      </p:sp>
      <p:sp>
        <p:nvSpPr>
          <p:cNvPr id="510" name="Google Shape;510;p95"/>
          <p:cNvSpPr txBox="1"/>
          <p:nvPr>
            <p:ph idx="1" type="body"/>
          </p:nvPr>
        </p:nvSpPr>
        <p:spPr>
          <a:xfrm>
            <a:off x="468675" y="1284025"/>
            <a:ext cx="11448600" cy="4925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lang="en-US" sz="2700"/>
              <a:t>What we’ll cover today:</a:t>
            </a:r>
            <a:endParaRPr sz="2700"/>
          </a:p>
          <a:p>
            <a:pPr indent="-400050" lvl="0" marL="457200" rtl="0" algn="l">
              <a:lnSpc>
                <a:spcPct val="100000"/>
              </a:lnSpc>
              <a:spcBef>
                <a:spcPts val="1000"/>
              </a:spcBef>
              <a:spcAft>
                <a:spcPts val="0"/>
              </a:spcAft>
              <a:buSzPts val="2700"/>
              <a:buFont typeface="Trebuchet MS"/>
              <a:buChar char="●"/>
            </a:pPr>
            <a:r>
              <a:rPr lang="en-US" sz="2700"/>
              <a:t>Proposed 2027 OmniSalud plan design</a:t>
            </a:r>
            <a:endParaRPr sz="2700"/>
          </a:p>
          <a:p>
            <a:pPr indent="-400050" lvl="0" marL="457200" rtl="0" algn="l">
              <a:lnSpc>
                <a:spcPct val="100000"/>
              </a:lnSpc>
              <a:spcBef>
                <a:spcPts val="0"/>
              </a:spcBef>
              <a:spcAft>
                <a:spcPts val="0"/>
              </a:spcAft>
              <a:buSzPts val="2700"/>
              <a:buFont typeface="Trebuchet MS"/>
              <a:buChar char="●"/>
            </a:pPr>
            <a:r>
              <a:rPr lang="en-US" sz="2700"/>
              <a:t>Premiums, benefits, and coverage options</a:t>
            </a:r>
            <a:endParaRPr sz="2700"/>
          </a:p>
          <a:p>
            <a:pPr indent="-400050" lvl="0" marL="457200" rtl="0" algn="l">
              <a:lnSpc>
                <a:spcPct val="100000"/>
              </a:lnSpc>
              <a:spcBef>
                <a:spcPts val="0"/>
              </a:spcBef>
              <a:spcAft>
                <a:spcPts val="0"/>
              </a:spcAft>
              <a:buSzPts val="2700"/>
              <a:buChar char="●"/>
            </a:pPr>
            <a:r>
              <a:rPr lang="en-US" sz="2700"/>
              <a:t>Number of available spots</a:t>
            </a:r>
            <a:endParaRPr sz="2700"/>
          </a:p>
          <a:p>
            <a:pPr indent="0" lvl="0" marL="0" rtl="0" algn="l">
              <a:lnSpc>
                <a:spcPct val="100000"/>
              </a:lnSpc>
              <a:spcBef>
                <a:spcPts val="1000"/>
              </a:spcBef>
              <a:spcAft>
                <a:spcPts val="0"/>
              </a:spcAft>
              <a:buNone/>
            </a:pPr>
            <a:r>
              <a:rPr lang="en-US" sz="2700"/>
              <a:t>What is still being finalized</a:t>
            </a:r>
            <a:endParaRPr sz="2700"/>
          </a:p>
          <a:p>
            <a:pPr indent="-400050" lvl="0" marL="457200" rtl="0" algn="l">
              <a:lnSpc>
                <a:spcPct val="100000"/>
              </a:lnSpc>
              <a:spcBef>
                <a:spcPts val="1000"/>
              </a:spcBef>
              <a:spcAft>
                <a:spcPts val="0"/>
              </a:spcAft>
              <a:buSzPts val="2700"/>
              <a:buFont typeface="Trebuchet MS"/>
              <a:buChar char="●"/>
            </a:pPr>
            <a:r>
              <a:rPr lang="en-US" sz="2700"/>
              <a:t>Enrollment dates</a:t>
            </a:r>
            <a:endParaRPr sz="2700"/>
          </a:p>
          <a:p>
            <a:pPr indent="-400050" lvl="0" marL="457200" rtl="0" algn="l">
              <a:lnSpc>
                <a:spcPct val="100000"/>
              </a:lnSpc>
              <a:spcBef>
                <a:spcPts val="0"/>
              </a:spcBef>
              <a:spcAft>
                <a:spcPts val="0"/>
              </a:spcAft>
              <a:buSzPts val="2700"/>
              <a:buFont typeface="Trebuchet MS"/>
              <a:buChar char="●"/>
            </a:pPr>
            <a:r>
              <a:rPr lang="en-US" sz="2700"/>
              <a:t>Who can enroll</a:t>
            </a:r>
            <a:endParaRPr sz="2700"/>
          </a:p>
          <a:p>
            <a:pPr indent="-400050" lvl="0" marL="457200" rtl="0" algn="l">
              <a:lnSpc>
                <a:spcPct val="100000"/>
              </a:lnSpc>
              <a:spcBef>
                <a:spcPts val="0"/>
              </a:spcBef>
              <a:spcAft>
                <a:spcPts val="0"/>
              </a:spcAft>
              <a:buSzPts val="2700"/>
              <a:buFont typeface="Trebuchet MS"/>
              <a:buChar char="●"/>
            </a:pPr>
            <a:r>
              <a:rPr lang="en-US" sz="2700"/>
              <a:t>How to enroll</a:t>
            </a:r>
            <a:endParaRPr sz="2600"/>
          </a:p>
          <a:p>
            <a:pPr indent="0" lvl="0" marL="0" rtl="0" algn="l">
              <a:lnSpc>
                <a:spcPct val="100000"/>
              </a:lnSpc>
              <a:spcBef>
                <a:spcPts val="1000"/>
              </a:spcBef>
              <a:spcAft>
                <a:spcPts val="0"/>
              </a:spcAft>
              <a:buNone/>
            </a:pPr>
            <a:r>
              <a:rPr i="1" lang="en-US" sz="2600"/>
              <a:t>We will continue to provide updates as additional information becomes available.</a:t>
            </a:r>
            <a:endParaRPr i="1" sz="2600"/>
          </a:p>
          <a:p>
            <a:pPr indent="0" lvl="0" marL="457200" rtl="0" algn="l">
              <a:lnSpc>
                <a:spcPct val="100000"/>
              </a:lnSpc>
              <a:spcBef>
                <a:spcPts val="1000"/>
              </a:spcBef>
              <a:spcAft>
                <a:spcPts val="1000"/>
              </a:spcAft>
              <a:buNone/>
            </a:pPr>
            <a:r>
              <a:t/>
            </a:r>
            <a:endParaRPr sz="2300"/>
          </a:p>
        </p:txBody>
      </p:sp>
      <p:sp>
        <p:nvSpPr>
          <p:cNvPr id="511" name="Google Shape;511;p95"/>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5" name="Shape 515"/>
        <p:cNvGrpSpPr/>
        <p:nvPr/>
      </p:nvGrpSpPr>
      <p:grpSpPr>
        <a:xfrm>
          <a:off x="0" y="0"/>
          <a:ext cx="0" cy="0"/>
          <a:chOff x="0" y="0"/>
          <a:chExt cx="0" cy="0"/>
        </a:xfrm>
      </p:grpSpPr>
      <p:sp>
        <p:nvSpPr>
          <p:cNvPr id="516" name="Google Shape;516;p96"/>
          <p:cNvSpPr/>
          <p:nvPr/>
        </p:nvSpPr>
        <p:spPr>
          <a:xfrm>
            <a:off x="8719133" y="5611033"/>
            <a:ext cx="2979300" cy="11535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highlight>
                <a:schemeClr val="lt1"/>
              </a:highlight>
              <a:latin typeface="Roboto Slab"/>
              <a:ea typeface="Roboto Slab"/>
              <a:cs typeface="Roboto Slab"/>
              <a:sym typeface="Roboto Slab"/>
            </a:endParaRPr>
          </a:p>
        </p:txBody>
      </p:sp>
      <p:sp>
        <p:nvSpPr>
          <p:cNvPr id="517" name="Google Shape;517;p96"/>
          <p:cNvSpPr/>
          <p:nvPr/>
        </p:nvSpPr>
        <p:spPr>
          <a:xfrm>
            <a:off x="1400" y="-9900"/>
            <a:ext cx="12192000" cy="1090500"/>
          </a:xfrm>
          <a:prstGeom prst="rect">
            <a:avLst/>
          </a:prstGeom>
          <a:solidFill>
            <a:srgbClr val="001970"/>
          </a:solidFill>
          <a:ln cap="flat" cmpd="sng" w="12700">
            <a:solidFill>
              <a:srgbClr val="595959"/>
            </a:solidFill>
            <a:prstDash val="solid"/>
            <a:round/>
            <a:headEnd len="sm" w="sm" type="none"/>
            <a:tailEnd len="sm" w="sm" type="none"/>
          </a:ln>
          <a:effectLst>
            <a:outerShdw blurRad="76200" rotWithShape="0" algn="bl" dir="5400000" dist="25400">
              <a:srgbClr val="000000">
                <a:alpha val="494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518" name="Google Shape;518;p96"/>
          <p:cNvSpPr txBox="1"/>
          <p:nvPr/>
        </p:nvSpPr>
        <p:spPr>
          <a:xfrm>
            <a:off x="282600" y="163900"/>
            <a:ext cx="8584500" cy="742500"/>
          </a:xfrm>
          <a:prstGeom prst="rect">
            <a:avLst/>
          </a:prstGeom>
          <a:noFill/>
          <a:ln>
            <a:noFill/>
          </a:ln>
        </p:spPr>
        <p:txBody>
          <a:bodyPr anchorCtr="0" anchor="t" bIns="121900" lIns="121900" spcFirstLastPara="1" rIns="121900" wrap="square" tIns="121900">
            <a:normAutofit/>
          </a:bodyPr>
          <a:lstStyle/>
          <a:p>
            <a:pPr indent="0" lvl="0" marL="0" marR="0" rtl="0" algn="l">
              <a:lnSpc>
                <a:spcPct val="100000"/>
              </a:lnSpc>
              <a:spcBef>
                <a:spcPts val="0"/>
              </a:spcBef>
              <a:spcAft>
                <a:spcPts val="0"/>
              </a:spcAft>
              <a:buClr>
                <a:srgbClr val="000000"/>
              </a:buClr>
              <a:buSzPts val="2900"/>
              <a:buFont typeface="Arial"/>
              <a:buNone/>
            </a:pPr>
            <a:r>
              <a:rPr lang="en-US" sz="2900">
                <a:solidFill>
                  <a:srgbClr val="FFFFFF"/>
                </a:solidFill>
                <a:latin typeface="Trebuchet MS"/>
                <a:ea typeface="Trebuchet MS"/>
                <a:cs typeface="Trebuchet MS"/>
                <a:sym typeface="Trebuchet MS"/>
              </a:rPr>
              <a:t>Programs Overview </a:t>
            </a:r>
            <a:endParaRPr i="1" sz="2400" u="none" cap="none" strike="noStrike">
              <a:solidFill>
                <a:srgbClr val="FFFFFF"/>
              </a:solidFill>
              <a:latin typeface="Trebuchet MS"/>
              <a:ea typeface="Trebuchet MS"/>
              <a:cs typeface="Trebuchet MS"/>
              <a:sym typeface="Trebuchet MS"/>
            </a:endParaRPr>
          </a:p>
        </p:txBody>
      </p:sp>
      <p:sp>
        <p:nvSpPr>
          <p:cNvPr id="519" name="Google Shape;519;p96"/>
          <p:cNvSpPr txBox="1"/>
          <p:nvPr>
            <p:ph idx="2" type="body"/>
          </p:nvPr>
        </p:nvSpPr>
        <p:spPr>
          <a:xfrm>
            <a:off x="282600" y="1531975"/>
            <a:ext cx="5009700" cy="5210400"/>
          </a:xfrm>
          <a:prstGeom prst="rect">
            <a:avLst/>
          </a:prstGeom>
          <a:solidFill>
            <a:srgbClr val="D9EAD3"/>
          </a:solidFill>
          <a:ln cap="flat" cmpd="sng" w="36000">
            <a:solidFill>
              <a:srgbClr val="000000"/>
            </a:solidFill>
            <a:prstDash val="solid"/>
            <a:round/>
            <a:headEnd len="sm" w="sm" type="none"/>
            <a:tailEnd len="sm" w="sm" type="none"/>
          </a:ln>
        </p:spPr>
        <p:txBody>
          <a:bodyPr anchorCtr="0" anchor="t" bIns="115125" lIns="115125" spcFirstLastPara="1" rIns="115125" wrap="square" tIns="115125">
            <a:noAutofit/>
          </a:bodyPr>
          <a:lstStyle/>
          <a:p>
            <a:pPr indent="0" lvl="0" marL="0" rtl="0" algn="ctr">
              <a:lnSpc>
                <a:spcPct val="100000"/>
              </a:lnSpc>
              <a:spcBef>
                <a:spcPts val="2700"/>
              </a:spcBef>
              <a:spcAft>
                <a:spcPts val="0"/>
              </a:spcAft>
              <a:buNone/>
            </a:pPr>
            <a:br>
              <a:rPr b="1" lang="en-US" sz="2400">
                <a:solidFill>
                  <a:schemeClr val="dk1"/>
                </a:solidFill>
                <a:latin typeface="Trebuchet MS"/>
                <a:ea typeface="Trebuchet MS"/>
                <a:cs typeface="Trebuchet MS"/>
                <a:sym typeface="Trebuchet MS"/>
              </a:rPr>
            </a:br>
            <a:r>
              <a:rPr b="1" lang="en-US" sz="2400">
                <a:solidFill>
                  <a:schemeClr val="dk1"/>
                </a:solidFill>
                <a:latin typeface="Trebuchet MS"/>
                <a:ea typeface="Trebuchet MS"/>
                <a:cs typeface="Trebuchet MS"/>
                <a:sym typeface="Trebuchet MS"/>
              </a:rPr>
              <a:t>OmniSalud (2026)</a:t>
            </a:r>
            <a:endParaRPr b="1" sz="2400">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t/>
            </a:r>
            <a:endParaRPr b="1" sz="2100" u="sng">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rPr lang="en-US" sz="2000" u="sng">
                <a:solidFill>
                  <a:schemeClr val="dk1"/>
                </a:solidFill>
                <a:latin typeface="Trebuchet MS"/>
                <a:ea typeface="Trebuchet MS"/>
                <a:cs typeface="Trebuchet MS"/>
                <a:sym typeface="Trebuchet MS"/>
              </a:rPr>
              <a:t>Who is eligible:</a:t>
            </a:r>
            <a:r>
              <a:rPr lang="en-US" sz="2000">
                <a:solidFill>
                  <a:schemeClr val="dk1"/>
                </a:solidFill>
                <a:latin typeface="Trebuchet MS"/>
                <a:ea typeface="Trebuchet MS"/>
                <a:cs typeface="Trebuchet MS"/>
                <a:sym typeface="Trebuchet MS"/>
              </a:rPr>
              <a:t> </a:t>
            </a:r>
            <a:endParaRPr sz="2000">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rPr lang="en-US" sz="2000">
                <a:solidFill>
                  <a:schemeClr val="dk1"/>
                </a:solidFill>
                <a:latin typeface="Trebuchet MS"/>
                <a:ea typeface="Trebuchet MS"/>
                <a:cs typeface="Trebuchet MS"/>
                <a:sym typeface="Trebuchet MS"/>
              </a:rPr>
              <a:t>Individuals and families earning less than 150% FPL, who do not qualify for Medicaid, Medicare, or federal exchange subsidies</a:t>
            </a:r>
            <a:endParaRPr sz="2000">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t/>
            </a:r>
            <a:endParaRPr sz="2000">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rPr lang="en-US" sz="2000" u="sng">
                <a:solidFill>
                  <a:schemeClr val="dk1"/>
                </a:solidFill>
                <a:latin typeface="Trebuchet MS"/>
                <a:ea typeface="Trebuchet MS"/>
                <a:cs typeface="Trebuchet MS"/>
                <a:sym typeface="Trebuchet MS"/>
              </a:rPr>
              <a:t>Benefits:</a:t>
            </a:r>
            <a:r>
              <a:rPr lang="en-US" sz="2000">
                <a:solidFill>
                  <a:schemeClr val="dk1"/>
                </a:solidFill>
                <a:latin typeface="Trebuchet MS"/>
                <a:ea typeface="Trebuchet MS"/>
                <a:cs typeface="Trebuchet MS"/>
                <a:sym typeface="Trebuchet MS"/>
              </a:rPr>
              <a:t> </a:t>
            </a:r>
            <a:endParaRPr sz="2000">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rPr lang="en-US" sz="2000">
                <a:solidFill>
                  <a:schemeClr val="dk1"/>
                </a:solidFill>
                <a:latin typeface="Trebuchet MS"/>
                <a:ea typeface="Trebuchet MS"/>
                <a:cs typeface="Trebuchet MS"/>
                <a:sym typeface="Trebuchet MS"/>
              </a:rPr>
              <a:t>$0 monthly premium, 73% </a:t>
            </a:r>
            <a:r>
              <a:rPr lang="en-US" sz="2000">
                <a:solidFill>
                  <a:schemeClr val="dk1"/>
                </a:solidFill>
                <a:latin typeface="Trebuchet MS"/>
                <a:ea typeface="Trebuchet MS"/>
                <a:cs typeface="Trebuchet MS"/>
                <a:sym typeface="Trebuchet MS"/>
              </a:rPr>
              <a:t>Actuarial V</a:t>
            </a:r>
            <a:r>
              <a:rPr lang="en-US" sz="2000">
                <a:solidFill>
                  <a:schemeClr val="dk1"/>
                </a:solidFill>
                <a:latin typeface="Trebuchet MS"/>
                <a:ea typeface="Trebuchet MS"/>
                <a:cs typeface="Trebuchet MS"/>
                <a:sym typeface="Trebuchet MS"/>
              </a:rPr>
              <a:t>alue</a:t>
            </a:r>
            <a:r>
              <a:rPr lang="en-US" sz="2000">
                <a:solidFill>
                  <a:schemeClr val="dk1"/>
                </a:solidFill>
                <a:latin typeface="Trebuchet MS"/>
                <a:ea typeface="Trebuchet MS"/>
                <a:cs typeface="Trebuchet MS"/>
                <a:sym typeface="Trebuchet MS"/>
              </a:rPr>
              <a:t> Colorado Option “Silver Enhanced Savings” plan</a:t>
            </a:r>
            <a:endParaRPr sz="2000">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t/>
            </a:r>
            <a:endParaRPr sz="2000">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rPr lang="en-US" sz="2000" u="sng">
                <a:solidFill>
                  <a:schemeClr val="dk1"/>
                </a:solidFill>
                <a:latin typeface="Trebuchet MS"/>
                <a:ea typeface="Trebuchet MS"/>
                <a:cs typeface="Trebuchet MS"/>
                <a:sym typeface="Trebuchet MS"/>
              </a:rPr>
              <a:t>Enrollment cap:</a:t>
            </a:r>
            <a:endParaRPr sz="2000" u="sng">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rPr lang="en-US" sz="2000">
                <a:solidFill>
                  <a:schemeClr val="dk1"/>
                </a:solidFill>
                <a:latin typeface="Trebuchet MS"/>
                <a:ea typeface="Trebuchet MS"/>
                <a:cs typeface="Trebuchet MS"/>
                <a:sym typeface="Trebuchet MS"/>
              </a:rPr>
              <a:t>6,700 </a:t>
            </a:r>
            <a:endParaRPr sz="2000">
              <a:solidFill>
                <a:schemeClr val="dk1"/>
              </a:solidFill>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400"/>
              <a:buFont typeface="Arial"/>
              <a:buNone/>
            </a:pPr>
            <a:r>
              <a:t/>
            </a:r>
            <a:endParaRPr sz="1800"/>
          </a:p>
        </p:txBody>
      </p:sp>
      <p:pic>
        <p:nvPicPr>
          <p:cNvPr descr="Healthcare and Medicine Icon Set (Provided by Getty Images)" id="520" name="Google Shape;520;p96"/>
          <p:cNvPicPr preferRelativeResize="0"/>
          <p:nvPr/>
        </p:nvPicPr>
        <p:blipFill rotWithShape="1">
          <a:blip r:embed="rId3">
            <a:alphaModFix/>
          </a:blip>
          <a:srcRect b="43747" l="42367" r="42498" t="42575"/>
          <a:stretch/>
        </p:blipFill>
        <p:spPr>
          <a:xfrm>
            <a:off x="683366" y="1850468"/>
            <a:ext cx="683602" cy="617759"/>
          </a:xfrm>
          <a:prstGeom prst="rect">
            <a:avLst/>
          </a:prstGeom>
          <a:noFill/>
          <a:ln>
            <a:noFill/>
          </a:ln>
        </p:spPr>
      </p:pic>
      <p:sp>
        <p:nvSpPr>
          <p:cNvPr id="521" name="Google Shape;521;p96"/>
          <p:cNvSpPr txBox="1"/>
          <p:nvPr>
            <p:ph idx="12" type="sldNum"/>
          </p:nvPr>
        </p:nvSpPr>
        <p:spPr>
          <a:xfrm>
            <a:off x="11296611" y="6217623"/>
            <a:ext cx="731700" cy="524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pic>
        <p:nvPicPr>
          <p:cNvPr id="522" name="Google Shape;522;p96" title="co_dora_brd_chiae_reverse_rgb.png"/>
          <p:cNvPicPr preferRelativeResize="0"/>
          <p:nvPr/>
        </p:nvPicPr>
        <p:blipFill rotWithShape="1">
          <a:blip r:embed="rId4">
            <a:alphaModFix/>
          </a:blip>
          <a:srcRect b="0" l="0" r="0" t="0"/>
          <a:stretch/>
        </p:blipFill>
        <p:spPr>
          <a:xfrm>
            <a:off x="9086291" y="171533"/>
            <a:ext cx="2297508" cy="524800"/>
          </a:xfrm>
          <a:prstGeom prst="rect">
            <a:avLst/>
          </a:prstGeom>
          <a:noFill/>
          <a:ln>
            <a:noFill/>
          </a:ln>
        </p:spPr>
      </p:pic>
      <p:sp>
        <p:nvSpPr>
          <p:cNvPr id="523" name="Google Shape;523;p96"/>
          <p:cNvSpPr txBox="1"/>
          <p:nvPr/>
        </p:nvSpPr>
        <p:spPr>
          <a:xfrm>
            <a:off x="5613800" y="1531967"/>
            <a:ext cx="5769900" cy="49800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t/>
            </a:r>
            <a:endParaRPr sz="2400">
              <a:solidFill>
                <a:schemeClr val="dk2"/>
              </a:solidFill>
              <a:latin typeface="Roboto Slab"/>
              <a:ea typeface="Roboto Slab"/>
              <a:cs typeface="Roboto Slab"/>
              <a:sym typeface="Roboto Slab"/>
            </a:endParaRPr>
          </a:p>
        </p:txBody>
      </p:sp>
      <p:pic>
        <p:nvPicPr>
          <p:cNvPr descr="A child is held by their mother while they smile at each other. " id="524" name="Google Shape;524;p96"/>
          <p:cNvPicPr preferRelativeResize="0"/>
          <p:nvPr/>
        </p:nvPicPr>
        <p:blipFill>
          <a:blip r:embed="rId5">
            <a:alphaModFix/>
          </a:blip>
          <a:stretch>
            <a:fillRect/>
          </a:stretch>
        </p:blipFill>
        <p:spPr>
          <a:xfrm>
            <a:off x="5505845" y="1926968"/>
            <a:ext cx="6478267" cy="395086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8" name="Shape 528"/>
        <p:cNvGrpSpPr/>
        <p:nvPr/>
      </p:nvGrpSpPr>
      <p:grpSpPr>
        <a:xfrm>
          <a:off x="0" y="0"/>
          <a:ext cx="0" cy="0"/>
          <a:chOff x="0" y="0"/>
          <a:chExt cx="0" cy="0"/>
        </a:xfrm>
      </p:grpSpPr>
      <p:sp>
        <p:nvSpPr>
          <p:cNvPr id="529" name="Google Shape;529;p97"/>
          <p:cNvSpPr/>
          <p:nvPr/>
        </p:nvSpPr>
        <p:spPr>
          <a:xfrm>
            <a:off x="8719133" y="5611033"/>
            <a:ext cx="2979300" cy="11535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highlight>
                <a:schemeClr val="lt1"/>
              </a:highlight>
              <a:latin typeface="Roboto Slab"/>
              <a:ea typeface="Roboto Slab"/>
              <a:cs typeface="Roboto Slab"/>
              <a:sym typeface="Roboto Slab"/>
            </a:endParaRPr>
          </a:p>
        </p:txBody>
      </p:sp>
      <p:sp>
        <p:nvSpPr>
          <p:cNvPr id="530" name="Google Shape;530;p97"/>
          <p:cNvSpPr txBox="1"/>
          <p:nvPr/>
        </p:nvSpPr>
        <p:spPr>
          <a:xfrm>
            <a:off x="282600" y="1201099"/>
            <a:ext cx="11626800" cy="1450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1" lang="en-US" sz="2300" u="sng">
                <a:solidFill>
                  <a:schemeClr val="hlink"/>
                </a:solidFill>
                <a:latin typeface="Trebuchet MS"/>
                <a:ea typeface="Trebuchet MS"/>
                <a:cs typeface="Trebuchet MS"/>
                <a:sym typeface="Trebuchet MS"/>
                <a:hlinkClick r:id="rId3"/>
              </a:rPr>
              <a:t>Senate Bill 26-178</a:t>
            </a:r>
            <a:r>
              <a:rPr b="1" lang="en-US" sz="2300">
                <a:solidFill>
                  <a:schemeClr val="dk1"/>
                </a:solidFill>
                <a:latin typeface="Trebuchet MS"/>
                <a:ea typeface="Trebuchet MS"/>
                <a:cs typeface="Trebuchet MS"/>
                <a:sym typeface="Trebuchet MS"/>
              </a:rPr>
              <a:t>: </a:t>
            </a:r>
            <a:endParaRPr b="1" sz="23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900"/>
              <a:buFont typeface="Arial"/>
              <a:buNone/>
            </a:pPr>
            <a:r>
              <a:rPr b="1" lang="en-US" sz="2300">
                <a:solidFill>
                  <a:schemeClr val="dk1"/>
                </a:solidFill>
                <a:latin typeface="Trebuchet MS"/>
                <a:ea typeface="Trebuchet MS"/>
                <a:cs typeface="Trebuchet MS"/>
                <a:sym typeface="Trebuchet MS"/>
              </a:rPr>
              <a:t>“Concerning Measures to Address the Affordability of Health Insurance” </a:t>
            </a:r>
            <a:endParaRPr b="1" sz="2300">
              <a:solidFill>
                <a:schemeClr val="dk1"/>
              </a:solidFill>
              <a:latin typeface="Trebuchet MS"/>
              <a:ea typeface="Trebuchet MS"/>
              <a:cs typeface="Trebuchet MS"/>
              <a:sym typeface="Trebuchet MS"/>
            </a:endParaRPr>
          </a:p>
          <a:p>
            <a:pPr indent="0" lvl="0" marL="0" marR="0" rtl="0" algn="l">
              <a:lnSpc>
                <a:spcPct val="150000"/>
              </a:lnSpc>
              <a:spcBef>
                <a:spcPts val="1300"/>
              </a:spcBef>
              <a:spcAft>
                <a:spcPts val="0"/>
              </a:spcAft>
              <a:buNone/>
            </a:pPr>
            <a:r>
              <a:rPr i="1" lang="en-US" sz="1700">
                <a:solidFill>
                  <a:schemeClr val="dk1"/>
                </a:solidFill>
                <a:latin typeface="Trebuchet MS"/>
                <a:ea typeface="Trebuchet MS"/>
                <a:cs typeface="Trebuchet MS"/>
                <a:sym typeface="Trebuchet MS"/>
              </a:rPr>
              <a:t>Passed on May 12, signed by Governor Polis on June 2</a:t>
            </a:r>
            <a:endParaRPr i="1" sz="1700">
              <a:solidFill>
                <a:schemeClr val="dk1"/>
              </a:solidFill>
              <a:latin typeface="Trebuchet MS"/>
              <a:ea typeface="Trebuchet MS"/>
              <a:cs typeface="Trebuchet MS"/>
              <a:sym typeface="Trebuchet MS"/>
            </a:endParaRPr>
          </a:p>
          <a:p>
            <a:pPr indent="0" lvl="0" marL="609600" marR="0" rtl="0" algn="l">
              <a:lnSpc>
                <a:spcPct val="150000"/>
              </a:lnSpc>
              <a:spcBef>
                <a:spcPts val="0"/>
              </a:spcBef>
              <a:spcAft>
                <a:spcPts val="0"/>
              </a:spcAft>
              <a:buNone/>
            </a:pPr>
            <a:r>
              <a:t/>
            </a:r>
            <a:endParaRPr sz="1900" u="sng">
              <a:solidFill>
                <a:schemeClr val="dk1"/>
              </a:solidFill>
              <a:latin typeface="Trebuchet MS"/>
              <a:ea typeface="Trebuchet MS"/>
              <a:cs typeface="Trebuchet MS"/>
              <a:sym typeface="Trebuchet MS"/>
            </a:endParaRPr>
          </a:p>
          <a:p>
            <a:pPr indent="0" lvl="0" marL="609600" marR="0" rtl="0" algn="l">
              <a:lnSpc>
                <a:spcPct val="150000"/>
              </a:lnSpc>
              <a:spcBef>
                <a:spcPts val="0"/>
              </a:spcBef>
              <a:spcAft>
                <a:spcPts val="0"/>
              </a:spcAft>
              <a:buNone/>
            </a:pPr>
            <a:r>
              <a:t/>
            </a:r>
            <a:endParaRPr sz="1900" u="sng">
              <a:solidFill>
                <a:schemeClr val="dk1"/>
              </a:solidFill>
              <a:latin typeface="Trebuchet MS"/>
              <a:ea typeface="Trebuchet MS"/>
              <a:cs typeface="Trebuchet MS"/>
              <a:sym typeface="Trebuchet MS"/>
            </a:endParaRPr>
          </a:p>
          <a:p>
            <a:pPr indent="0" lvl="0" marL="0" marR="0" rtl="0" algn="l">
              <a:lnSpc>
                <a:spcPct val="150000"/>
              </a:lnSpc>
              <a:spcBef>
                <a:spcPts val="0"/>
              </a:spcBef>
              <a:spcAft>
                <a:spcPts val="0"/>
              </a:spcAft>
              <a:buNone/>
            </a:pPr>
            <a:r>
              <a:t/>
            </a:r>
            <a:endParaRPr sz="2300">
              <a:solidFill>
                <a:schemeClr val="dk1"/>
              </a:solidFill>
              <a:latin typeface="Trebuchet MS"/>
              <a:ea typeface="Trebuchet MS"/>
              <a:cs typeface="Trebuchet MS"/>
              <a:sym typeface="Trebuchet MS"/>
            </a:endParaRPr>
          </a:p>
          <a:p>
            <a:pPr indent="0" lvl="0" marL="0" marR="0" rtl="0" algn="l">
              <a:lnSpc>
                <a:spcPct val="150000"/>
              </a:lnSpc>
              <a:spcBef>
                <a:spcPts val="0"/>
              </a:spcBef>
              <a:spcAft>
                <a:spcPts val="0"/>
              </a:spcAft>
              <a:buNone/>
            </a:pPr>
            <a:r>
              <a:t/>
            </a:r>
            <a:endParaRPr sz="2300">
              <a:solidFill>
                <a:schemeClr val="dk1"/>
              </a:solidFill>
              <a:latin typeface="Trebuchet MS"/>
              <a:ea typeface="Trebuchet MS"/>
              <a:cs typeface="Trebuchet MS"/>
              <a:sym typeface="Trebuchet MS"/>
            </a:endParaRPr>
          </a:p>
          <a:p>
            <a:pPr indent="0" lvl="0" marL="0" marR="0" rtl="0" algn="l">
              <a:lnSpc>
                <a:spcPct val="150000"/>
              </a:lnSpc>
              <a:spcBef>
                <a:spcPts val="0"/>
              </a:spcBef>
              <a:spcAft>
                <a:spcPts val="0"/>
              </a:spcAft>
              <a:buNone/>
            </a:pPr>
            <a:r>
              <a:t/>
            </a:r>
            <a:endParaRPr sz="2300">
              <a:solidFill>
                <a:schemeClr val="dk1"/>
              </a:solidFill>
              <a:latin typeface="Trebuchet MS"/>
              <a:ea typeface="Trebuchet MS"/>
              <a:cs typeface="Trebuchet MS"/>
              <a:sym typeface="Trebuchet MS"/>
            </a:endParaRPr>
          </a:p>
          <a:p>
            <a:pPr indent="0" lvl="0" marL="0" marR="0" rtl="0" algn="l">
              <a:lnSpc>
                <a:spcPct val="150000"/>
              </a:lnSpc>
              <a:spcBef>
                <a:spcPts val="0"/>
              </a:spcBef>
              <a:spcAft>
                <a:spcPts val="0"/>
              </a:spcAft>
              <a:buNone/>
            </a:pPr>
            <a:r>
              <a:t/>
            </a:r>
            <a:endParaRPr sz="2300">
              <a:solidFill>
                <a:schemeClr val="dk1"/>
              </a:solidFill>
              <a:latin typeface="Trebuchet MS"/>
              <a:ea typeface="Trebuchet MS"/>
              <a:cs typeface="Trebuchet MS"/>
              <a:sym typeface="Trebuchet MS"/>
            </a:endParaRPr>
          </a:p>
          <a:p>
            <a:pPr indent="0" lvl="0" marL="0" marR="0" rtl="0" algn="l">
              <a:lnSpc>
                <a:spcPct val="150000"/>
              </a:lnSpc>
              <a:spcBef>
                <a:spcPts val="0"/>
              </a:spcBef>
              <a:spcAft>
                <a:spcPts val="0"/>
              </a:spcAft>
              <a:buNone/>
            </a:pPr>
            <a:r>
              <a:t/>
            </a:r>
            <a:endParaRPr sz="2300">
              <a:solidFill>
                <a:schemeClr val="dk1"/>
              </a:solidFill>
              <a:latin typeface="Trebuchet MS"/>
              <a:ea typeface="Trebuchet MS"/>
              <a:cs typeface="Trebuchet MS"/>
              <a:sym typeface="Trebuchet MS"/>
            </a:endParaRPr>
          </a:p>
          <a:p>
            <a:pPr indent="0" lvl="0" marL="0" marR="0" rtl="0" algn="l">
              <a:lnSpc>
                <a:spcPct val="150000"/>
              </a:lnSpc>
              <a:spcBef>
                <a:spcPts val="0"/>
              </a:spcBef>
              <a:spcAft>
                <a:spcPts val="0"/>
              </a:spcAft>
              <a:buNone/>
            </a:pPr>
            <a:r>
              <a:t/>
            </a:r>
            <a:endParaRPr sz="1900">
              <a:solidFill>
                <a:schemeClr val="dk1"/>
              </a:solidFill>
              <a:latin typeface="Trebuchet MS"/>
              <a:ea typeface="Trebuchet MS"/>
              <a:cs typeface="Trebuchet MS"/>
              <a:sym typeface="Trebuchet MS"/>
            </a:endParaRPr>
          </a:p>
        </p:txBody>
      </p:sp>
      <p:sp>
        <p:nvSpPr>
          <p:cNvPr id="531" name="Google Shape;531;p97"/>
          <p:cNvSpPr/>
          <p:nvPr/>
        </p:nvSpPr>
        <p:spPr>
          <a:xfrm>
            <a:off x="1400" y="-9900"/>
            <a:ext cx="12192000" cy="1090500"/>
          </a:xfrm>
          <a:prstGeom prst="rect">
            <a:avLst/>
          </a:prstGeom>
          <a:solidFill>
            <a:srgbClr val="001970"/>
          </a:solidFill>
          <a:ln cap="flat" cmpd="sng" w="12700">
            <a:solidFill>
              <a:srgbClr val="595959"/>
            </a:solidFill>
            <a:prstDash val="solid"/>
            <a:round/>
            <a:headEnd len="sm" w="sm" type="none"/>
            <a:tailEnd len="sm" w="sm" type="none"/>
          </a:ln>
          <a:effectLst>
            <a:outerShdw blurRad="76200" rotWithShape="0" algn="bl" dir="5400000" dist="25400">
              <a:srgbClr val="000000">
                <a:alpha val="494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532" name="Google Shape;532;p97"/>
          <p:cNvSpPr txBox="1"/>
          <p:nvPr/>
        </p:nvSpPr>
        <p:spPr>
          <a:xfrm>
            <a:off x="282600" y="163900"/>
            <a:ext cx="7737600" cy="742500"/>
          </a:xfrm>
          <a:prstGeom prst="rect">
            <a:avLst/>
          </a:prstGeom>
          <a:noFill/>
          <a:ln>
            <a:noFill/>
          </a:ln>
        </p:spPr>
        <p:txBody>
          <a:bodyPr anchorCtr="0" anchor="t" bIns="121900" lIns="121900" spcFirstLastPara="1" rIns="121900" wrap="square" tIns="121900">
            <a:normAutofit fontScale="70000" lnSpcReduction="20000"/>
          </a:bodyPr>
          <a:lstStyle/>
          <a:p>
            <a:pPr indent="0" lvl="0" marL="0" marR="0" rtl="0" algn="l">
              <a:lnSpc>
                <a:spcPct val="100000"/>
              </a:lnSpc>
              <a:spcBef>
                <a:spcPts val="0"/>
              </a:spcBef>
              <a:spcAft>
                <a:spcPts val="0"/>
              </a:spcAft>
              <a:buClr>
                <a:srgbClr val="000000"/>
              </a:buClr>
              <a:buSzPct val="100000"/>
              <a:buFont typeface="Arial"/>
              <a:buNone/>
            </a:pPr>
            <a:r>
              <a:rPr lang="en-US" sz="2900">
                <a:solidFill>
                  <a:srgbClr val="FFFFFF"/>
                </a:solidFill>
                <a:latin typeface="Trebuchet MS"/>
                <a:ea typeface="Trebuchet MS"/>
                <a:cs typeface="Trebuchet MS"/>
                <a:sym typeface="Trebuchet MS"/>
              </a:rPr>
              <a:t>Health Insurance Affordability Enterprise (</a:t>
            </a:r>
            <a:r>
              <a:rPr lang="en-US" sz="2900">
                <a:solidFill>
                  <a:srgbClr val="FFFFFF"/>
                </a:solidFill>
                <a:latin typeface="Trebuchet MS"/>
                <a:ea typeface="Trebuchet MS"/>
                <a:cs typeface="Trebuchet MS"/>
                <a:sym typeface="Trebuchet MS"/>
              </a:rPr>
              <a:t>HIAE) Legislation: SB 26-178</a:t>
            </a:r>
            <a:endParaRPr i="1" sz="2400" u="none" cap="none" strike="noStrike">
              <a:solidFill>
                <a:srgbClr val="FFFFFF"/>
              </a:solidFill>
              <a:latin typeface="Trebuchet MS"/>
              <a:ea typeface="Trebuchet MS"/>
              <a:cs typeface="Trebuchet MS"/>
              <a:sym typeface="Trebuchet MS"/>
            </a:endParaRPr>
          </a:p>
        </p:txBody>
      </p:sp>
      <p:sp>
        <p:nvSpPr>
          <p:cNvPr id="533" name="Google Shape;533;p97"/>
          <p:cNvSpPr txBox="1"/>
          <p:nvPr>
            <p:ph idx="12" type="sldNum"/>
          </p:nvPr>
        </p:nvSpPr>
        <p:spPr>
          <a:xfrm>
            <a:off x="11296611" y="6217623"/>
            <a:ext cx="731700" cy="524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300"/>
              <a:buFont typeface="Arial"/>
              <a:buNone/>
            </a:pPr>
            <a:fld id="{00000000-1234-1234-1234-123412341234}" type="slidenum">
              <a:rPr lang="en-US">
                <a:latin typeface="Trebuchet MS"/>
                <a:ea typeface="Trebuchet MS"/>
                <a:cs typeface="Trebuchet MS"/>
                <a:sym typeface="Trebuchet MS"/>
              </a:rPr>
              <a:t>‹#›</a:t>
            </a:fld>
            <a:endParaRPr>
              <a:latin typeface="Trebuchet MS"/>
              <a:ea typeface="Trebuchet MS"/>
              <a:cs typeface="Trebuchet MS"/>
              <a:sym typeface="Trebuchet MS"/>
            </a:endParaRPr>
          </a:p>
        </p:txBody>
      </p:sp>
      <p:pic>
        <p:nvPicPr>
          <p:cNvPr id="534" name="Google Shape;534;p97" title="co_dora_brd_chiae_reverse_rgb.png"/>
          <p:cNvPicPr preferRelativeResize="0"/>
          <p:nvPr/>
        </p:nvPicPr>
        <p:blipFill rotWithShape="1">
          <a:blip r:embed="rId4">
            <a:alphaModFix/>
          </a:blip>
          <a:srcRect b="0" l="0" r="0" t="0"/>
          <a:stretch/>
        </p:blipFill>
        <p:spPr>
          <a:xfrm>
            <a:off x="9086291" y="171533"/>
            <a:ext cx="2297508" cy="524800"/>
          </a:xfrm>
          <a:prstGeom prst="rect">
            <a:avLst/>
          </a:prstGeom>
          <a:noFill/>
          <a:ln>
            <a:noFill/>
          </a:ln>
        </p:spPr>
      </p:pic>
      <p:graphicFrame>
        <p:nvGraphicFramePr>
          <p:cNvPr id="535" name="Google Shape;535;p97"/>
          <p:cNvGraphicFramePr/>
          <p:nvPr/>
        </p:nvGraphicFramePr>
        <p:xfrm>
          <a:off x="601625" y="2961786"/>
          <a:ext cx="3000000" cy="3000000"/>
        </p:xfrm>
        <a:graphic>
          <a:graphicData uri="http://schemas.openxmlformats.org/drawingml/2006/table">
            <a:tbl>
              <a:tblPr>
                <a:noFill/>
                <a:tableStyleId>{B979D388-6AC4-42D2-9535-CD11FE6ED10C}</a:tableStyleId>
              </a:tblPr>
              <a:tblGrid>
                <a:gridCol w="6054425"/>
                <a:gridCol w="4934325"/>
              </a:tblGrid>
              <a:tr h="839050">
                <a:tc>
                  <a:txBody>
                    <a:bodyPr/>
                    <a:lstStyle/>
                    <a:p>
                      <a:pPr indent="0" lvl="0" marL="0" rtl="0" algn="ctr">
                        <a:spcBef>
                          <a:spcPts val="0"/>
                        </a:spcBef>
                        <a:spcAft>
                          <a:spcPts val="0"/>
                        </a:spcAft>
                        <a:buNone/>
                      </a:pPr>
                      <a:r>
                        <a:rPr b="1" lang="en-US" sz="2000">
                          <a:latin typeface="Trebuchet MS"/>
                          <a:ea typeface="Trebuchet MS"/>
                          <a:cs typeface="Trebuchet MS"/>
                          <a:sym typeface="Trebuchet MS"/>
                        </a:rPr>
                        <a:t>Program Funding</a:t>
                      </a:r>
                      <a:endParaRPr b="1" sz="2000">
                        <a:latin typeface="Trebuchet MS"/>
                        <a:ea typeface="Trebuchet MS"/>
                        <a:cs typeface="Trebuchet MS"/>
                        <a:sym typeface="Trebuchet MS"/>
                      </a:endParaRPr>
                    </a:p>
                  </a:txBody>
                  <a:tcPr marT="121900" marB="121900" marR="121900" marL="121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US" sz="2000">
                          <a:latin typeface="Trebuchet MS"/>
                          <a:ea typeface="Trebuchet MS"/>
                          <a:cs typeface="Trebuchet MS"/>
                          <a:sym typeface="Trebuchet MS"/>
                        </a:rPr>
                        <a:t>OmniSalud</a:t>
                      </a:r>
                      <a:endParaRPr b="1" sz="2000">
                        <a:latin typeface="Trebuchet MS"/>
                        <a:ea typeface="Trebuchet MS"/>
                        <a:cs typeface="Trebuchet MS"/>
                        <a:sym typeface="Trebuchet MS"/>
                      </a:endParaRPr>
                    </a:p>
                  </a:txBody>
                  <a:tcPr marT="121900" marB="121900" marR="121900" marL="121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EAD3"/>
                    </a:solidFill>
                  </a:tcPr>
                </a:tc>
              </a:tr>
              <a:tr h="1123900">
                <a:tc>
                  <a:txBody>
                    <a:bodyPr/>
                    <a:lstStyle/>
                    <a:p>
                      <a:pPr indent="0" lvl="0" marL="0" rtl="0" algn="l">
                        <a:lnSpc>
                          <a:spcPct val="100000"/>
                        </a:lnSpc>
                        <a:spcBef>
                          <a:spcPts val="0"/>
                        </a:spcBef>
                        <a:spcAft>
                          <a:spcPts val="0"/>
                        </a:spcAft>
                        <a:buNone/>
                      </a:pPr>
                      <a:r>
                        <a:rPr lang="en-US" sz="1900">
                          <a:solidFill>
                            <a:schemeClr val="dk1"/>
                          </a:solidFill>
                          <a:latin typeface="Trebuchet MS"/>
                          <a:ea typeface="Trebuchet MS"/>
                          <a:cs typeface="Trebuchet MS"/>
                          <a:sym typeface="Trebuchet MS"/>
                        </a:rPr>
                        <a:t>Provides one-time funding for 2027 to help maintain and expand OmniSalud enrollment capacity.</a:t>
                      </a:r>
                      <a:endParaRPr sz="1900">
                        <a:latin typeface="Trebuchet MS"/>
                        <a:ea typeface="Trebuchet MS"/>
                        <a:cs typeface="Trebuchet MS"/>
                        <a:sym typeface="Trebuchet MS"/>
                      </a:endParaRPr>
                    </a:p>
                  </a:txBody>
                  <a:tcPr marT="121900" marB="121900" marR="121900" marL="121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500"/>
                        <a:buFont typeface="Arial"/>
                        <a:buNone/>
                      </a:pPr>
                      <a:r>
                        <a:rPr lang="en-US" sz="1900">
                          <a:solidFill>
                            <a:schemeClr val="dk1"/>
                          </a:solidFill>
                          <a:latin typeface="Trebuchet MS"/>
                          <a:ea typeface="Trebuchet MS"/>
                          <a:cs typeface="Trebuchet MS"/>
                          <a:sym typeface="Trebuchet MS"/>
                        </a:rPr>
                        <a:t>All OmniSalud enrollees required to pay a premium more than $0 starting in 2027</a:t>
                      </a:r>
                      <a:endParaRPr sz="1900">
                        <a:latin typeface="Trebuchet MS"/>
                        <a:ea typeface="Trebuchet MS"/>
                        <a:cs typeface="Trebuchet MS"/>
                        <a:sym typeface="Trebuchet MS"/>
                      </a:endParaRPr>
                    </a:p>
                  </a:txBody>
                  <a:tcPr marT="121900" marB="121900" marR="121900" marL="121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9" name="Shape 539"/>
        <p:cNvGrpSpPr/>
        <p:nvPr/>
      </p:nvGrpSpPr>
      <p:grpSpPr>
        <a:xfrm>
          <a:off x="0" y="0"/>
          <a:ext cx="0" cy="0"/>
          <a:chOff x="0" y="0"/>
          <a:chExt cx="0" cy="0"/>
        </a:xfrm>
      </p:grpSpPr>
      <p:sp>
        <p:nvSpPr>
          <p:cNvPr id="540" name="Google Shape;540;p98"/>
          <p:cNvSpPr/>
          <p:nvPr/>
        </p:nvSpPr>
        <p:spPr>
          <a:xfrm>
            <a:off x="8719133" y="5611033"/>
            <a:ext cx="2979300" cy="11535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highlight>
                <a:schemeClr val="lt1"/>
              </a:highlight>
              <a:latin typeface="Roboto Slab"/>
              <a:ea typeface="Roboto Slab"/>
              <a:cs typeface="Roboto Slab"/>
              <a:sym typeface="Roboto Slab"/>
            </a:endParaRPr>
          </a:p>
        </p:txBody>
      </p:sp>
      <p:sp>
        <p:nvSpPr>
          <p:cNvPr id="541" name="Google Shape;541;p98"/>
          <p:cNvSpPr txBox="1"/>
          <p:nvPr/>
        </p:nvSpPr>
        <p:spPr>
          <a:xfrm>
            <a:off x="419800" y="1093181"/>
            <a:ext cx="11355300" cy="23640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rPr b="1" lang="en-US" sz="2000">
                <a:solidFill>
                  <a:schemeClr val="dk1"/>
                </a:solidFill>
                <a:latin typeface="Trebuchet MS"/>
                <a:ea typeface="Trebuchet MS"/>
                <a:cs typeface="Trebuchet MS"/>
                <a:sym typeface="Trebuchet MS"/>
              </a:rPr>
              <a:t>Because funding is limited, we can’t improve everything at the same time. </a:t>
            </a:r>
            <a:endParaRPr b="1" sz="20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rPr b="1" i="1" lang="en-US" sz="2000">
                <a:solidFill>
                  <a:schemeClr val="dk1"/>
                </a:solidFill>
                <a:latin typeface="Trebuchet MS"/>
                <a:ea typeface="Trebuchet MS"/>
                <a:cs typeface="Trebuchet MS"/>
                <a:sym typeface="Trebuchet MS"/>
              </a:rPr>
              <a:t>What matters most to you?</a:t>
            </a:r>
            <a:r>
              <a:rPr i="1" lang="en-US" sz="2000">
                <a:solidFill>
                  <a:schemeClr val="dk1"/>
                </a:solidFill>
                <a:latin typeface="Trebuchet MS"/>
                <a:ea typeface="Trebuchet MS"/>
                <a:cs typeface="Trebuchet MS"/>
                <a:sym typeface="Trebuchet MS"/>
              </a:rPr>
              <a:t> </a:t>
            </a:r>
            <a:endParaRPr i="1" sz="2000">
              <a:solidFill>
                <a:schemeClr val="dk1"/>
              </a:solidFill>
              <a:latin typeface="Trebuchet MS"/>
              <a:ea typeface="Trebuchet MS"/>
              <a:cs typeface="Trebuchet MS"/>
              <a:sym typeface="Trebuchet MS"/>
            </a:endParaRPr>
          </a:p>
          <a:p>
            <a:pPr indent="-425450" lvl="0" marL="609600" rtl="0" algn="l">
              <a:lnSpc>
                <a:spcPct val="115000"/>
              </a:lnSpc>
              <a:spcBef>
                <a:spcPts val="130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Covering as many people as possible </a:t>
            </a:r>
            <a:endParaRPr sz="1900">
              <a:solidFill>
                <a:schemeClr val="dk1"/>
              </a:solidFill>
              <a:latin typeface="Trebuchet MS"/>
              <a:ea typeface="Trebuchet MS"/>
              <a:cs typeface="Trebuchet MS"/>
              <a:sym typeface="Trebuchet MS"/>
            </a:endParaRPr>
          </a:p>
          <a:p>
            <a:pPr indent="-425450" lvl="0" marL="609600" rtl="0" algn="l">
              <a:lnSpc>
                <a:spcPct val="115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Keeping monthly payments affordable</a:t>
            </a:r>
            <a:endParaRPr sz="1900">
              <a:solidFill>
                <a:schemeClr val="dk1"/>
              </a:solidFill>
              <a:latin typeface="Trebuchet MS"/>
              <a:ea typeface="Trebuchet MS"/>
              <a:cs typeface="Trebuchet MS"/>
              <a:sym typeface="Trebuchet MS"/>
            </a:endParaRPr>
          </a:p>
          <a:p>
            <a:pPr indent="-425450" lvl="0" marL="609600" rtl="0" algn="l">
              <a:lnSpc>
                <a:spcPct val="115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Keeping doctor visits and medicines affordable</a:t>
            </a:r>
            <a:endParaRPr sz="1900">
              <a:solidFill>
                <a:schemeClr val="dk1"/>
              </a:solidFill>
              <a:latin typeface="Trebuchet MS"/>
              <a:ea typeface="Trebuchet MS"/>
              <a:cs typeface="Trebuchet MS"/>
              <a:sym typeface="Trebuchet MS"/>
            </a:endParaRPr>
          </a:p>
          <a:p>
            <a:pPr indent="-425450" lvl="0" marL="609600" rtl="0" algn="l">
              <a:lnSpc>
                <a:spcPct val="115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Having different plan choices</a:t>
            </a:r>
            <a:endParaRPr sz="19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19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19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19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19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19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19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900"/>
              <a:buFont typeface="Arial"/>
              <a:buNone/>
            </a:pPr>
            <a:r>
              <a:t/>
            </a:r>
            <a:endParaRPr sz="19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900"/>
              <a:buFont typeface="Arial"/>
              <a:buNone/>
            </a:pPr>
            <a:r>
              <a:t/>
            </a:r>
            <a:endParaRPr sz="1900">
              <a:solidFill>
                <a:schemeClr val="dk1"/>
              </a:solidFill>
              <a:latin typeface="Trebuchet MS"/>
              <a:ea typeface="Trebuchet MS"/>
              <a:cs typeface="Trebuchet MS"/>
              <a:sym typeface="Trebuchet MS"/>
            </a:endParaRPr>
          </a:p>
        </p:txBody>
      </p:sp>
      <p:sp>
        <p:nvSpPr>
          <p:cNvPr id="542" name="Google Shape;542;p98"/>
          <p:cNvSpPr/>
          <p:nvPr/>
        </p:nvSpPr>
        <p:spPr>
          <a:xfrm>
            <a:off x="1400" y="-9900"/>
            <a:ext cx="12192000" cy="1090500"/>
          </a:xfrm>
          <a:prstGeom prst="rect">
            <a:avLst/>
          </a:prstGeom>
          <a:solidFill>
            <a:srgbClr val="001970"/>
          </a:solidFill>
          <a:ln cap="flat" cmpd="sng" w="12700">
            <a:solidFill>
              <a:srgbClr val="595959"/>
            </a:solidFill>
            <a:prstDash val="solid"/>
            <a:round/>
            <a:headEnd len="sm" w="sm" type="none"/>
            <a:tailEnd len="sm" w="sm" type="none"/>
          </a:ln>
          <a:effectLst>
            <a:outerShdw blurRad="76200" rotWithShape="0" algn="bl" dir="5400000" dist="25400">
              <a:srgbClr val="000000">
                <a:alpha val="494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543" name="Google Shape;543;p98"/>
          <p:cNvSpPr txBox="1"/>
          <p:nvPr/>
        </p:nvSpPr>
        <p:spPr>
          <a:xfrm>
            <a:off x="282600" y="163900"/>
            <a:ext cx="9217200" cy="742500"/>
          </a:xfrm>
          <a:prstGeom prst="rect">
            <a:avLst/>
          </a:prstGeom>
          <a:noFill/>
          <a:ln>
            <a:noFill/>
          </a:ln>
        </p:spPr>
        <p:txBody>
          <a:bodyPr anchorCtr="0" anchor="t" bIns="121900" lIns="121900" spcFirstLastPara="1" rIns="121900" wrap="square" tIns="121900">
            <a:normAutofit/>
          </a:bodyPr>
          <a:lstStyle/>
          <a:p>
            <a:pPr indent="0" lvl="0" marL="0" marR="0" rtl="0" algn="l">
              <a:lnSpc>
                <a:spcPct val="100000"/>
              </a:lnSpc>
              <a:spcBef>
                <a:spcPts val="0"/>
              </a:spcBef>
              <a:spcAft>
                <a:spcPts val="0"/>
              </a:spcAft>
              <a:buClr>
                <a:srgbClr val="000000"/>
              </a:buClr>
              <a:buSzPts val="2900"/>
              <a:buFont typeface="Arial"/>
              <a:buNone/>
            </a:pPr>
            <a:r>
              <a:rPr lang="en-US" sz="2900">
                <a:solidFill>
                  <a:srgbClr val="FFFFFF"/>
                </a:solidFill>
                <a:latin typeface="Trebuchet MS"/>
                <a:ea typeface="Trebuchet MS"/>
                <a:cs typeface="Trebuchet MS"/>
                <a:sym typeface="Trebuchet MS"/>
              </a:rPr>
              <a:t>What Should OmniSalud Prioritize in 2027?</a:t>
            </a:r>
            <a:endParaRPr i="1" sz="2400" u="none" cap="none" strike="noStrike">
              <a:solidFill>
                <a:srgbClr val="FFFFFF"/>
              </a:solidFill>
              <a:latin typeface="Trebuchet MS"/>
              <a:ea typeface="Trebuchet MS"/>
              <a:cs typeface="Trebuchet MS"/>
              <a:sym typeface="Trebuchet MS"/>
            </a:endParaRPr>
          </a:p>
        </p:txBody>
      </p:sp>
      <p:sp>
        <p:nvSpPr>
          <p:cNvPr id="544" name="Google Shape;544;p98"/>
          <p:cNvSpPr txBox="1"/>
          <p:nvPr>
            <p:ph idx="12" type="sldNum"/>
          </p:nvPr>
        </p:nvSpPr>
        <p:spPr>
          <a:xfrm>
            <a:off x="15062148" y="8290164"/>
            <a:ext cx="975600" cy="6996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pic>
        <p:nvPicPr>
          <p:cNvPr id="545" name="Google Shape;545;p98" title="co_dora_brd_chiae_reverse_rgb.png"/>
          <p:cNvPicPr preferRelativeResize="0"/>
          <p:nvPr/>
        </p:nvPicPr>
        <p:blipFill rotWithShape="1">
          <a:blip r:embed="rId3">
            <a:alphaModFix/>
          </a:blip>
          <a:srcRect b="0" l="0" r="0" t="0"/>
          <a:stretch/>
        </p:blipFill>
        <p:spPr>
          <a:xfrm>
            <a:off x="9086291" y="171533"/>
            <a:ext cx="2297508" cy="524800"/>
          </a:xfrm>
          <a:prstGeom prst="rect">
            <a:avLst/>
          </a:prstGeom>
          <a:noFill/>
          <a:ln>
            <a:noFill/>
          </a:ln>
        </p:spPr>
      </p:pic>
      <p:graphicFrame>
        <p:nvGraphicFramePr>
          <p:cNvPr id="546" name="Google Shape;546;p98"/>
          <p:cNvGraphicFramePr/>
          <p:nvPr/>
        </p:nvGraphicFramePr>
        <p:xfrm>
          <a:off x="721067" y="3483560"/>
          <a:ext cx="3000000" cy="3000000"/>
        </p:xfrm>
        <a:graphic>
          <a:graphicData uri="http://schemas.openxmlformats.org/drawingml/2006/table">
            <a:tbl>
              <a:tblPr>
                <a:noFill/>
                <a:tableStyleId>{B979D388-6AC4-42D2-9535-CD11FE6ED10C}</a:tableStyleId>
              </a:tblPr>
              <a:tblGrid>
                <a:gridCol w="2445700"/>
                <a:gridCol w="3822875"/>
                <a:gridCol w="3822875"/>
              </a:tblGrid>
              <a:tr h="850275">
                <a:tc>
                  <a:txBody>
                    <a:bodyPr/>
                    <a:lstStyle/>
                    <a:p>
                      <a:pPr indent="0" lvl="0" marL="0" rtl="0" algn="l">
                        <a:spcBef>
                          <a:spcPts val="0"/>
                        </a:spcBef>
                        <a:spcAft>
                          <a:spcPts val="0"/>
                        </a:spcAft>
                        <a:buNone/>
                      </a:pPr>
                      <a:r>
                        <a:t/>
                      </a:r>
                      <a:endParaRPr b="1" sz="1600">
                        <a:latin typeface="Trebuchet MS"/>
                        <a:ea typeface="Trebuchet MS"/>
                        <a:cs typeface="Trebuchet MS"/>
                        <a:sym typeface="Trebuchet MS"/>
                      </a:endParaRPr>
                    </a:p>
                  </a:txBody>
                  <a:tcPr marT="0" marB="0" marR="121900" marL="121900">
                    <a:lnL cap="flat" cmpd="sng" w="12700">
                      <a:solidFill>
                        <a:srgbClr val="000000"/>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EAD3"/>
                    </a:solidFill>
                  </a:tcPr>
                </a:tc>
                <a:tc>
                  <a:txBody>
                    <a:bodyPr/>
                    <a:lstStyle/>
                    <a:p>
                      <a:pPr indent="0" lvl="0" marL="0" rtl="0" algn="ctr">
                        <a:spcBef>
                          <a:spcPts val="0"/>
                        </a:spcBef>
                        <a:spcAft>
                          <a:spcPts val="0"/>
                        </a:spcAft>
                        <a:buNone/>
                      </a:pPr>
                      <a:r>
                        <a:rPr b="1" lang="en-US" sz="1700">
                          <a:latin typeface="Trebuchet MS"/>
                          <a:ea typeface="Trebuchet MS"/>
                          <a:cs typeface="Trebuchet MS"/>
                          <a:sym typeface="Trebuchet MS"/>
                        </a:rPr>
                        <a:t>Option 1: </a:t>
                      </a:r>
                      <a:endParaRPr b="1" sz="1700">
                        <a:latin typeface="Trebuchet MS"/>
                        <a:ea typeface="Trebuchet MS"/>
                        <a:cs typeface="Trebuchet MS"/>
                        <a:sym typeface="Trebuchet MS"/>
                      </a:endParaRPr>
                    </a:p>
                    <a:p>
                      <a:pPr indent="0" lvl="0" marL="0" rtl="0" algn="ctr">
                        <a:spcBef>
                          <a:spcPts val="0"/>
                        </a:spcBef>
                        <a:spcAft>
                          <a:spcPts val="0"/>
                        </a:spcAft>
                        <a:buNone/>
                      </a:pPr>
                      <a:r>
                        <a:t/>
                      </a:r>
                      <a:endParaRPr b="1" sz="800">
                        <a:latin typeface="Trebuchet MS"/>
                        <a:ea typeface="Trebuchet MS"/>
                        <a:cs typeface="Trebuchet MS"/>
                        <a:sym typeface="Trebuchet MS"/>
                      </a:endParaRPr>
                    </a:p>
                    <a:p>
                      <a:pPr indent="0" lvl="0" marL="0" rtl="0" algn="ctr">
                        <a:spcBef>
                          <a:spcPts val="0"/>
                        </a:spcBef>
                        <a:spcAft>
                          <a:spcPts val="0"/>
                        </a:spcAft>
                        <a:buNone/>
                      </a:pPr>
                      <a:r>
                        <a:rPr b="1" lang="en-US" sz="1700">
                          <a:latin typeface="Trebuchet MS"/>
                          <a:ea typeface="Trebuchet MS"/>
                          <a:cs typeface="Trebuchet MS"/>
                          <a:sym typeface="Trebuchet MS"/>
                        </a:rPr>
                        <a:t>LESS coverage + LOW premium</a:t>
                      </a:r>
                      <a:endParaRPr b="1" sz="1700">
                        <a:latin typeface="Trebuchet MS"/>
                        <a:ea typeface="Trebuchet MS"/>
                        <a:cs typeface="Trebuchet MS"/>
                        <a:sym typeface="Trebuchet MS"/>
                      </a:endParaRPr>
                    </a:p>
                  </a:txBody>
                  <a:tcPr marT="0" marB="0" marR="121900" marL="1219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EAD3"/>
                    </a:solidFill>
                  </a:tcPr>
                </a:tc>
                <a:tc>
                  <a:txBody>
                    <a:bodyPr/>
                    <a:lstStyle/>
                    <a:p>
                      <a:pPr indent="0" lvl="0" marL="0" rtl="0" algn="ctr">
                        <a:spcBef>
                          <a:spcPts val="0"/>
                        </a:spcBef>
                        <a:spcAft>
                          <a:spcPts val="0"/>
                        </a:spcAft>
                        <a:buNone/>
                      </a:pPr>
                      <a:r>
                        <a:rPr b="1" lang="en-US" sz="1700">
                          <a:latin typeface="Trebuchet MS"/>
                          <a:ea typeface="Trebuchet MS"/>
                          <a:cs typeface="Trebuchet MS"/>
                          <a:sym typeface="Trebuchet MS"/>
                        </a:rPr>
                        <a:t>Option 2: </a:t>
                      </a:r>
                      <a:endParaRPr b="1" sz="1700">
                        <a:latin typeface="Trebuchet MS"/>
                        <a:ea typeface="Trebuchet MS"/>
                        <a:cs typeface="Trebuchet MS"/>
                        <a:sym typeface="Trebuchet MS"/>
                      </a:endParaRPr>
                    </a:p>
                    <a:p>
                      <a:pPr indent="0" lvl="0" marL="0" rtl="0" algn="ctr">
                        <a:spcBef>
                          <a:spcPts val="0"/>
                        </a:spcBef>
                        <a:spcAft>
                          <a:spcPts val="0"/>
                        </a:spcAft>
                        <a:buNone/>
                      </a:pPr>
                      <a:r>
                        <a:t/>
                      </a:r>
                      <a:endParaRPr b="1" sz="800">
                        <a:latin typeface="Trebuchet MS"/>
                        <a:ea typeface="Trebuchet MS"/>
                        <a:cs typeface="Trebuchet MS"/>
                        <a:sym typeface="Trebuchet MS"/>
                      </a:endParaRPr>
                    </a:p>
                    <a:p>
                      <a:pPr indent="0" lvl="0" marL="0" rtl="0" algn="ctr">
                        <a:spcBef>
                          <a:spcPts val="0"/>
                        </a:spcBef>
                        <a:spcAft>
                          <a:spcPts val="0"/>
                        </a:spcAft>
                        <a:buNone/>
                      </a:pPr>
                      <a:r>
                        <a:rPr b="1" lang="en-US" sz="1700">
                          <a:latin typeface="Trebuchet MS"/>
                          <a:ea typeface="Trebuchet MS"/>
                          <a:cs typeface="Trebuchet MS"/>
                          <a:sym typeface="Trebuchet MS"/>
                        </a:rPr>
                        <a:t>MORE coverage + HIGH premium</a:t>
                      </a:r>
                      <a:endParaRPr b="1" sz="1700">
                        <a:latin typeface="Trebuchet MS"/>
                        <a:ea typeface="Trebuchet MS"/>
                        <a:cs typeface="Trebuchet MS"/>
                        <a:sym typeface="Trebuchet MS"/>
                      </a:endParaRPr>
                    </a:p>
                  </a:txBody>
                  <a:tcPr marT="0" marB="0" marR="121900" marL="1219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D9EAD3"/>
                    </a:solidFill>
                  </a:tcPr>
                </a:tc>
              </a:tr>
              <a:tr h="771125">
                <a:tc>
                  <a:txBody>
                    <a:bodyPr/>
                    <a:lstStyle/>
                    <a:p>
                      <a:pPr indent="0" lvl="0" marL="0" rtl="0" algn="l">
                        <a:spcBef>
                          <a:spcPts val="0"/>
                        </a:spcBef>
                        <a:spcAft>
                          <a:spcPts val="0"/>
                        </a:spcAft>
                        <a:buNone/>
                      </a:pPr>
                      <a:r>
                        <a:rPr b="1" lang="en-US" sz="1700">
                          <a:latin typeface="Trebuchet MS"/>
                          <a:ea typeface="Trebuchet MS"/>
                          <a:cs typeface="Trebuchet MS"/>
                          <a:sym typeface="Trebuchet MS"/>
                        </a:rPr>
                        <a:t>Plan Coverage Level </a:t>
                      </a:r>
                      <a:endParaRPr b="1" sz="1700">
                        <a:latin typeface="Trebuchet MS"/>
                        <a:ea typeface="Trebuchet MS"/>
                        <a:cs typeface="Trebuchet MS"/>
                        <a:sym typeface="Trebuchet MS"/>
                      </a:endParaRPr>
                    </a:p>
                  </a:txBody>
                  <a:tcPr marT="121900" marB="121900" marR="121900" marL="121900" anchor="ctr">
                    <a:lnL cap="flat" cmpd="sng" w="12700">
                      <a:solidFill>
                        <a:srgbClr val="000000"/>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US" sz="1700">
                          <a:latin typeface="Trebuchet MS"/>
                          <a:ea typeface="Trebuchet MS"/>
                          <a:cs typeface="Trebuchet MS"/>
                          <a:sym typeface="Trebuchet MS"/>
                        </a:rPr>
                        <a:t>Less coverage (73 AV)</a:t>
                      </a:r>
                      <a:endParaRPr sz="1700">
                        <a:latin typeface="Trebuchet MS"/>
                        <a:ea typeface="Trebuchet MS"/>
                        <a:cs typeface="Trebuchet MS"/>
                        <a:sym typeface="Trebuchet MS"/>
                      </a:endParaRPr>
                    </a:p>
                  </a:txBody>
                  <a:tcPr marT="121900" marB="121900" marR="121900" marL="1219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US" sz="1700">
                          <a:latin typeface="Trebuchet MS"/>
                          <a:ea typeface="Trebuchet MS"/>
                          <a:cs typeface="Trebuchet MS"/>
                          <a:sym typeface="Trebuchet MS"/>
                        </a:rPr>
                        <a:t>More coverage (94 AV)</a:t>
                      </a:r>
                      <a:endParaRPr sz="1700">
                        <a:latin typeface="Trebuchet MS"/>
                        <a:ea typeface="Trebuchet MS"/>
                        <a:cs typeface="Trebuchet MS"/>
                        <a:sym typeface="Trebuchet MS"/>
                      </a:endParaRPr>
                    </a:p>
                  </a:txBody>
                  <a:tcPr marT="121900" marB="121900" marR="121900" marL="1219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771125">
                <a:tc>
                  <a:txBody>
                    <a:bodyPr/>
                    <a:lstStyle/>
                    <a:p>
                      <a:pPr indent="0" lvl="0" marL="0" rtl="0" algn="l">
                        <a:spcBef>
                          <a:spcPts val="0"/>
                        </a:spcBef>
                        <a:spcAft>
                          <a:spcPts val="0"/>
                        </a:spcAft>
                        <a:buNone/>
                      </a:pPr>
                      <a:r>
                        <a:rPr b="1" lang="en-US" sz="1700">
                          <a:latin typeface="Trebuchet MS"/>
                          <a:ea typeface="Trebuchet MS"/>
                          <a:cs typeface="Trebuchet MS"/>
                          <a:sym typeface="Trebuchet MS"/>
                        </a:rPr>
                        <a:t>Monthly Premium</a:t>
                      </a:r>
                      <a:endParaRPr b="1" sz="1700">
                        <a:latin typeface="Trebuchet MS"/>
                        <a:ea typeface="Trebuchet MS"/>
                        <a:cs typeface="Trebuchet MS"/>
                        <a:sym typeface="Trebuchet MS"/>
                      </a:endParaRPr>
                    </a:p>
                  </a:txBody>
                  <a:tcPr marT="121900" marB="121900" marR="121900" marL="121900" anchor="ctr">
                    <a:lnL cap="flat" cmpd="sng" w="12700">
                      <a:solidFill>
                        <a:srgbClr val="000000"/>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US" sz="1700">
                          <a:latin typeface="Trebuchet MS"/>
                          <a:ea typeface="Trebuchet MS"/>
                          <a:cs typeface="Trebuchet MS"/>
                          <a:sym typeface="Trebuchet MS"/>
                        </a:rPr>
                        <a:t>~$15/month</a:t>
                      </a:r>
                      <a:endParaRPr sz="1700">
                        <a:latin typeface="Trebuchet MS"/>
                        <a:ea typeface="Trebuchet MS"/>
                        <a:cs typeface="Trebuchet MS"/>
                        <a:sym typeface="Trebuchet MS"/>
                      </a:endParaRPr>
                    </a:p>
                  </a:txBody>
                  <a:tcPr marT="121900" marB="121900" marR="121900" marL="1219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US" sz="1700">
                          <a:latin typeface="Trebuchet MS"/>
                          <a:ea typeface="Trebuchet MS"/>
                          <a:cs typeface="Trebuchet MS"/>
                          <a:sym typeface="Trebuchet MS"/>
                        </a:rPr>
                        <a:t>~</a:t>
                      </a:r>
                      <a:r>
                        <a:rPr lang="en-US" sz="1700">
                          <a:latin typeface="Trebuchet MS"/>
                          <a:ea typeface="Trebuchet MS"/>
                          <a:cs typeface="Trebuchet MS"/>
                          <a:sym typeface="Trebuchet MS"/>
                        </a:rPr>
                        <a:t>$140/mo</a:t>
                      </a:r>
                      <a:r>
                        <a:rPr lang="en-US" sz="1700">
                          <a:latin typeface="Trebuchet MS"/>
                          <a:ea typeface="Trebuchet MS"/>
                          <a:cs typeface="Trebuchet MS"/>
                          <a:sym typeface="Trebuchet MS"/>
                        </a:rPr>
                        <a:t>nth</a:t>
                      </a:r>
                      <a:endParaRPr sz="1700">
                        <a:latin typeface="Trebuchet MS"/>
                        <a:ea typeface="Trebuchet MS"/>
                        <a:cs typeface="Trebuchet MS"/>
                        <a:sym typeface="Trebuchet MS"/>
                      </a:endParaRPr>
                    </a:p>
                  </a:txBody>
                  <a:tcPr marT="121900" marB="121900" marR="121900" marL="1219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507300">
                <a:tc>
                  <a:txBody>
                    <a:bodyPr/>
                    <a:lstStyle/>
                    <a:p>
                      <a:pPr indent="0" lvl="0" marL="0" rtl="0" algn="l">
                        <a:spcBef>
                          <a:spcPts val="0"/>
                        </a:spcBef>
                        <a:spcAft>
                          <a:spcPts val="0"/>
                        </a:spcAft>
                        <a:buNone/>
                      </a:pPr>
                      <a:r>
                        <a:rPr b="1" lang="en-US" sz="1700">
                          <a:latin typeface="Trebuchet MS"/>
                          <a:ea typeface="Trebuchet MS"/>
                          <a:cs typeface="Trebuchet MS"/>
                          <a:sym typeface="Trebuchet MS"/>
                        </a:rPr>
                        <a:t>Enrollment</a:t>
                      </a:r>
                      <a:endParaRPr b="1" sz="1700">
                        <a:latin typeface="Trebuchet MS"/>
                        <a:ea typeface="Trebuchet MS"/>
                        <a:cs typeface="Trebuchet MS"/>
                        <a:sym typeface="Trebuchet MS"/>
                      </a:endParaRPr>
                    </a:p>
                  </a:txBody>
                  <a:tcPr marT="121900" marB="121900" marR="121900" marL="121900" anchor="ctr">
                    <a:lnL cap="flat" cmpd="sng" w="12700">
                      <a:solidFill>
                        <a:srgbClr val="000000"/>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US" sz="1700">
                          <a:latin typeface="Trebuchet MS"/>
                          <a:ea typeface="Trebuchet MS"/>
                          <a:cs typeface="Trebuchet MS"/>
                          <a:sym typeface="Trebuchet MS"/>
                        </a:rPr>
                        <a:t>~6,700</a:t>
                      </a:r>
                      <a:endParaRPr sz="1700">
                        <a:latin typeface="Trebuchet MS"/>
                        <a:ea typeface="Trebuchet MS"/>
                        <a:cs typeface="Trebuchet MS"/>
                        <a:sym typeface="Trebuchet MS"/>
                      </a:endParaRPr>
                    </a:p>
                  </a:txBody>
                  <a:tcPr marT="121900" marB="121900" marR="121900" marL="1219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US" sz="1700">
                          <a:latin typeface="Trebuchet MS"/>
                          <a:ea typeface="Trebuchet MS"/>
                          <a:cs typeface="Trebuchet MS"/>
                          <a:sym typeface="Trebuchet MS"/>
                        </a:rPr>
                        <a:t>~6,300</a:t>
                      </a:r>
                      <a:endParaRPr sz="1700">
                        <a:latin typeface="Trebuchet MS"/>
                        <a:ea typeface="Trebuchet MS"/>
                        <a:cs typeface="Trebuchet MS"/>
                        <a:sym typeface="Trebuchet MS"/>
                      </a:endParaRPr>
                    </a:p>
                  </a:txBody>
                  <a:tcPr marT="121900" marB="121900" marR="121900" marL="1219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
        <p:nvSpPr>
          <p:cNvPr id="547" name="Google Shape;547;p98"/>
          <p:cNvSpPr txBox="1"/>
          <p:nvPr>
            <p:ph idx="12" type="sldNum"/>
          </p:nvPr>
        </p:nvSpPr>
        <p:spPr>
          <a:xfrm>
            <a:off x="11296611" y="6217623"/>
            <a:ext cx="731700" cy="524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300"/>
              <a:buFont typeface="Arial"/>
              <a:buNone/>
            </a:pPr>
            <a:fld id="{00000000-1234-1234-1234-123412341234}" type="slidenum">
              <a:rPr lang="en-US">
                <a:latin typeface="Trebuchet MS"/>
                <a:ea typeface="Trebuchet MS"/>
                <a:cs typeface="Trebuchet MS"/>
                <a:sym typeface="Trebuchet MS"/>
              </a:rPr>
              <a:t>‹#›</a:t>
            </a:fld>
            <a:endParaRPr>
              <a:latin typeface="Trebuchet MS"/>
              <a:ea typeface="Trebuchet MS"/>
              <a:cs typeface="Trebuchet MS"/>
              <a:sym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1" name="Shape 551"/>
        <p:cNvGrpSpPr/>
        <p:nvPr/>
      </p:nvGrpSpPr>
      <p:grpSpPr>
        <a:xfrm>
          <a:off x="0" y="0"/>
          <a:ext cx="0" cy="0"/>
          <a:chOff x="0" y="0"/>
          <a:chExt cx="0" cy="0"/>
        </a:xfrm>
      </p:grpSpPr>
      <p:sp>
        <p:nvSpPr>
          <p:cNvPr id="552" name="Google Shape;552;p99"/>
          <p:cNvSpPr/>
          <p:nvPr/>
        </p:nvSpPr>
        <p:spPr>
          <a:xfrm>
            <a:off x="8719133" y="5611033"/>
            <a:ext cx="2979300" cy="11535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highlight>
                <a:schemeClr val="lt1"/>
              </a:highlight>
              <a:latin typeface="Roboto Slab"/>
              <a:ea typeface="Roboto Slab"/>
              <a:cs typeface="Roboto Slab"/>
              <a:sym typeface="Roboto Slab"/>
            </a:endParaRPr>
          </a:p>
        </p:txBody>
      </p:sp>
      <p:sp>
        <p:nvSpPr>
          <p:cNvPr id="553" name="Google Shape;553;p99"/>
          <p:cNvSpPr/>
          <p:nvPr/>
        </p:nvSpPr>
        <p:spPr>
          <a:xfrm>
            <a:off x="1400" y="-9900"/>
            <a:ext cx="12192000" cy="1090500"/>
          </a:xfrm>
          <a:prstGeom prst="rect">
            <a:avLst/>
          </a:prstGeom>
          <a:solidFill>
            <a:srgbClr val="001970"/>
          </a:solidFill>
          <a:ln cap="flat" cmpd="sng" w="12700">
            <a:solidFill>
              <a:srgbClr val="595959"/>
            </a:solidFill>
            <a:prstDash val="solid"/>
            <a:round/>
            <a:headEnd len="sm" w="sm" type="none"/>
            <a:tailEnd len="sm" w="sm" type="none"/>
          </a:ln>
          <a:effectLst>
            <a:outerShdw blurRad="76200" rotWithShape="0" algn="bl" dir="5400000" dist="2540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554" name="Google Shape;554;p99" title="co_dora_div_ins_reverse_rgb (1).png"/>
          <p:cNvPicPr preferRelativeResize="0"/>
          <p:nvPr/>
        </p:nvPicPr>
        <p:blipFill>
          <a:blip r:embed="rId3">
            <a:alphaModFix/>
          </a:blip>
          <a:stretch>
            <a:fillRect/>
          </a:stretch>
        </p:blipFill>
        <p:spPr>
          <a:xfrm>
            <a:off x="9617079" y="143321"/>
            <a:ext cx="2574925" cy="661358"/>
          </a:xfrm>
          <a:prstGeom prst="rect">
            <a:avLst/>
          </a:prstGeom>
          <a:noFill/>
          <a:ln>
            <a:noFill/>
          </a:ln>
        </p:spPr>
      </p:pic>
      <p:sp>
        <p:nvSpPr>
          <p:cNvPr id="555" name="Google Shape;555;p99"/>
          <p:cNvSpPr txBox="1"/>
          <p:nvPr/>
        </p:nvSpPr>
        <p:spPr>
          <a:xfrm>
            <a:off x="258767" y="143333"/>
            <a:ext cx="8520300" cy="1047600"/>
          </a:xfrm>
          <a:prstGeom prst="rect">
            <a:avLst/>
          </a:prstGeom>
          <a:noFill/>
          <a:ln>
            <a:noFill/>
          </a:ln>
        </p:spPr>
        <p:txBody>
          <a:bodyPr anchorCtr="0" anchor="t" bIns="121900" lIns="121900" spcFirstLastPara="1" rIns="121900" wrap="square" tIns="121900">
            <a:normAutofit/>
          </a:bodyPr>
          <a:lstStyle/>
          <a:p>
            <a:pPr indent="0" lvl="0" marL="0" rtl="0" algn="l">
              <a:spcBef>
                <a:spcPts val="0"/>
              </a:spcBef>
              <a:spcAft>
                <a:spcPts val="0"/>
              </a:spcAft>
              <a:buNone/>
            </a:pPr>
            <a:r>
              <a:rPr lang="en-US" sz="2900">
                <a:solidFill>
                  <a:srgbClr val="FFFFFF"/>
                </a:solidFill>
                <a:latin typeface="Trebuchet MS"/>
                <a:ea typeface="Trebuchet MS"/>
                <a:cs typeface="Trebuchet MS"/>
                <a:sym typeface="Trebuchet MS"/>
              </a:rPr>
              <a:t>All OmniSalud Plans are Colorado Option Plans</a:t>
            </a:r>
            <a:endParaRPr sz="2500">
              <a:solidFill>
                <a:srgbClr val="FFFFFF"/>
              </a:solidFill>
              <a:latin typeface="Trebuchet MS"/>
              <a:ea typeface="Trebuchet MS"/>
              <a:cs typeface="Trebuchet MS"/>
              <a:sym typeface="Trebuchet MS"/>
            </a:endParaRPr>
          </a:p>
        </p:txBody>
      </p:sp>
      <p:sp>
        <p:nvSpPr>
          <p:cNvPr id="556" name="Google Shape;556;p99"/>
          <p:cNvSpPr txBox="1"/>
          <p:nvPr/>
        </p:nvSpPr>
        <p:spPr>
          <a:xfrm>
            <a:off x="165525" y="1411850"/>
            <a:ext cx="11862900" cy="464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900">
                <a:latin typeface="Trebuchet MS"/>
                <a:ea typeface="Trebuchet MS"/>
                <a:cs typeface="Trebuchet MS"/>
                <a:sym typeface="Trebuchet MS"/>
              </a:rPr>
              <a:t>Colorado Option plans were designed with community and stakeholder input to help make health care more affordable. Certain services have $0 or low-cost copays, no matter what coverage level you have. </a:t>
            </a:r>
            <a:endParaRPr sz="2900">
              <a:latin typeface="Trebuchet MS"/>
              <a:ea typeface="Trebuchet MS"/>
              <a:cs typeface="Trebuchet MS"/>
              <a:sym typeface="Trebuchet MS"/>
            </a:endParaRPr>
          </a:p>
          <a:p>
            <a:pPr indent="0" lvl="0" marL="0" rtl="0" algn="l">
              <a:spcBef>
                <a:spcPts val="0"/>
              </a:spcBef>
              <a:spcAft>
                <a:spcPts val="0"/>
              </a:spcAft>
              <a:buNone/>
            </a:pPr>
            <a:r>
              <a:t/>
            </a:r>
            <a:endParaRPr sz="2900">
              <a:latin typeface="Trebuchet MS"/>
              <a:ea typeface="Trebuchet MS"/>
              <a:cs typeface="Trebuchet MS"/>
              <a:sym typeface="Trebuchet MS"/>
            </a:endParaRPr>
          </a:p>
          <a:p>
            <a:pPr indent="0" lvl="0" marL="0" rtl="0" algn="l">
              <a:spcBef>
                <a:spcPts val="0"/>
              </a:spcBef>
              <a:spcAft>
                <a:spcPts val="0"/>
              </a:spcAft>
              <a:buNone/>
            </a:pPr>
            <a:r>
              <a:rPr lang="en-US" sz="2900">
                <a:latin typeface="Trebuchet MS"/>
                <a:ea typeface="Trebuchet MS"/>
                <a:cs typeface="Trebuchet MS"/>
                <a:sym typeface="Trebuchet MS"/>
              </a:rPr>
              <a:t>Colorado Option Benefits</a:t>
            </a:r>
            <a:endParaRPr sz="2900">
              <a:latin typeface="Trebuchet MS"/>
              <a:ea typeface="Trebuchet MS"/>
              <a:cs typeface="Trebuchet MS"/>
              <a:sym typeface="Trebuchet MS"/>
            </a:endParaRPr>
          </a:p>
          <a:p>
            <a:pPr indent="-412750" lvl="0" marL="457200" rtl="0" algn="l">
              <a:spcBef>
                <a:spcPts val="0"/>
              </a:spcBef>
              <a:spcAft>
                <a:spcPts val="0"/>
              </a:spcAft>
              <a:buSzPts val="2900"/>
              <a:buFont typeface="Trebuchet MS"/>
              <a:buChar char="●"/>
            </a:pPr>
            <a:r>
              <a:rPr lang="en-US" sz="2900">
                <a:latin typeface="Trebuchet MS"/>
                <a:ea typeface="Trebuchet MS"/>
                <a:cs typeface="Trebuchet MS"/>
                <a:sym typeface="Trebuchet MS"/>
              </a:rPr>
              <a:t>$0 Primary Care, Non-Preventative Visits</a:t>
            </a:r>
            <a:endParaRPr sz="2900">
              <a:latin typeface="Trebuchet MS"/>
              <a:ea typeface="Trebuchet MS"/>
              <a:cs typeface="Trebuchet MS"/>
              <a:sym typeface="Trebuchet MS"/>
            </a:endParaRPr>
          </a:p>
          <a:p>
            <a:pPr indent="-412750" lvl="0" marL="457200" rtl="0" algn="l">
              <a:spcBef>
                <a:spcPts val="0"/>
              </a:spcBef>
              <a:spcAft>
                <a:spcPts val="0"/>
              </a:spcAft>
              <a:buSzPts val="2900"/>
              <a:buFont typeface="Trebuchet MS"/>
              <a:buChar char="●"/>
            </a:pPr>
            <a:r>
              <a:rPr lang="en-US" sz="2900">
                <a:latin typeface="Trebuchet MS"/>
                <a:ea typeface="Trebuchet MS"/>
                <a:cs typeface="Trebuchet MS"/>
                <a:sym typeface="Trebuchet MS"/>
              </a:rPr>
              <a:t>$0 Mental/Behavioral Health/Substance Use Disorder Visits</a:t>
            </a:r>
            <a:endParaRPr sz="2900">
              <a:latin typeface="Trebuchet MS"/>
              <a:ea typeface="Trebuchet MS"/>
              <a:cs typeface="Trebuchet MS"/>
              <a:sym typeface="Trebuchet MS"/>
            </a:endParaRPr>
          </a:p>
          <a:p>
            <a:pPr indent="-412750" lvl="0" marL="457200" rtl="0" algn="l">
              <a:spcBef>
                <a:spcPts val="0"/>
              </a:spcBef>
              <a:spcAft>
                <a:spcPts val="0"/>
              </a:spcAft>
              <a:buSzPts val="2900"/>
              <a:buFont typeface="Trebuchet MS"/>
              <a:buChar char="●"/>
            </a:pPr>
            <a:r>
              <a:rPr lang="en-US" sz="2900">
                <a:latin typeface="Trebuchet MS"/>
                <a:ea typeface="Trebuchet MS"/>
                <a:cs typeface="Trebuchet MS"/>
                <a:sym typeface="Trebuchet MS"/>
              </a:rPr>
              <a:t>$0 Prenatal and Postnatal Visits</a:t>
            </a:r>
            <a:endParaRPr sz="2900">
              <a:latin typeface="Trebuchet MS"/>
              <a:ea typeface="Trebuchet MS"/>
              <a:cs typeface="Trebuchet MS"/>
              <a:sym typeface="Trebuchet MS"/>
            </a:endParaRPr>
          </a:p>
          <a:p>
            <a:pPr indent="-412750" lvl="0" marL="457200" rtl="0" algn="l">
              <a:spcBef>
                <a:spcPts val="0"/>
              </a:spcBef>
              <a:spcAft>
                <a:spcPts val="0"/>
              </a:spcAft>
              <a:buSzPts val="2900"/>
              <a:buFont typeface="Trebuchet MS"/>
              <a:buChar char="●"/>
            </a:pPr>
            <a:r>
              <a:rPr lang="en-US" sz="2900">
                <a:latin typeface="Trebuchet MS"/>
                <a:ea typeface="Trebuchet MS"/>
                <a:cs typeface="Trebuchet MS"/>
                <a:sym typeface="Trebuchet MS"/>
              </a:rPr>
              <a:t>$0 Diabetic Supplies, Including Continuous Glucose Monitors</a:t>
            </a:r>
            <a:endParaRPr sz="2900">
              <a:latin typeface="Trebuchet MS"/>
              <a:ea typeface="Trebuchet MS"/>
              <a:cs typeface="Trebuchet MS"/>
              <a:sym typeface="Trebuchet MS"/>
            </a:endParaRPr>
          </a:p>
          <a:p>
            <a:pPr indent="-412750" lvl="0" marL="457200" rtl="0" algn="l">
              <a:spcBef>
                <a:spcPts val="0"/>
              </a:spcBef>
              <a:spcAft>
                <a:spcPts val="0"/>
              </a:spcAft>
              <a:buSzPts val="2900"/>
              <a:buFont typeface="Trebuchet MS"/>
              <a:buChar char="●"/>
            </a:pPr>
            <a:r>
              <a:rPr lang="en-US" sz="2900">
                <a:latin typeface="Trebuchet MS"/>
                <a:ea typeface="Trebuchet MS"/>
                <a:cs typeface="Trebuchet MS"/>
                <a:sym typeface="Trebuchet MS"/>
              </a:rPr>
              <a:t>$5 Diabetes Self-Management Education</a:t>
            </a:r>
            <a:endParaRPr sz="2900">
              <a:latin typeface="Trebuchet MS"/>
              <a:ea typeface="Trebuchet MS"/>
              <a:cs typeface="Trebuchet MS"/>
              <a:sym typeface="Trebuchet MS"/>
            </a:endParaRPr>
          </a:p>
        </p:txBody>
      </p:sp>
      <p:sp>
        <p:nvSpPr>
          <p:cNvPr id="557" name="Google Shape;557;p99"/>
          <p:cNvSpPr txBox="1"/>
          <p:nvPr>
            <p:ph idx="12" type="sldNum"/>
          </p:nvPr>
        </p:nvSpPr>
        <p:spPr>
          <a:xfrm>
            <a:off x="11296611" y="6217623"/>
            <a:ext cx="731700" cy="524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Clr>
                <a:srgbClr val="000000"/>
              </a:buClr>
              <a:buSzPts val="1300"/>
              <a:buFont typeface="Arial"/>
              <a:buNone/>
            </a:pPr>
            <a:fld id="{00000000-1234-1234-1234-123412341234}" type="slidenum">
              <a:rPr lang="en-US">
                <a:latin typeface="Trebuchet MS"/>
                <a:ea typeface="Trebuchet MS"/>
                <a:cs typeface="Trebuchet MS"/>
                <a:sym typeface="Trebuchet MS"/>
              </a:rPr>
              <a:t>‹#›</a:t>
            </a:fld>
            <a:endParaRPr>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73"/>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Closed Captions</a:t>
            </a:r>
            <a:endParaRPr/>
          </a:p>
        </p:txBody>
      </p:sp>
      <p:sp>
        <p:nvSpPr>
          <p:cNvPr id="324" name="Google Shape;324;p73"/>
          <p:cNvSpPr txBox="1"/>
          <p:nvPr>
            <p:ph idx="1" type="body"/>
          </p:nvPr>
        </p:nvSpPr>
        <p:spPr>
          <a:xfrm>
            <a:off x="838200" y="1852302"/>
            <a:ext cx="10515600" cy="4205700"/>
          </a:xfrm>
          <a:prstGeom prst="rect">
            <a:avLst/>
          </a:prstGeom>
        </p:spPr>
        <p:txBody>
          <a:bodyPr anchorCtr="0" anchor="t" bIns="45700" lIns="91425" spcFirstLastPara="1" rIns="91425" wrap="square" tIns="45700">
            <a:noAutofit/>
          </a:bodyPr>
          <a:lstStyle/>
          <a:p>
            <a:pPr indent="-279400" lvl="0" marL="342900" rtl="0" algn="l">
              <a:lnSpc>
                <a:spcPct val="100000"/>
              </a:lnSpc>
              <a:spcBef>
                <a:spcPts val="1000"/>
              </a:spcBef>
              <a:spcAft>
                <a:spcPts val="0"/>
              </a:spcAft>
              <a:buClr>
                <a:schemeClr val="dk2"/>
              </a:buClr>
              <a:buSzPts val="2600"/>
              <a:buFont typeface="Trebuchet MS"/>
              <a:buChar char="●"/>
            </a:pPr>
            <a:r>
              <a:rPr lang="en-US" sz="2600">
                <a:solidFill>
                  <a:schemeClr val="dk2"/>
                </a:solidFill>
              </a:rPr>
              <a:t>Closed captions are available in Zoom.</a:t>
            </a:r>
            <a:endParaRPr sz="2600">
              <a:solidFill>
                <a:schemeClr val="dk2"/>
              </a:solidFill>
            </a:endParaRPr>
          </a:p>
          <a:p>
            <a:pPr indent="-279400" lvl="0" marL="342900" rtl="0" algn="l">
              <a:lnSpc>
                <a:spcPct val="100000"/>
              </a:lnSpc>
              <a:spcBef>
                <a:spcPts val="1000"/>
              </a:spcBef>
              <a:spcAft>
                <a:spcPts val="0"/>
              </a:spcAft>
              <a:buClr>
                <a:schemeClr val="dk2"/>
              </a:buClr>
              <a:buSzPts val="2600"/>
              <a:buChar char="●"/>
            </a:pPr>
            <a:r>
              <a:rPr lang="en-US" sz="2600">
                <a:solidFill>
                  <a:schemeClr val="dk2"/>
                </a:solidFill>
              </a:rPr>
              <a:t>To turn them on, click the Show Captions icon.</a:t>
            </a:r>
            <a:endParaRPr sz="2600">
              <a:solidFill>
                <a:schemeClr val="dk2"/>
              </a:solidFill>
            </a:endParaRPr>
          </a:p>
          <a:p>
            <a:pPr indent="-279400" lvl="0" marL="342900" rtl="0" algn="l">
              <a:lnSpc>
                <a:spcPct val="100000"/>
              </a:lnSpc>
              <a:spcBef>
                <a:spcPts val="1000"/>
              </a:spcBef>
              <a:spcAft>
                <a:spcPts val="0"/>
              </a:spcAft>
              <a:buClr>
                <a:schemeClr val="dk2"/>
              </a:buClr>
              <a:buSzPts val="2600"/>
              <a:buChar char="●"/>
            </a:pPr>
            <a:r>
              <a:rPr lang="en-US" sz="2600">
                <a:solidFill>
                  <a:schemeClr val="dk2"/>
                </a:solidFill>
              </a:rPr>
              <a:t>To translate captions, click the arrow next to Show Captions and choose your language.</a:t>
            </a:r>
            <a:endParaRPr sz="1000">
              <a:solidFill>
                <a:schemeClr val="dk2"/>
              </a:solidFill>
              <a:highlight>
                <a:schemeClr val="lt2"/>
              </a:highlight>
              <a:latin typeface="Arial"/>
              <a:ea typeface="Arial"/>
              <a:cs typeface="Arial"/>
              <a:sym typeface="Arial"/>
            </a:endParaRPr>
          </a:p>
          <a:p>
            <a:pPr indent="0" lvl="0" marL="0" rtl="0" algn="l">
              <a:spcBef>
                <a:spcPts val="1000"/>
              </a:spcBef>
              <a:spcAft>
                <a:spcPts val="0"/>
              </a:spcAft>
              <a:buNone/>
            </a:pPr>
            <a:r>
              <a:t/>
            </a:r>
            <a:endParaRPr>
              <a:solidFill>
                <a:schemeClr val="dk2"/>
              </a:solidFill>
            </a:endParaRPr>
          </a:p>
        </p:txBody>
      </p:sp>
      <p:sp>
        <p:nvSpPr>
          <p:cNvPr id="325" name="Google Shape;325;p7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solidFill>
                  <a:schemeClr val="lt1"/>
                </a:solidFill>
              </a:rPr>
              <a:t>‹#›</a:t>
            </a:fld>
            <a:endParaRPr>
              <a:solidFill>
                <a:schemeClr val="lt1"/>
              </a:solidFill>
            </a:endParaRPr>
          </a:p>
        </p:txBody>
      </p:sp>
      <p:pic>
        <p:nvPicPr>
          <p:cNvPr descr="Screenshot of Zoom toolbar showing the closed caption icon." id="326" name="Google Shape;326;p73"/>
          <p:cNvPicPr preferRelativeResize="0"/>
          <p:nvPr/>
        </p:nvPicPr>
        <p:blipFill>
          <a:blip r:embed="rId3">
            <a:alphaModFix/>
          </a:blip>
          <a:stretch>
            <a:fillRect/>
          </a:stretch>
        </p:blipFill>
        <p:spPr>
          <a:xfrm>
            <a:off x="4520637" y="4090825"/>
            <a:ext cx="3150725" cy="1586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1" name="Shape 561"/>
        <p:cNvGrpSpPr/>
        <p:nvPr/>
      </p:nvGrpSpPr>
      <p:grpSpPr>
        <a:xfrm>
          <a:off x="0" y="0"/>
          <a:ext cx="0" cy="0"/>
          <a:chOff x="0" y="0"/>
          <a:chExt cx="0" cy="0"/>
        </a:xfrm>
      </p:grpSpPr>
      <p:pic>
        <p:nvPicPr>
          <p:cNvPr id="562" name="Google Shape;562;p100" title="GettyImages-1504817343.jpg"/>
          <p:cNvPicPr preferRelativeResize="0"/>
          <p:nvPr/>
        </p:nvPicPr>
        <p:blipFill rotWithShape="1">
          <a:blip r:embed="rId3">
            <a:alphaModFix/>
          </a:blip>
          <a:srcRect b="9099" l="0" r="0" t="6726"/>
          <a:stretch/>
        </p:blipFill>
        <p:spPr>
          <a:xfrm>
            <a:off x="2819033" y="882500"/>
            <a:ext cx="9372964" cy="5975466"/>
          </a:xfrm>
          <a:prstGeom prst="rect">
            <a:avLst/>
          </a:prstGeom>
          <a:noFill/>
          <a:ln>
            <a:noFill/>
          </a:ln>
        </p:spPr>
      </p:pic>
      <p:sp>
        <p:nvSpPr>
          <p:cNvPr id="563" name="Google Shape;563;p100"/>
          <p:cNvSpPr/>
          <p:nvPr/>
        </p:nvSpPr>
        <p:spPr>
          <a:xfrm>
            <a:off x="1400" y="-9900"/>
            <a:ext cx="12192000" cy="1236900"/>
          </a:xfrm>
          <a:prstGeom prst="rect">
            <a:avLst/>
          </a:prstGeom>
          <a:solidFill>
            <a:srgbClr val="001970"/>
          </a:solidFill>
          <a:ln cap="flat" cmpd="sng" w="12700">
            <a:solidFill>
              <a:schemeClr val="dk2"/>
            </a:solidFill>
            <a:prstDash val="solid"/>
            <a:round/>
            <a:headEnd len="sm" w="sm" type="none"/>
            <a:tailEnd len="sm" w="sm" type="none"/>
          </a:ln>
          <a:effectLst>
            <a:outerShdw blurRad="76200" rotWithShape="0" algn="bl" dir="5400000" dist="25400">
              <a:srgbClr val="000000">
                <a:alpha val="494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564" name="Google Shape;564;p100"/>
          <p:cNvSpPr txBox="1"/>
          <p:nvPr>
            <p:ph type="title"/>
          </p:nvPr>
        </p:nvSpPr>
        <p:spPr>
          <a:xfrm>
            <a:off x="284500" y="52169"/>
            <a:ext cx="11360700" cy="7635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SzPts val="2610"/>
              <a:buNone/>
            </a:pPr>
            <a:r>
              <a:rPr lang="en-US" sz="5000">
                <a:solidFill>
                  <a:schemeClr val="lt1"/>
                </a:solidFill>
                <a:latin typeface="Trebuchet MS"/>
                <a:ea typeface="Trebuchet MS"/>
                <a:cs typeface="Trebuchet MS"/>
                <a:sym typeface="Trebuchet MS"/>
              </a:rPr>
              <a:t>What is next?</a:t>
            </a:r>
            <a:endParaRPr i="1" sz="5000">
              <a:solidFill>
                <a:schemeClr val="lt1"/>
              </a:solidFill>
              <a:latin typeface="Trebuchet MS"/>
              <a:ea typeface="Trebuchet MS"/>
              <a:cs typeface="Trebuchet MS"/>
              <a:sym typeface="Trebuchet MS"/>
            </a:endParaRPr>
          </a:p>
        </p:txBody>
      </p:sp>
      <p:pic>
        <p:nvPicPr>
          <p:cNvPr id="565" name="Google Shape;565;p100" title="co_dora_brd_chiae_reverse_rgb.png"/>
          <p:cNvPicPr preferRelativeResize="0"/>
          <p:nvPr/>
        </p:nvPicPr>
        <p:blipFill rotWithShape="1">
          <a:blip r:embed="rId4">
            <a:alphaModFix/>
          </a:blip>
          <a:srcRect b="0" l="0" r="0" t="0"/>
          <a:stretch/>
        </p:blipFill>
        <p:spPr>
          <a:xfrm>
            <a:off x="9086291" y="171533"/>
            <a:ext cx="2297508" cy="524800"/>
          </a:xfrm>
          <a:prstGeom prst="rect">
            <a:avLst/>
          </a:prstGeom>
          <a:noFill/>
          <a:ln>
            <a:noFill/>
          </a:ln>
        </p:spPr>
      </p:pic>
      <p:sp>
        <p:nvSpPr>
          <p:cNvPr id="566" name="Google Shape;566;p100"/>
          <p:cNvSpPr txBox="1"/>
          <p:nvPr/>
        </p:nvSpPr>
        <p:spPr>
          <a:xfrm>
            <a:off x="4446900" y="1553400"/>
            <a:ext cx="4824900" cy="1100700"/>
          </a:xfrm>
          <a:prstGeom prst="rect">
            <a:avLst/>
          </a:prstGeom>
          <a:noFill/>
          <a:ln>
            <a:noFill/>
          </a:ln>
        </p:spPr>
        <p:txBody>
          <a:bodyPr anchorCtr="0" anchor="t" bIns="121900" lIns="121900" spcFirstLastPara="1" rIns="121900" wrap="square" tIns="121900">
            <a:noAutofit/>
          </a:bodyPr>
          <a:lstStyle/>
          <a:p>
            <a:pPr indent="-342900" lvl="0" marL="457200" rtl="0" algn="l">
              <a:lnSpc>
                <a:spcPct val="95000"/>
              </a:lnSpc>
              <a:spcBef>
                <a:spcPts val="0"/>
              </a:spcBef>
              <a:spcAft>
                <a:spcPts val="0"/>
              </a:spcAft>
              <a:buClr>
                <a:schemeClr val="lt1"/>
              </a:buClr>
              <a:buSzPts val="1800"/>
              <a:buFont typeface="Trebuchet MS"/>
              <a:buChar char="●"/>
            </a:pPr>
            <a:r>
              <a:t/>
            </a:r>
            <a:endParaRPr sz="2400">
              <a:solidFill>
                <a:schemeClr val="dk2"/>
              </a:solidFill>
            </a:endParaRPr>
          </a:p>
        </p:txBody>
      </p:sp>
      <p:sp>
        <p:nvSpPr>
          <p:cNvPr id="567" name="Google Shape;567;p100"/>
          <p:cNvSpPr txBox="1"/>
          <p:nvPr/>
        </p:nvSpPr>
        <p:spPr>
          <a:xfrm>
            <a:off x="197575" y="1429600"/>
            <a:ext cx="8888700" cy="5199900"/>
          </a:xfrm>
          <a:prstGeom prst="rect">
            <a:avLst/>
          </a:prstGeom>
          <a:solidFill>
            <a:srgbClr val="001970"/>
          </a:solid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60960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FFFFFF"/>
              </a:solidFill>
              <a:latin typeface="Trebuchet MS"/>
              <a:ea typeface="Trebuchet MS"/>
              <a:cs typeface="Trebuchet MS"/>
              <a:sym typeface="Trebuchet MS"/>
            </a:endParaRPr>
          </a:p>
        </p:txBody>
      </p:sp>
      <p:sp>
        <p:nvSpPr>
          <p:cNvPr id="568" name="Google Shape;568;p100"/>
          <p:cNvSpPr txBox="1"/>
          <p:nvPr/>
        </p:nvSpPr>
        <p:spPr>
          <a:xfrm>
            <a:off x="343100" y="1590075"/>
            <a:ext cx="8668200" cy="48186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US" sz="3000">
                <a:solidFill>
                  <a:schemeClr val="lt1"/>
                </a:solidFill>
                <a:latin typeface="Trebuchet MS"/>
                <a:ea typeface="Trebuchet MS"/>
                <a:cs typeface="Trebuchet MS"/>
                <a:sym typeface="Trebuchet MS"/>
              </a:rPr>
              <a:t>Stay involved and continue sharing your feedback </a:t>
            </a:r>
            <a:endParaRPr sz="3000">
              <a:solidFill>
                <a:schemeClr val="lt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sz="3000">
              <a:solidFill>
                <a:schemeClr val="lt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sz="3000">
                <a:solidFill>
                  <a:schemeClr val="lt1"/>
                </a:solidFill>
                <a:latin typeface="Trebuchet MS"/>
                <a:ea typeface="Trebuchet MS"/>
                <a:cs typeface="Trebuchet MS"/>
                <a:sym typeface="Trebuchet MS"/>
              </a:rPr>
              <a:t>Community Forums</a:t>
            </a:r>
            <a:endParaRPr sz="3000">
              <a:solidFill>
                <a:schemeClr val="lt1"/>
              </a:solidFill>
              <a:latin typeface="Trebuchet MS"/>
              <a:ea typeface="Trebuchet MS"/>
              <a:cs typeface="Trebuchet MS"/>
              <a:sym typeface="Trebuchet MS"/>
            </a:endParaRPr>
          </a:p>
          <a:p>
            <a:pPr indent="-419100" lvl="0" marL="457200" rtl="0" algn="l">
              <a:spcBef>
                <a:spcPts val="0"/>
              </a:spcBef>
              <a:spcAft>
                <a:spcPts val="0"/>
              </a:spcAft>
              <a:buClr>
                <a:schemeClr val="lt1"/>
              </a:buClr>
              <a:buSzPts val="3000"/>
              <a:buFont typeface="Trebuchet MS"/>
              <a:buChar char="●"/>
            </a:pPr>
            <a:r>
              <a:rPr lang="en-US" sz="3000">
                <a:solidFill>
                  <a:schemeClr val="lt1"/>
                </a:solidFill>
                <a:latin typeface="Trebuchet MS"/>
                <a:ea typeface="Trebuchet MS"/>
                <a:cs typeface="Trebuchet MS"/>
                <a:sym typeface="Trebuchet MS"/>
              </a:rPr>
              <a:t>Sat, July 11 from 10 to 11 a.m.</a:t>
            </a:r>
            <a:endParaRPr sz="3000">
              <a:solidFill>
                <a:schemeClr val="lt1"/>
              </a:solidFill>
              <a:latin typeface="Trebuchet MS"/>
              <a:ea typeface="Trebuchet MS"/>
              <a:cs typeface="Trebuchet MS"/>
              <a:sym typeface="Trebuchet MS"/>
            </a:endParaRPr>
          </a:p>
          <a:p>
            <a:pPr indent="-419100" lvl="0" marL="457200" rtl="0" algn="l">
              <a:spcBef>
                <a:spcPts val="0"/>
              </a:spcBef>
              <a:spcAft>
                <a:spcPts val="0"/>
              </a:spcAft>
              <a:buClr>
                <a:schemeClr val="lt1"/>
              </a:buClr>
              <a:buSzPts val="3000"/>
              <a:buFont typeface="Trebuchet MS"/>
              <a:buChar char="●"/>
            </a:pPr>
            <a:r>
              <a:rPr lang="en-US" sz="3000">
                <a:solidFill>
                  <a:schemeClr val="lt1"/>
                </a:solidFill>
                <a:latin typeface="Trebuchet MS"/>
                <a:ea typeface="Trebuchet MS"/>
                <a:cs typeface="Trebuchet MS"/>
                <a:sym typeface="Trebuchet MS"/>
              </a:rPr>
              <a:t>Tues, July 14 from 12 to 1 p.m.</a:t>
            </a:r>
            <a:endParaRPr sz="3000">
              <a:solidFill>
                <a:schemeClr val="lt1"/>
              </a:solidFill>
              <a:latin typeface="Trebuchet MS"/>
              <a:ea typeface="Trebuchet MS"/>
              <a:cs typeface="Trebuchet MS"/>
              <a:sym typeface="Trebuchet MS"/>
            </a:endParaRPr>
          </a:p>
          <a:p>
            <a:pPr indent="-419100" lvl="1" marL="914400" rtl="0" algn="l">
              <a:spcBef>
                <a:spcPts val="0"/>
              </a:spcBef>
              <a:spcAft>
                <a:spcPts val="0"/>
              </a:spcAft>
              <a:buClr>
                <a:schemeClr val="lt1"/>
              </a:buClr>
              <a:buSzPts val="3000"/>
              <a:buFont typeface="Trebuchet MS"/>
              <a:buChar char="○"/>
            </a:pPr>
            <a:r>
              <a:rPr lang="en-US" sz="3000" u="sng">
                <a:solidFill>
                  <a:srgbClr val="00FFFF"/>
                </a:solidFill>
                <a:latin typeface="Trebuchet MS"/>
                <a:ea typeface="Trebuchet MS"/>
                <a:cs typeface="Trebuchet MS"/>
                <a:sym typeface="Trebuchet MS"/>
                <a:hlinkClick r:id="rId5">
                  <a:extLst>
                    <a:ext uri="{A12FA001-AC4F-418D-AE19-62706E023703}">
                      <ahyp:hlinkClr val="tx"/>
                    </a:ext>
                  </a:extLst>
                </a:hlinkClick>
              </a:rPr>
              <a:t>Register for an upcoming community forum </a:t>
            </a:r>
            <a:endParaRPr sz="3000">
              <a:solidFill>
                <a:srgbClr val="00FFFF"/>
              </a:solidFill>
              <a:latin typeface="Trebuchet MS"/>
              <a:ea typeface="Trebuchet MS"/>
              <a:cs typeface="Trebuchet MS"/>
              <a:sym typeface="Trebuchet MS"/>
            </a:endParaRPr>
          </a:p>
          <a:p>
            <a:pPr indent="0" lvl="0" marL="609600" rtl="0" algn="ctr">
              <a:lnSpc>
                <a:spcPct val="95000"/>
              </a:lnSpc>
              <a:spcBef>
                <a:spcPts val="0"/>
              </a:spcBef>
              <a:spcAft>
                <a:spcPts val="0"/>
              </a:spcAft>
              <a:buClr>
                <a:schemeClr val="dk1"/>
              </a:buClr>
              <a:buSzPts val="1500"/>
              <a:buFont typeface="Arial"/>
              <a:buNone/>
            </a:pPr>
            <a:r>
              <a:t/>
            </a:r>
            <a:endParaRPr sz="2000" u="sng">
              <a:solidFill>
                <a:schemeClr val="lt1"/>
              </a:solidFill>
              <a:latin typeface="Trebuchet MS"/>
              <a:ea typeface="Trebuchet MS"/>
              <a:cs typeface="Trebuchet MS"/>
              <a:sym typeface="Trebuchet MS"/>
            </a:endParaRPr>
          </a:p>
        </p:txBody>
      </p:sp>
      <p:pic>
        <p:nvPicPr>
          <p:cNvPr descr="QR code linked to register for an upcoming community forum" id="569" name="Google Shape;569;p100"/>
          <p:cNvPicPr preferRelativeResize="0"/>
          <p:nvPr/>
        </p:nvPicPr>
        <p:blipFill>
          <a:blip r:embed="rId6">
            <a:alphaModFix/>
          </a:blip>
          <a:stretch>
            <a:fillRect/>
          </a:stretch>
        </p:blipFill>
        <p:spPr>
          <a:xfrm>
            <a:off x="5474242" y="5171775"/>
            <a:ext cx="1243518" cy="1236900"/>
          </a:xfrm>
          <a:prstGeom prst="rect">
            <a:avLst/>
          </a:prstGeom>
          <a:noFill/>
          <a:ln>
            <a:noFill/>
          </a:ln>
        </p:spPr>
      </p:pic>
      <p:sp>
        <p:nvSpPr>
          <p:cNvPr id="570" name="Google Shape;570;p100"/>
          <p:cNvSpPr txBox="1"/>
          <p:nvPr>
            <p:ph idx="12" type="sldNum"/>
          </p:nvPr>
        </p:nvSpPr>
        <p:spPr>
          <a:xfrm>
            <a:off x="11296611" y="6217623"/>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4" name="Shape 574"/>
        <p:cNvGrpSpPr/>
        <p:nvPr/>
      </p:nvGrpSpPr>
      <p:grpSpPr>
        <a:xfrm>
          <a:off x="0" y="0"/>
          <a:ext cx="0" cy="0"/>
          <a:chOff x="0" y="0"/>
          <a:chExt cx="0" cy="0"/>
        </a:xfrm>
      </p:grpSpPr>
      <p:pic>
        <p:nvPicPr>
          <p:cNvPr id="575" name="Google Shape;575;p101" title="0.jpg"/>
          <p:cNvPicPr preferRelativeResize="0"/>
          <p:nvPr/>
        </p:nvPicPr>
        <p:blipFill rotWithShape="1">
          <a:blip r:embed="rId3">
            <a:alphaModFix/>
          </a:blip>
          <a:srcRect b="0" l="5888" r="-31959" t="0"/>
          <a:stretch/>
        </p:blipFill>
        <p:spPr>
          <a:xfrm>
            <a:off x="2717725" y="1227000"/>
            <a:ext cx="12734419" cy="5631001"/>
          </a:xfrm>
          <a:prstGeom prst="rect">
            <a:avLst/>
          </a:prstGeom>
          <a:noFill/>
          <a:ln>
            <a:noFill/>
          </a:ln>
        </p:spPr>
      </p:pic>
      <p:sp>
        <p:nvSpPr>
          <p:cNvPr id="576" name="Google Shape;576;p101"/>
          <p:cNvSpPr/>
          <p:nvPr/>
        </p:nvSpPr>
        <p:spPr>
          <a:xfrm>
            <a:off x="1400" y="-9900"/>
            <a:ext cx="12192000" cy="1236900"/>
          </a:xfrm>
          <a:prstGeom prst="rect">
            <a:avLst/>
          </a:prstGeom>
          <a:solidFill>
            <a:srgbClr val="001970"/>
          </a:solidFill>
          <a:ln cap="flat" cmpd="sng" w="12700">
            <a:solidFill>
              <a:schemeClr val="dk2"/>
            </a:solidFill>
            <a:prstDash val="solid"/>
            <a:round/>
            <a:headEnd len="sm" w="sm" type="none"/>
            <a:tailEnd len="sm" w="sm" type="none"/>
          </a:ln>
          <a:effectLst>
            <a:outerShdw blurRad="76200" rotWithShape="0" algn="bl" dir="5400000" dist="25400">
              <a:srgbClr val="000000">
                <a:alpha val="494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577" name="Google Shape;577;p101"/>
          <p:cNvSpPr txBox="1"/>
          <p:nvPr>
            <p:ph type="title"/>
          </p:nvPr>
        </p:nvSpPr>
        <p:spPr>
          <a:xfrm>
            <a:off x="343100" y="42144"/>
            <a:ext cx="11360700" cy="7635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SzPts val="2900"/>
              <a:buNone/>
            </a:pPr>
            <a:r>
              <a:rPr lang="en-US" sz="5000">
                <a:solidFill>
                  <a:schemeClr val="lt1"/>
                </a:solidFill>
                <a:latin typeface="Trebuchet MS"/>
                <a:ea typeface="Trebuchet MS"/>
                <a:cs typeface="Trebuchet MS"/>
                <a:sym typeface="Trebuchet MS"/>
              </a:rPr>
              <a:t>What is next?</a:t>
            </a:r>
            <a:endParaRPr i="1" sz="5000">
              <a:solidFill>
                <a:schemeClr val="lt1"/>
              </a:solidFill>
              <a:latin typeface="Trebuchet MS"/>
              <a:ea typeface="Trebuchet MS"/>
              <a:cs typeface="Trebuchet MS"/>
              <a:sym typeface="Trebuchet MS"/>
            </a:endParaRPr>
          </a:p>
        </p:txBody>
      </p:sp>
      <p:sp>
        <p:nvSpPr>
          <p:cNvPr id="578" name="Google Shape;578;p101"/>
          <p:cNvSpPr txBox="1"/>
          <p:nvPr>
            <p:ph idx="12" type="sldNum"/>
          </p:nvPr>
        </p:nvSpPr>
        <p:spPr>
          <a:xfrm>
            <a:off x="11296611" y="6217623"/>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solidFill>
                  <a:schemeClr val="lt1"/>
                </a:solidFill>
              </a:rPr>
              <a:t>‹#›</a:t>
            </a:fld>
            <a:endParaRPr>
              <a:solidFill>
                <a:schemeClr val="lt1"/>
              </a:solidFill>
            </a:endParaRPr>
          </a:p>
        </p:txBody>
      </p:sp>
      <p:pic>
        <p:nvPicPr>
          <p:cNvPr id="579" name="Google Shape;579;p101" title="co_dora_brd_chiae_reverse_rgb.png"/>
          <p:cNvPicPr preferRelativeResize="0"/>
          <p:nvPr/>
        </p:nvPicPr>
        <p:blipFill rotWithShape="1">
          <a:blip r:embed="rId4">
            <a:alphaModFix/>
          </a:blip>
          <a:srcRect b="0" l="0" r="0" t="0"/>
          <a:stretch/>
        </p:blipFill>
        <p:spPr>
          <a:xfrm>
            <a:off x="9086291" y="171533"/>
            <a:ext cx="2297508" cy="524800"/>
          </a:xfrm>
          <a:prstGeom prst="rect">
            <a:avLst/>
          </a:prstGeom>
          <a:noFill/>
          <a:ln>
            <a:noFill/>
          </a:ln>
        </p:spPr>
      </p:pic>
      <p:sp>
        <p:nvSpPr>
          <p:cNvPr id="580" name="Google Shape;580;p101"/>
          <p:cNvSpPr txBox="1"/>
          <p:nvPr/>
        </p:nvSpPr>
        <p:spPr>
          <a:xfrm>
            <a:off x="4446900" y="1553400"/>
            <a:ext cx="4824900" cy="1100700"/>
          </a:xfrm>
          <a:prstGeom prst="rect">
            <a:avLst/>
          </a:prstGeom>
          <a:noFill/>
          <a:ln>
            <a:noFill/>
          </a:ln>
        </p:spPr>
        <p:txBody>
          <a:bodyPr anchorCtr="0" anchor="t" bIns="121900" lIns="121900" spcFirstLastPara="1" rIns="121900" wrap="square" tIns="121900">
            <a:noAutofit/>
          </a:bodyPr>
          <a:lstStyle/>
          <a:p>
            <a:pPr indent="-342900" lvl="0" marL="457200" rtl="0" algn="l">
              <a:lnSpc>
                <a:spcPct val="95000"/>
              </a:lnSpc>
              <a:spcBef>
                <a:spcPts val="0"/>
              </a:spcBef>
              <a:spcAft>
                <a:spcPts val="0"/>
              </a:spcAft>
              <a:buClr>
                <a:schemeClr val="lt1"/>
              </a:buClr>
              <a:buSzPts val="1800"/>
              <a:buFont typeface="Trebuchet MS"/>
              <a:buChar char="●"/>
            </a:pPr>
            <a:r>
              <a:t/>
            </a:r>
            <a:endParaRPr sz="2400">
              <a:solidFill>
                <a:schemeClr val="dk2"/>
              </a:solidFill>
            </a:endParaRPr>
          </a:p>
        </p:txBody>
      </p:sp>
      <p:sp>
        <p:nvSpPr>
          <p:cNvPr id="581" name="Google Shape;581;p101"/>
          <p:cNvSpPr txBox="1"/>
          <p:nvPr/>
        </p:nvSpPr>
        <p:spPr>
          <a:xfrm>
            <a:off x="197575" y="1429600"/>
            <a:ext cx="8888700" cy="5199900"/>
          </a:xfrm>
          <a:prstGeom prst="rect">
            <a:avLst/>
          </a:prstGeom>
          <a:solidFill>
            <a:srgbClr val="001970"/>
          </a:solid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sz="2400">
              <a:solidFill>
                <a:schemeClr val="lt1"/>
              </a:solidFill>
              <a:latin typeface="Trebuchet MS"/>
              <a:ea typeface="Trebuchet MS"/>
              <a:cs typeface="Trebuchet MS"/>
              <a:sym typeface="Trebuchet MS"/>
            </a:endParaRPr>
          </a:p>
          <a:p>
            <a:pPr indent="0" lvl="0" marL="60960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FFFFFF"/>
              </a:solidFill>
              <a:latin typeface="Trebuchet MS"/>
              <a:ea typeface="Trebuchet MS"/>
              <a:cs typeface="Trebuchet MS"/>
              <a:sym typeface="Trebuchet MS"/>
            </a:endParaRPr>
          </a:p>
        </p:txBody>
      </p:sp>
      <p:sp>
        <p:nvSpPr>
          <p:cNvPr id="582" name="Google Shape;582;p101"/>
          <p:cNvSpPr txBox="1"/>
          <p:nvPr/>
        </p:nvSpPr>
        <p:spPr>
          <a:xfrm>
            <a:off x="343100" y="1590075"/>
            <a:ext cx="8656200" cy="48186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US" sz="3000">
                <a:solidFill>
                  <a:schemeClr val="lt1"/>
                </a:solidFill>
                <a:latin typeface="Trebuchet MS"/>
                <a:ea typeface="Trebuchet MS"/>
                <a:cs typeface="Trebuchet MS"/>
                <a:sym typeface="Trebuchet MS"/>
              </a:rPr>
              <a:t>Stay involved and continue sharing your feedback</a:t>
            </a:r>
            <a:endParaRPr sz="3000">
              <a:solidFill>
                <a:schemeClr val="lt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sz="3000">
              <a:solidFill>
                <a:schemeClr val="lt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sz="3000">
                <a:solidFill>
                  <a:schemeClr val="lt1"/>
                </a:solidFill>
                <a:latin typeface="Trebuchet MS"/>
                <a:ea typeface="Trebuchet MS"/>
                <a:cs typeface="Trebuchet MS"/>
                <a:sym typeface="Trebuchet MS"/>
              </a:rPr>
              <a:t>HIAE Board Meetings</a:t>
            </a:r>
            <a:endParaRPr sz="3000">
              <a:solidFill>
                <a:schemeClr val="lt1"/>
              </a:solidFill>
              <a:latin typeface="Trebuchet MS"/>
              <a:ea typeface="Trebuchet MS"/>
              <a:cs typeface="Trebuchet MS"/>
              <a:sym typeface="Trebuchet MS"/>
            </a:endParaRPr>
          </a:p>
          <a:p>
            <a:pPr indent="-419100" lvl="0" marL="457200" rtl="0" algn="l">
              <a:spcBef>
                <a:spcPts val="0"/>
              </a:spcBef>
              <a:spcAft>
                <a:spcPts val="0"/>
              </a:spcAft>
              <a:buClr>
                <a:schemeClr val="lt1"/>
              </a:buClr>
              <a:buSzPts val="3000"/>
              <a:buFont typeface="Trebuchet MS"/>
              <a:buChar char="●"/>
            </a:pPr>
            <a:r>
              <a:rPr lang="en-US" sz="3000">
                <a:solidFill>
                  <a:schemeClr val="lt1"/>
                </a:solidFill>
                <a:latin typeface="Trebuchet MS"/>
                <a:ea typeface="Trebuchet MS"/>
                <a:cs typeface="Trebuchet MS"/>
                <a:sym typeface="Trebuchet MS"/>
              </a:rPr>
              <a:t>Thursday, July 16 from 10 a.m. to 12 p.m.</a:t>
            </a:r>
            <a:endParaRPr sz="3000">
              <a:solidFill>
                <a:schemeClr val="lt1"/>
              </a:solidFill>
              <a:latin typeface="Trebuchet MS"/>
              <a:ea typeface="Trebuchet MS"/>
              <a:cs typeface="Trebuchet MS"/>
              <a:sym typeface="Trebuchet MS"/>
            </a:endParaRPr>
          </a:p>
          <a:p>
            <a:pPr indent="-419100" lvl="0" marL="457200" rtl="0" algn="l">
              <a:spcBef>
                <a:spcPts val="0"/>
              </a:spcBef>
              <a:spcAft>
                <a:spcPts val="0"/>
              </a:spcAft>
              <a:buClr>
                <a:schemeClr val="lt1"/>
              </a:buClr>
              <a:buSzPts val="3000"/>
              <a:buFont typeface="Trebuchet MS"/>
              <a:buChar char="●"/>
            </a:pPr>
            <a:r>
              <a:rPr lang="en-US" sz="3000" u="sng">
                <a:solidFill>
                  <a:srgbClr val="00FFFF"/>
                </a:solidFill>
                <a:latin typeface="Trebuchet MS"/>
                <a:ea typeface="Trebuchet MS"/>
                <a:cs typeface="Trebuchet MS"/>
                <a:sym typeface="Trebuchet MS"/>
                <a:hlinkClick r:id="rId5">
                  <a:extLst>
                    <a:ext uri="{A12FA001-AC4F-418D-AE19-62706E023703}">
                      <ahyp:hlinkClr val="tx"/>
                    </a:ext>
                  </a:extLst>
                </a:hlinkClick>
              </a:rPr>
              <a:t>Register for the next HIAE board </a:t>
            </a:r>
            <a:r>
              <a:rPr lang="en-US" sz="3000" u="sng">
                <a:solidFill>
                  <a:srgbClr val="00FFFF"/>
                </a:solidFill>
                <a:latin typeface="Trebuchet MS"/>
                <a:ea typeface="Trebuchet MS"/>
                <a:cs typeface="Trebuchet MS"/>
                <a:sym typeface="Trebuchet MS"/>
                <a:hlinkClick r:id="rId6">
                  <a:extLst>
                    <a:ext uri="{A12FA001-AC4F-418D-AE19-62706E023703}">
                      <ahyp:hlinkClr val="tx"/>
                    </a:ext>
                  </a:extLst>
                </a:hlinkClick>
              </a:rPr>
              <a:t>meeting</a:t>
            </a:r>
            <a:r>
              <a:rPr lang="en-US" sz="3000">
                <a:solidFill>
                  <a:schemeClr val="lt1"/>
                </a:solidFill>
                <a:latin typeface="Trebuchet MS"/>
                <a:ea typeface="Trebuchet MS"/>
                <a:cs typeface="Trebuchet MS"/>
                <a:sym typeface="Trebuchet MS"/>
              </a:rPr>
              <a:t> </a:t>
            </a:r>
            <a:endParaRPr sz="3000">
              <a:solidFill>
                <a:schemeClr val="lt1"/>
              </a:solidFill>
              <a:latin typeface="Trebuchet MS"/>
              <a:ea typeface="Trebuchet MS"/>
              <a:cs typeface="Trebuchet MS"/>
              <a:sym typeface="Trebuchet MS"/>
            </a:endParaRPr>
          </a:p>
          <a:p>
            <a:pPr indent="0" lvl="0" marL="0" rtl="0" algn="l">
              <a:spcBef>
                <a:spcPts val="0"/>
              </a:spcBef>
              <a:spcAft>
                <a:spcPts val="0"/>
              </a:spcAft>
              <a:buNone/>
            </a:pPr>
            <a:r>
              <a:t/>
            </a:r>
            <a:endParaRPr sz="3000">
              <a:solidFill>
                <a:schemeClr val="lt1"/>
              </a:solidFill>
              <a:latin typeface="Trebuchet MS"/>
              <a:ea typeface="Trebuchet MS"/>
              <a:cs typeface="Trebuchet MS"/>
              <a:sym typeface="Trebuchet MS"/>
            </a:endParaRPr>
          </a:p>
          <a:p>
            <a:pPr indent="0" lvl="0" marL="0" rtl="0" algn="l">
              <a:spcBef>
                <a:spcPts val="0"/>
              </a:spcBef>
              <a:spcAft>
                <a:spcPts val="0"/>
              </a:spcAft>
              <a:buNone/>
            </a:pPr>
            <a:r>
              <a:rPr lang="en-US" sz="3000">
                <a:solidFill>
                  <a:schemeClr val="lt1"/>
                </a:solidFill>
                <a:latin typeface="Trebuchet MS"/>
                <a:ea typeface="Trebuchet MS"/>
                <a:cs typeface="Trebuchet MS"/>
                <a:sym typeface="Trebuchet MS"/>
              </a:rPr>
              <a:t>Share Feedback</a:t>
            </a:r>
            <a:endParaRPr sz="3000">
              <a:solidFill>
                <a:schemeClr val="lt1"/>
              </a:solidFill>
              <a:latin typeface="Trebuchet MS"/>
              <a:ea typeface="Trebuchet MS"/>
              <a:cs typeface="Trebuchet MS"/>
              <a:sym typeface="Trebuchet MS"/>
            </a:endParaRPr>
          </a:p>
          <a:p>
            <a:pPr indent="-419100" lvl="0" marL="457200" rtl="0" algn="l">
              <a:spcBef>
                <a:spcPts val="0"/>
              </a:spcBef>
              <a:spcAft>
                <a:spcPts val="0"/>
              </a:spcAft>
              <a:buClr>
                <a:schemeClr val="lt1"/>
              </a:buClr>
              <a:buSzPts val="3000"/>
              <a:buFont typeface="Trebuchet MS"/>
              <a:buChar char="●"/>
            </a:pPr>
            <a:r>
              <a:rPr lang="en-US" sz="3000" u="sng">
                <a:solidFill>
                  <a:srgbClr val="00FFFF"/>
                </a:solidFill>
                <a:latin typeface="Trebuchet MS"/>
                <a:ea typeface="Trebuchet MS"/>
                <a:cs typeface="Trebuchet MS"/>
                <a:sym typeface="Trebuchet MS"/>
                <a:hlinkClick r:id="rId7">
                  <a:extLst>
                    <a:ext uri="{A12FA001-AC4F-418D-AE19-62706E023703}">
                      <ahyp:hlinkClr val="tx"/>
                    </a:ext>
                  </a:extLst>
                </a:hlinkClick>
              </a:rPr>
              <a:t>HIAE</a:t>
            </a:r>
            <a:r>
              <a:rPr lang="en-US" sz="3000" u="sng">
                <a:solidFill>
                  <a:srgbClr val="00FFFF"/>
                </a:solidFill>
                <a:latin typeface="Trebuchet MS"/>
                <a:ea typeface="Trebuchet MS"/>
                <a:cs typeface="Trebuchet MS"/>
                <a:sym typeface="Trebuchet MS"/>
                <a:hlinkClick r:id="rId8">
                  <a:extLst>
                    <a:ext uri="{A12FA001-AC4F-418D-AE19-62706E023703}">
                      <ahyp:hlinkClr val="tx"/>
                    </a:ext>
                  </a:extLst>
                </a:hlinkClick>
              </a:rPr>
              <a:t> Public Comment Form</a:t>
            </a:r>
            <a:endParaRPr sz="3000">
              <a:solidFill>
                <a:srgbClr val="00FFFF"/>
              </a:solidFill>
              <a:latin typeface="Trebuchet MS"/>
              <a:ea typeface="Trebuchet MS"/>
              <a:cs typeface="Trebuchet MS"/>
              <a:sym typeface="Trebuchet MS"/>
            </a:endParaRPr>
          </a:p>
          <a:p>
            <a:pPr indent="0" lvl="0" marL="609600" rtl="0" algn="ctr">
              <a:lnSpc>
                <a:spcPct val="95000"/>
              </a:lnSpc>
              <a:spcBef>
                <a:spcPts val="0"/>
              </a:spcBef>
              <a:spcAft>
                <a:spcPts val="0"/>
              </a:spcAft>
              <a:buClr>
                <a:schemeClr val="dk1"/>
              </a:buClr>
              <a:buSzPts val="1500"/>
              <a:buFont typeface="Arial"/>
              <a:buNone/>
            </a:pPr>
            <a:r>
              <a:t/>
            </a:r>
            <a:endParaRPr sz="2100" u="sng">
              <a:solidFill>
                <a:schemeClr val="lt1"/>
              </a:solidFill>
              <a:latin typeface="Trebuchet MS"/>
              <a:ea typeface="Trebuchet MS"/>
              <a:cs typeface="Trebuchet MS"/>
              <a:sym typeface="Trebuchet MS"/>
            </a:endParaRPr>
          </a:p>
        </p:txBody>
      </p:sp>
      <p:pic>
        <p:nvPicPr>
          <p:cNvPr descr="QR code wit a link to register for the next HIAE board meeting" id="583" name="Google Shape;583;p101" title="qr 1.png"/>
          <p:cNvPicPr preferRelativeResize="0"/>
          <p:nvPr/>
        </p:nvPicPr>
        <p:blipFill>
          <a:blip r:embed="rId9">
            <a:alphaModFix/>
          </a:blip>
          <a:stretch>
            <a:fillRect/>
          </a:stretch>
        </p:blipFill>
        <p:spPr>
          <a:xfrm>
            <a:off x="6968700" y="4579325"/>
            <a:ext cx="1695450" cy="16383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102"/>
          <p:cNvSpPr txBox="1"/>
          <p:nvPr>
            <p:ph type="title"/>
          </p:nvPr>
        </p:nvSpPr>
        <p:spPr>
          <a:xfrm>
            <a:off x="838200" y="266050"/>
            <a:ext cx="10515600" cy="886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a:t>Resources </a:t>
            </a:r>
            <a:endParaRPr/>
          </a:p>
        </p:txBody>
      </p:sp>
      <p:sp>
        <p:nvSpPr>
          <p:cNvPr id="590" name="Google Shape;590;p102"/>
          <p:cNvSpPr txBox="1"/>
          <p:nvPr>
            <p:ph idx="1" type="body"/>
          </p:nvPr>
        </p:nvSpPr>
        <p:spPr>
          <a:xfrm>
            <a:off x="838200" y="1284025"/>
            <a:ext cx="10967100" cy="4898100"/>
          </a:xfrm>
          <a:prstGeom prst="rect">
            <a:avLst/>
          </a:prstGeom>
        </p:spPr>
        <p:txBody>
          <a:bodyPr anchorCtr="0" anchor="t" bIns="45700" lIns="91425" spcFirstLastPara="1" rIns="91425" wrap="square" tIns="45700">
            <a:noAutofit/>
          </a:bodyPr>
          <a:lstStyle/>
          <a:p>
            <a:pPr indent="-431800" lvl="0" marL="457200" rtl="0" algn="l">
              <a:lnSpc>
                <a:spcPct val="100000"/>
              </a:lnSpc>
              <a:spcBef>
                <a:spcPts val="1000"/>
              </a:spcBef>
              <a:spcAft>
                <a:spcPts val="0"/>
              </a:spcAft>
              <a:buSzPts val="3200"/>
              <a:buFont typeface="Trebuchet MS"/>
              <a:buChar char="●"/>
            </a:pPr>
            <a:r>
              <a:rPr lang="en-US" sz="3200"/>
              <a:t>Updated materials:</a:t>
            </a:r>
            <a:endParaRPr sz="3200"/>
          </a:p>
          <a:p>
            <a:pPr indent="-419100" lvl="1" marL="914400" rtl="0" algn="l">
              <a:lnSpc>
                <a:spcPct val="100000"/>
              </a:lnSpc>
              <a:spcBef>
                <a:spcPts val="0"/>
              </a:spcBef>
              <a:spcAft>
                <a:spcPts val="0"/>
              </a:spcAft>
              <a:buSzPts val="3000"/>
              <a:buFont typeface="Trebuchet MS"/>
              <a:buChar char="○"/>
            </a:pPr>
            <a:r>
              <a:rPr lang="en-US" sz="3000"/>
              <a:t>Member Benefit Change Letter (dental)</a:t>
            </a:r>
            <a:endParaRPr sz="3000"/>
          </a:p>
          <a:p>
            <a:pPr indent="-419100" lvl="1" marL="914400" rtl="0" algn="l">
              <a:lnSpc>
                <a:spcPct val="100000"/>
              </a:lnSpc>
              <a:spcBef>
                <a:spcPts val="0"/>
              </a:spcBef>
              <a:spcAft>
                <a:spcPts val="0"/>
              </a:spcAft>
              <a:buSzPts val="3000"/>
              <a:buFont typeface="Trebuchet MS"/>
              <a:buChar char="○"/>
            </a:pPr>
            <a:r>
              <a:rPr lang="en-US" sz="3000"/>
              <a:t>Key messaging </a:t>
            </a:r>
            <a:endParaRPr sz="3000"/>
          </a:p>
          <a:p>
            <a:pPr indent="-419100" lvl="0" marL="457200" rtl="0" algn="l">
              <a:lnSpc>
                <a:spcPct val="100000"/>
              </a:lnSpc>
              <a:spcBef>
                <a:spcPts val="1000"/>
              </a:spcBef>
              <a:spcAft>
                <a:spcPts val="0"/>
              </a:spcAft>
              <a:buSzPts val="3000"/>
              <a:buChar char="●"/>
            </a:pPr>
            <a:r>
              <a:rPr lang="en-US" sz="3000"/>
              <a:t>Coming soon:</a:t>
            </a:r>
            <a:endParaRPr sz="3000"/>
          </a:p>
          <a:p>
            <a:pPr indent="-419100" lvl="1" marL="914400" rtl="0" algn="l">
              <a:lnSpc>
                <a:spcPct val="100000"/>
              </a:lnSpc>
              <a:spcBef>
                <a:spcPts val="1000"/>
              </a:spcBef>
              <a:spcAft>
                <a:spcPts val="0"/>
              </a:spcAft>
              <a:buSzPts val="3000"/>
              <a:buFont typeface="Trebuchet MS"/>
              <a:buChar char="○"/>
            </a:pPr>
            <a:r>
              <a:rPr lang="en-US" sz="3000"/>
              <a:t>Toolkit (updated scenarios, CO Health Policy Comparison Tool)</a:t>
            </a:r>
            <a:endParaRPr sz="3000"/>
          </a:p>
          <a:p>
            <a:pPr indent="-419100" lvl="1" marL="914400" rtl="0" algn="l">
              <a:lnSpc>
                <a:spcPct val="100000"/>
              </a:lnSpc>
              <a:spcBef>
                <a:spcPts val="0"/>
              </a:spcBef>
              <a:spcAft>
                <a:spcPts val="0"/>
              </a:spcAft>
              <a:buSzPts val="3000"/>
              <a:buChar char="○"/>
            </a:pPr>
            <a:r>
              <a:rPr lang="en-US" sz="3000"/>
              <a:t>Website updates </a:t>
            </a:r>
            <a:endParaRPr sz="3000"/>
          </a:p>
          <a:p>
            <a:pPr indent="-431800" lvl="0" marL="457200" rtl="0" algn="l">
              <a:lnSpc>
                <a:spcPct val="100000"/>
              </a:lnSpc>
              <a:spcBef>
                <a:spcPts val="1000"/>
              </a:spcBef>
              <a:spcAft>
                <a:spcPts val="0"/>
              </a:spcAft>
              <a:buClr>
                <a:schemeClr val="dk2"/>
              </a:buClr>
              <a:buSzPts val="3200"/>
              <a:buFont typeface="Trebuchet MS"/>
              <a:buChar char="●"/>
            </a:pPr>
            <a:r>
              <a:rPr lang="en-US" sz="3200" u="sng">
                <a:solidFill>
                  <a:schemeClr val="hlink"/>
                </a:solidFill>
                <a:hlinkClick r:id="rId3"/>
              </a:rPr>
              <a:t>Sign up for </a:t>
            </a:r>
            <a:r>
              <a:rPr lang="en-US" sz="3200" u="sng">
                <a:solidFill>
                  <a:schemeClr val="hlink"/>
                </a:solidFill>
                <a:hlinkClick r:id="rId4"/>
              </a:rPr>
              <a:t>CAC newsletter</a:t>
            </a:r>
            <a:r>
              <a:rPr lang="en-US" sz="3200">
                <a:solidFill>
                  <a:schemeClr val="dk2"/>
                </a:solidFill>
              </a:rPr>
              <a:t> </a:t>
            </a:r>
            <a:endParaRPr sz="3200">
              <a:solidFill>
                <a:schemeClr val="dk2"/>
              </a:solidFill>
            </a:endParaRPr>
          </a:p>
          <a:p>
            <a:pPr indent="0" lvl="0" marL="457200" rtl="0" algn="l">
              <a:lnSpc>
                <a:spcPct val="100000"/>
              </a:lnSpc>
              <a:spcBef>
                <a:spcPts val="1000"/>
              </a:spcBef>
              <a:spcAft>
                <a:spcPts val="1000"/>
              </a:spcAft>
              <a:buNone/>
            </a:pPr>
            <a:r>
              <a:t/>
            </a:r>
            <a:endParaRPr sz="3000">
              <a:solidFill>
                <a:schemeClr val="dk2"/>
              </a:solidFill>
            </a:endParaRPr>
          </a:p>
        </p:txBody>
      </p:sp>
      <p:sp>
        <p:nvSpPr>
          <p:cNvPr id="591" name="Google Shape;591;p102"/>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103"/>
          <p:cNvSpPr txBox="1"/>
          <p:nvPr>
            <p:ph type="title"/>
          </p:nvPr>
        </p:nvSpPr>
        <p:spPr>
          <a:xfrm>
            <a:off x="6122788" y="2625328"/>
            <a:ext cx="5381400" cy="23139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t>Questions?</a:t>
            </a:r>
            <a:endParaRPr/>
          </a:p>
        </p:txBody>
      </p:sp>
      <p:sp>
        <p:nvSpPr>
          <p:cNvPr id="598" name="Google Shape;598;p10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104"/>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a:t>Contact Information</a:t>
            </a:r>
            <a:endParaRPr/>
          </a:p>
        </p:txBody>
      </p:sp>
      <p:sp>
        <p:nvSpPr>
          <p:cNvPr id="605" name="Google Shape;605;p104"/>
          <p:cNvSpPr/>
          <p:nvPr/>
        </p:nvSpPr>
        <p:spPr>
          <a:xfrm>
            <a:off x="3048000" y="2111413"/>
            <a:ext cx="6096000" cy="310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600" u="sng">
                <a:solidFill>
                  <a:srgbClr val="00FFFF"/>
                </a:solidFill>
                <a:latin typeface="Trebuchet MS"/>
                <a:ea typeface="Trebuchet MS"/>
                <a:cs typeface="Trebuchet MS"/>
                <a:sym typeface="Trebuchet MS"/>
                <a:hlinkClick r:id="rId3">
                  <a:extLst>
                    <a:ext uri="{A12FA001-AC4F-418D-AE19-62706E023703}">
                      <ahyp:hlinkClr val="tx"/>
                    </a:ext>
                  </a:extLst>
                </a:hlinkClick>
              </a:rPr>
              <a:t>hcpf_coverallco@state.co.us</a:t>
            </a:r>
            <a:endParaRPr sz="3600">
              <a:solidFill>
                <a:srgbClr val="00FFFF"/>
              </a:solidFill>
              <a:latin typeface="Trebuchet MS"/>
              <a:ea typeface="Trebuchet MS"/>
              <a:cs typeface="Trebuchet MS"/>
              <a:sym typeface="Trebuchet MS"/>
            </a:endParaRPr>
          </a:p>
        </p:txBody>
      </p:sp>
      <p:sp>
        <p:nvSpPr>
          <p:cNvPr id="606" name="Google Shape;606;p10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105"/>
          <p:cNvSpPr txBox="1"/>
          <p:nvPr>
            <p:ph type="title"/>
          </p:nvPr>
        </p:nvSpPr>
        <p:spPr>
          <a:xfrm>
            <a:off x="183931" y="2168288"/>
            <a:ext cx="11824200" cy="13257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chemeClr val="lt1"/>
              </a:buClr>
              <a:buSzPts val="6700"/>
              <a:buFont typeface="Trebuchet MS"/>
              <a:buNone/>
            </a:pPr>
            <a:r>
              <a:rPr lang="en-US"/>
              <a:t>Thank you!</a:t>
            </a:r>
            <a:endParaRPr/>
          </a:p>
        </p:txBody>
      </p:sp>
      <p:sp>
        <p:nvSpPr>
          <p:cNvPr id="613" name="Google Shape;613;p105"/>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74"/>
          <p:cNvSpPr txBox="1"/>
          <p:nvPr>
            <p:ph type="title"/>
          </p:nvPr>
        </p:nvSpPr>
        <p:spPr>
          <a:xfrm>
            <a:off x="838200" y="437985"/>
            <a:ext cx="10515600" cy="960000"/>
          </a:xfrm>
          <a:prstGeom prst="rect">
            <a:avLst/>
          </a:prstGeom>
        </p:spPr>
        <p:txBody>
          <a:bodyPr anchorCtr="0" anchor="b" bIns="45700" lIns="91425" spcFirstLastPara="1" rIns="91425" wrap="square" tIns="45700">
            <a:noAutofit/>
          </a:bodyPr>
          <a:lstStyle/>
          <a:p>
            <a:pPr indent="0" lvl="0" marL="0" rtl="0" algn="ctr">
              <a:lnSpc>
                <a:spcPct val="100000"/>
              </a:lnSpc>
              <a:spcBef>
                <a:spcPts val="0"/>
              </a:spcBef>
              <a:spcAft>
                <a:spcPts val="0"/>
              </a:spcAft>
              <a:buNone/>
            </a:pPr>
            <a:r>
              <a:rPr lang="en-US"/>
              <a:t>Meeting </a:t>
            </a:r>
            <a:r>
              <a:rPr lang="en-US"/>
              <a:t>Logistics</a:t>
            </a:r>
            <a:endParaRPr/>
          </a:p>
        </p:txBody>
      </p:sp>
      <p:sp>
        <p:nvSpPr>
          <p:cNvPr id="333" name="Google Shape;333;p74"/>
          <p:cNvSpPr txBox="1"/>
          <p:nvPr>
            <p:ph idx="1" type="body"/>
          </p:nvPr>
        </p:nvSpPr>
        <p:spPr>
          <a:xfrm>
            <a:off x="715350" y="1578525"/>
            <a:ext cx="10761300" cy="4479600"/>
          </a:xfrm>
          <a:prstGeom prst="rect">
            <a:avLst/>
          </a:prstGeom>
        </p:spPr>
        <p:txBody>
          <a:bodyPr anchorCtr="0" anchor="t" bIns="45700" lIns="91425" spcFirstLastPara="1" rIns="91425" wrap="square" tIns="45700">
            <a:noAutofit/>
          </a:bodyPr>
          <a:lstStyle/>
          <a:p>
            <a:pPr indent="-387350" lvl="0" marL="457200" rtl="0" algn="l">
              <a:lnSpc>
                <a:spcPct val="100000"/>
              </a:lnSpc>
              <a:spcBef>
                <a:spcPts val="1000"/>
              </a:spcBef>
              <a:spcAft>
                <a:spcPts val="0"/>
              </a:spcAft>
              <a:buClr>
                <a:schemeClr val="dk2"/>
              </a:buClr>
              <a:buSzPts val="2500"/>
              <a:buFont typeface="Trebuchet MS"/>
              <a:buChar char="●"/>
            </a:pPr>
            <a:r>
              <a:rPr lang="en-US" sz="2500">
                <a:solidFill>
                  <a:schemeClr val="dk2"/>
                </a:solidFill>
              </a:rPr>
              <a:t>We are recording this webinar.</a:t>
            </a:r>
            <a:endParaRPr sz="2500">
              <a:solidFill>
                <a:schemeClr val="dk2"/>
              </a:solidFill>
            </a:endParaRPr>
          </a:p>
          <a:p>
            <a:pPr indent="-387350" lvl="0" marL="457200" rtl="0" algn="l">
              <a:lnSpc>
                <a:spcPct val="100000"/>
              </a:lnSpc>
              <a:spcBef>
                <a:spcPts val="1000"/>
              </a:spcBef>
              <a:spcAft>
                <a:spcPts val="0"/>
              </a:spcAft>
              <a:buClr>
                <a:schemeClr val="dk2"/>
              </a:buClr>
              <a:buSzPts val="2500"/>
              <a:buFont typeface="Trebuchet MS"/>
              <a:buChar char="●"/>
            </a:pPr>
            <a:r>
              <a:rPr lang="en-US" sz="2500">
                <a:solidFill>
                  <a:schemeClr val="dk2"/>
                </a:solidFill>
              </a:rPr>
              <a:t>Do not include medical history, insurance status, or member details in questions or comments.</a:t>
            </a:r>
            <a:endParaRPr sz="2500">
              <a:solidFill>
                <a:schemeClr val="dk2"/>
              </a:solidFill>
            </a:endParaRPr>
          </a:p>
          <a:p>
            <a:pPr indent="-387350" lvl="1" marL="914400" rtl="0" algn="l">
              <a:lnSpc>
                <a:spcPct val="100000"/>
              </a:lnSpc>
              <a:spcBef>
                <a:spcPts val="500"/>
              </a:spcBef>
              <a:spcAft>
                <a:spcPts val="0"/>
              </a:spcAft>
              <a:buClr>
                <a:schemeClr val="dk2"/>
              </a:buClr>
              <a:buSzPts val="2500"/>
              <a:buFont typeface="Trebuchet MS"/>
              <a:buChar char="○"/>
            </a:pPr>
            <a:r>
              <a:rPr lang="en-US" sz="2500">
                <a:solidFill>
                  <a:schemeClr val="dk2"/>
                </a:solidFill>
              </a:rPr>
              <a:t>This information may be protected health information (PHI) or personally identifiable information (PII).</a:t>
            </a:r>
            <a:endParaRPr sz="2500">
              <a:solidFill>
                <a:schemeClr val="dk2"/>
              </a:solidFill>
            </a:endParaRPr>
          </a:p>
          <a:p>
            <a:pPr indent="-387350" lvl="1" marL="914400" rtl="0" algn="l">
              <a:lnSpc>
                <a:spcPct val="100000"/>
              </a:lnSpc>
              <a:spcBef>
                <a:spcPts val="500"/>
              </a:spcBef>
              <a:spcAft>
                <a:spcPts val="0"/>
              </a:spcAft>
              <a:buClr>
                <a:schemeClr val="dk2"/>
              </a:buClr>
              <a:buSzPts val="2500"/>
              <a:buFont typeface="Trebuchet MS"/>
              <a:buChar char="○"/>
            </a:pPr>
            <a:r>
              <a:rPr lang="en-US" sz="2500">
                <a:solidFill>
                  <a:schemeClr val="dk2"/>
                </a:solidFill>
              </a:rPr>
              <a:t>If a question includes PHI or PII, staff may not read the full question aloud.</a:t>
            </a:r>
            <a:endParaRPr sz="2600">
              <a:solidFill>
                <a:schemeClr val="dk2"/>
              </a:solidFill>
            </a:endParaRPr>
          </a:p>
        </p:txBody>
      </p:sp>
      <p:sp>
        <p:nvSpPr>
          <p:cNvPr id="334" name="Google Shape;334;p74"/>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75"/>
          <p:cNvSpPr txBox="1"/>
          <p:nvPr>
            <p:ph type="title"/>
          </p:nvPr>
        </p:nvSpPr>
        <p:spPr>
          <a:xfrm>
            <a:off x="838188" y="445185"/>
            <a:ext cx="10515600" cy="960000"/>
          </a:xfrm>
          <a:prstGeom prst="rect">
            <a:avLst/>
          </a:prstGeom>
        </p:spPr>
        <p:txBody>
          <a:bodyPr anchorCtr="0" anchor="b" bIns="45700" lIns="91425" spcFirstLastPara="1" rIns="91425" wrap="square" tIns="45700">
            <a:noAutofit/>
          </a:bodyPr>
          <a:lstStyle/>
          <a:p>
            <a:pPr indent="0" lvl="0" marL="0" rtl="0" algn="ctr">
              <a:lnSpc>
                <a:spcPct val="100000"/>
              </a:lnSpc>
              <a:spcBef>
                <a:spcPts val="0"/>
              </a:spcBef>
              <a:spcAft>
                <a:spcPts val="0"/>
              </a:spcAft>
              <a:buNone/>
            </a:pPr>
            <a:r>
              <a:rPr lang="en-US"/>
              <a:t>Meeting Logistics</a:t>
            </a:r>
            <a:endParaRPr/>
          </a:p>
        </p:txBody>
      </p:sp>
      <p:sp>
        <p:nvSpPr>
          <p:cNvPr id="341" name="Google Shape;341;p75"/>
          <p:cNvSpPr txBox="1"/>
          <p:nvPr>
            <p:ph idx="1" type="body"/>
          </p:nvPr>
        </p:nvSpPr>
        <p:spPr>
          <a:xfrm>
            <a:off x="715350" y="1578525"/>
            <a:ext cx="10761300" cy="4479600"/>
          </a:xfrm>
          <a:prstGeom prst="rect">
            <a:avLst/>
          </a:prstGeom>
        </p:spPr>
        <p:txBody>
          <a:bodyPr anchorCtr="0" anchor="t" bIns="45700" lIns="91425" spcFirstLastPara="1" rIns="91425" wrap="square" tIns="45700">
            <a:noAutofit/>
          </a:bodyPr>
          <a:lstStyle/>
          <a:p>
            <a:pPr indent="0" lvl="0" marL="457200" rtl="0" algn="l">
              <a:lnSpc>
                <a:spcPct val="100000"/>
              </a:lnSpc>
              <a:spcBef>
                <a:spcPts val="1000"/>
              </a:spcBef>
              <a:spcAft>
                <a:spcPts val="0"/>
              </a:spcAft>
              <a:buNone/>
            </a:pPr>
            <a:r>
              <a:t/>
            </a:r>
            <a:endParaRPr sz="2500">
              <a:solidFill>
                <a:schemeClr val="dk2"/>
              </a:solidFill>
            </a:endParaRPr>
          </a:p>
          <a:p>
            <a:pPr indent="-387350" lvl="0" marL="457200" rtl="0" algn="l">
              <a:lnSpc>
                <a:spcPct val="100000"/>
              </a:lnSpc>
              <a:spcBef>
                <a:spcPts val="1000"/>
              </a:spcBef>
              <a:spcAft>
                <a:spcPts val="0"/>
              </a:spcAft>
              <a:buClr>
                <a:schemeClr val="dk2"/>
              </a:buClr>
              <a:buSzPts val="2500"/>
              <a:buFont typeface="Trebuchet MS"/>
              <a:buChar char="●"/>
            </a:pPr>
            <a:r>
              <a:rPr lang="en-US" sz="2500">
                <a:solidFill>
                  <a:schemeClr val="dk2"/>
                </a:solidFill>
              </a:rPr>
              <a:t>Attendees will be muted during the presentation.</a:t>
            </a:r>
            <a:endParaRPr sz="2500">
              <a:solidFill>
                <a:schemeClr val="dk2"/>
              </a:solidFill>
            </a:endParaRPr>
          </a:p>
          <a:p>
            <a:pPr indent="-387350" lvl="0" marL="457200" rtl="0" algn="l">
              <a:lnSpc>
                <a:spcPct val="100000"/>
              </a:lnSpc>
              <a:spcBef>
                <a:spcPts val="1000"/>
              </a:spcBef>
              <a:spcAft>
                <a:spcPts val="0"/>
              </a:spcAft>
              <a:buClr>
                <a:schemeClr val="dk2"/>
              </a:buClr>
              <a:buSzPts val="2500"/>
              <a:buFont typeface="Trebuchet MS"/>
              <a:buChar char="●"/>
            </a:pPr>
            <a:r>
              <a:rPr lang="en-US" sz="2500">
                <a:solidFill>
                  <a:schemeClr val="dk2"/>
                </a:solidFill>
              </a:rPr>
              <a:t>Chat is turned off for participants. Staff will use chat to share links.</a:t>
            </a:r>
            <a:endParaRPr sz="2500">
              <a:solidFill>
                <a:schemeClr val="dk2"/>
              </a:solidFill>
            </a:endParaRPr>
          </a:p>
          <a:p>
            <a:pPr indent="-387350" lvl="0" marL="457200" rtl="0" algn="l">
              <a:lnSpc>
                <a:spcPct val="100000"/>
              </a:lnSpc>
              <a:spcBef>
                <a:spcPts val="1300"/>
              </a:spcBef>
              <a:spcAft>
                <a:spcPts val="0"/>
              </a:spcAft>
              <a:buClr>
                <a:schemeClr val="dk2"/>
              </a:buClr>
              <a:buSzPts val="2500"/>
              <a:buFont typeface="Trebuchet MS"/>
              <a:buChar char="●"/>
            </a:pPr>
            <a:r>
              <a:rPr lang="en-US" sz="2500">
                <a:solidFill>
                  <a:schemeClr val="dk2"/>
                </a:solidFill>
              </a:rPr>
              <a:t>Use Q&amp;A feature to ask questions.</a:t>
            </a:r>
            <a:endParaRPr sz="2500">
              <a:solidFill>
                <a:schemeClr val="dk2"/>
              </a:solidFill>
            </a:endParaRPr>
          </a:p>
          <a:p>
            <a:pPr indent="-387350" lvl="0" marL="457200" rtl="0" algn="l">
              <a:lnSpc>
                <a:spcPct val="100000"/>
              </a:lnSpc>
              <a:spcBef>
                <a:spcPts val="1300"/>
              </a:spcBef>
              <a:spcAft>
                <a:spcPts val="0"/>
              </a:spcAft>
              <a:buClr>
                <a:schemeClr val="dk2"/>
              </a:buClr>
              <a:buSzPts val="2500"/>
              <a:buChar char="●"/>
            </a:pPr>
            <a:r>
              <a:rPr lang="en-US" sz="2500">
                <a:solidFill>
                  <a:schemeClr val="dk2"/>
                </a:solidFill>
              </a:rPr>
              <a:t>If you have technical or Zoom-related questions, please also use the </a:t>
            </a:r>
            <a:r>
              <a:rPr lang="en-US" sz="2500">
                <a:solidFill>
                  <a:schemeClr val="dk2"/>
                </a:solidFill>
              </a:rPr>
              <a:t>Q&amp;A </a:t>
            </a:r>
            <a:r>
              <a:rPr lang="en-US" sz="2500">
                <a:solidFill>
                  <a:schemeClr val="dk2"/>
                </a:solidFill>
              </a:rPr>
              <a:t>feature. A team member will do their best to assist you. </a:t>
            </a:r>
            <a:endParaRPr sz="2500">
              <a:solidFill>
                <a:schemeClr val="dk2"/>
              </a:solidFill>
            </a:endParaRPr>
          </a:p>
        </p:txBody>
      </p:sp>
      <p:sp>
        <p:nvSpPr>
          <p:cNvPr id="342" name="Google Shape;342;p75"/>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descr="Screenshot of the Zoom Q&amp;A feature found in the Zoom toolbar." id="343" name="Google Shape;343;p75"/>
          <p:cNvPicPr preferRelativeResize="0"/>
          <p:nvPr/>
        </p:nvPicPr>
        <p:blipFill>
          <a:blip r:embed="rId3">
            <a:alphaModFix/>
          </a:blip>
          <a:stretch>
            <a:fillRect/>
          </a:stretch>
        </p:blipFill>
        <p:spPr>
          <a:xfrm>
            <a:off x="5414525" y="4678500"/>
            <a:ext cx="1362925" cy="1122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descr="Father points out something on laptop to family, seated on couch, as wife, son and daughter look on." id="348" name="Google Shape;348;p76"/>
          <p:cNvPicPr preferRelativeResize="0"/>
          <p:nvPr/>
        </p:nvPicPr>
        <p:blipFill rotWithShape="1">
          <a:blip r:embed="rId3">
            <a:alphaModFix/>
          </a:blip>
          <a:srcRect b="8637" l="10386" r="0" t="16328"/>
          <a:stretch/>
        </p:blipFill>
        <p:spPr>
          <a:xfrm>
            <a:off x="-1" y="-1"/>
            <a:ext cx="12191998" cy="6268917"/>
          </a:xfrm>
          <a:prstGeom prst="rect">
            <a:avLst/>
          </a:prstGeom>
          <a:noFill/>
          <a:ln>
            <a:noFill/>
          </a:ln>
        </p:spPr>
      </p:pic>
      <p:sp>
        <p:nvSpPr>
          <p:cNvPr id="349" name="Google Shape;349;p76"/>
          <p:cNvSpPr/>
          <p:nvPr/>
        </p:nvSpPr>
        <p:spPr>
          <a:xfrm>
            <a:off x="0" y="3600525"/>
            <a:ext cx="12192000" cy="2435100"/>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rtl="0" algn="l">
              <a:spcBef>
                <a:spcPts val="0"/>
              </a:spcBef>
              <a:spcAft>
                <a:spcPts val="0"/>
              </a:spcAft>
              <a:buClr>
                <a:schemeClr val="dk1"/>
              </a:buClr>
              <a:buSzPts val="3400"/>
              <a:buFont typeface="Arial"/>
              <a:buNone/>
            </a:pPr>
            <a:r>
              <a:rPr b="1" lang="en-US" sz="4000">
                <a:solidFill>
                  <a:schemeClr val="lt1"/>
                </a:solidFill>
                <a:latin typeface="Trebuchet MS"/>
                <a:ea typeface="Trebuchet MS"/>
                <a:cs typeface="Trebuchet MS"/>
                <a:sym typeface="Trebuchet MS"/>
              </a:rPr>
              <a:t>Our Mission</a:t>
            </a:r>
            <a:r>
              <a:rPr lang="en-US" sz="4000">
                <a:solidFill>
                  <a:schemeClr val="lt1"/>
                </a:solidFill>
                <a:latin typeface="Trebuchet MS"/>
                <a:ea typeface="Trebuchet MS"/>
                <a:cs typeface="Trebuchet MS"/>
                <a:sym typeface="Trebuchet MS"/>
              </a:rPr>
              <a:t> </a:t>
            </a:r>
            <a:endParaRPr b="1" sz="4000">
              <a:solidFill>
                <a:schemeClr val="dk1"/>
              </a:solidFill>
            </a:endParaRPr>
          </a:p>
          <a:p>
            <a:pPr indent="0" lvl="0" marL="161925" rtl="0" algn="l">
              <a:spcBef>
                <a:spcPts val="0"/>
              </a:spcBef>
              <a:spcAft>
                <a:spcPts val="0"/>
              </a:spcAft>
              <a:buClr>
                <a:schemeClr val="dk1"/>
              </a:buClr>
              <a:buSzPts val="2000"/>
              <a:buFont typeface="Arial"/>
              <a:buNone/>
            </a:pPr>
            <a:r>
              <a:rPr lang="en-US" sz="24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a:solidFill>
                <a:schemeClr val="lt1"/>
              </a:solidFill>
              <a:latin typeface="Trebuchet MS"/>
              <a:ea typeface="Trebuchet MS"/>
              <a:cs typeface="Trebuchet MS"/>
              <a:sym typeface="Trebuchet MS"/>
            </a:endParaRPr>
          </a:p>
          <a:p>
            <a:pPr indent="0" lvl="0" marL="161925" rtl="0" algn="l">
              <a:spcBef>
                <a:spcPts val="0"/>
              </a:spcBef>
              <a:spcAft>
                <a:spcPts val="0"/>
              </a:spcAft>
              <a:buClr>
                <a:schemeClr val="dk1"/>
              </a:buClr>
              <a:buSzPts val="2000"/>
              <a:buFont typeface="Arial"/>
              <a:buNone/>
            </a:pPr>
            <a:r>
              <a:t/>
            </a:r>
            <a:endParaRPr b="1" sz="1800">
              <a:solidFill>
                <a:srgbClr val="FFFFFF"/>
              </a:solidFill>
              <a:latin typeface="Trebuchet MS"/>
              <a:ea typeface="Trebuchet MS"/>
              <a:cs typeface="Trebuchet MS"/>
              <a:sym typeface="Trebuchet MS"/>
            </a:endParaRPr>
          </a:p>
        </p:txBody>
      </p:sp>
      <p:sp>
        <p:nvSpPr>
          <p:cNvPr id="350" name="Google Shape;350;p7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77"/>
          <p:cNvSpPr txBox="1"/>
          <p:nvPr>
            <p:ph type="title"/>
          </p:nvPr>
        </p:nvSpPr>
        <p:spPr>
          <a:xfrm>
            <a:off x="3513292" y="515925"/>
            <a:ext cx="52131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6000"/>
              <a:buNone/>
            </a:pPr>
            <a:r>
              <a:rPr lang="en-US"/>
              <a:t>What We Do</a:t>
            </a:r>
            <a:endParaRPr/>
          </a:p>
        </p:txBody>
      </p:sp>
      <p:sp>
        <p:nvSpPr>
          <p:cNvPr id="356" name="Google Shape;356;p77"/>
          <p:cNvSpPr txBox="1"/>
          <p:nvPr>
            <p:ph idx="1" type="body"/>
          </p:nvPr>
        </p:nvSpPr>
        <p:spPr>
          <a:xfrm>
            <a:off x="838200" y="2121300"/>
            <a:ext cx="10563300" cy="3936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sz="3200">
                <a:solidFill>
                  <a:schemeClr val="dk2"/>
                </a:solidFill>
              </a:rPr>
              <a:t>The Colorado Department of Health Care Policy and Financing (HCPF) administers Health First Colorado (Colorado’s Medicaid program), Child Health Plan </a:t>
            </a:r>
            <a:r>
              <a:rPr i="1" lang="en-US" sz="3200">
                <a:solidFill>
                  <a:schemeClr val="dk2"/>
                </a:solidFill>
              </a:rPr>
              <a:t>Plus </a:t>
            </a:r>
            <a:r>
              <a:rPr lang="en-US" sz="3200">
                <a:solidFill>
                  <a:schemeClr val="dk2"/>
                </a:solidFill>
              </a:rPr>
              <a:t>(CHP+) and other health care programs for Coloradans who qualify. </a:t>
            </a:r>
            <a:endParaRPr b="0" i="0" sz="3200" u="none" strike="noStrike">
              <a:solidFill>
                <a:schemeClr val="dk2"/>
              </a:solidFill>
              <a:latin typeface="Trebuchet MS"/>
              <a:ea typeface="Trebuchet MS"/>
              <a:cs typeface="Trebuchet MS"/>
              <a:sym typeface="Trebuchet MS"/>
            </a:endParaRPr>
          </a:p>
        </p:txBody>
      </p:sp>
      <p:sp>
        <p:nvSpPr>
          <p:cNvPr id="357" name="Google Shape;357;p77"/>
          <p:cNvSpPr txBox="1"/>
          <p:nvPr>
            <p:ph idx="12" type="sldNum"/>
          </p:nvPr>
        </p:nvSpPr>
        <p:spPr>
          <a:xfrm>
            <a:off x="6880607" y="6370750"/>
            <a:ext cx="50043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78"/>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a:t>Today’s Expectations</a:t>
            </a:r>
            <a:endParaRPr/>
          </a:p>
        </p:txBody>
      </p:sp>
      <p:sp>
        <p:nvSpPr>
          <p:cNvPr id="363" name="Google Shape;363;p78"/>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p>
            <a:pPr indent="-279400" lvl="0" marL="342900" rtl="0" algn="l">
              <a:spcBef>
                <a:spcPts val="1000"/>
              </a:spcBef>
              <a:spcAft>
                <a:spcPts val="0"/>
              </a:spcAft>
              <a:buClr>
                <a:schemeClr val="dk2"/>
              </a:buClr>
              <a:buSzPts val="2600"/>
              <a:buChar char="•"/>
            </a:pPr>
            <a:r>
              <a:rPr b="1" lang="en-US" sz="2600">
                <a:solidFill>
                  <a:schemeClr val="dk2"/>
                </a:solidFill>
              </a:rPr>
              <a:t>Attendees: </a:t>
            </a:r>
            <a:r>
              <a:rPr lang="en-US" sz="2600">
                <a:solidFill>
                  <a:schemeClr val="dk2"/>
                </a:solidFill>
              </a:rPr>
              <a:t>Ask questions and provide feedback after the presentation. </a:t>
            </a:r>
            <a:endParaRPr sz="2600">
              <a:solidFill>
                <a:schemeClr val="dk2"/>
              </a:solidFill>
            </a:endParaRPr>
          </a:p>
          <a:p>
            <a:pPr indent="-279400" lvl="0" marL="342900" rtl="0" algn="l">
              <a:spcBef>
                <a:spcPts val="1000"/>
              </a:spcBef>
              <a:spcAft>
                <a:spcPts val="0"/>
              </a:spcAft>
              <a:buClr>
                <a:schemeClr val="dk2"/>
              </a:buClr>
              <a:buSzPts val="2600"/>
              <a:buChar char="•"/>
            </a:pPr>
            <a:r>
              <a:rPr b="1" lang="en-US" sz="2600">
                <a:solidFill>
                  <a:schemeClr val="dk2"/>
                </a:solidFill>
              </a:rPr>
              <a:t>Meeting norms: </a:t>
            </a:r>
            <a:r>
              <a:rPr lang="en-US" sz="2600">
                <a:solidFill>
                  <a:schemeClr val="dk2"/>
                </a:solidFill>
              </a:rPr>
              <a:t>Respect, stay on topic, and keep an eye on the length of your feedback or question. </a:t>
            </a:r>
            <a:endParaRPr sz="2600">
              <a:solidFill>
                <a:schemeClr val="dk2"/>
              </a:solidFill>
            </a:endParaRPr>
          </a:p>
          <a:p>
            <a:pPr indent="-279400" lvl="0" marL="342900" rtl="0" algn="l">
              <a:spcBef>
                <a:spcPts val="1000"/>
              </a:spcBef>
              <a:spcAft>
                <a:spcPts val="0"/>
              </a:spcAft>
              <a:buClr>
                <a:schemeClr val="dk2"/>
              </a:buClr>
              <a:buSzPts val="2600"/>
              <a:buChar char="•"/>
            </a:pPr>
            <a:r>
              <a:rPr b="1" lang="en-US" sz="2600">
                <a:solidFill>
                  <a:schemeClr val="dk2"/>
                </a:solidFill>
              </a:rPr>
              <a:t>Questions</a:t>
            </a:r>
            <a:r>
              <a:rPr lang="en-US" sz="2600">
                <a:solidFill>
                  <a:schemeClr val="dk2"/>
                </a:solidFill>
              </a:rPr>
              <a:t>: Due to the number of attendees, we will take only questions using the </a:t>
            </a:r>
            <a:r>
              <a:rPr lang="en-US" sz="2500">
                <a:solidFill>
                  <a:schemeClr val="dk2"/>
                </a:solidFill>
              </a:rPr>
              <a:t>Q&amp;A </a:t>
            </a:r>
            <a:r>
              <a:rPr lang="en-US" sz="2600">
                <a:solidFill>
                  <a:schemeClr val="dk2"/>
                </a:solidFill>
              </a:rPr>
              <a:t> feature in your Zoom toolbar. </a:t>
            </a:r>
            <a:endParaRPr sz="2600">
              <a:solidFill>
                <a:schemeClr val="dk2"/>
              </a:solidFill>
            </a:endParaRPr>
          </a:p>
        </p:txBody>
      </p:sp>
      <p:sp>
        <p:nvSpPr>
          <p:cNvPr id="364" name="Google Shape;364;p7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79"/>
          <p:cNvSpPr txBox="1"/>
          <p:nvPr>
            <p:ph type="title"/>
          </p:nvPr>
        </p:nvSpPr>
        <p:spPr>
          <a:xfrm>
            <a:off x="552000" y="333100"/>
            <a:ext cx="110880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a:t>Commitment to Stakeholders</a:t>
            </a:r>
            <a:endParaRPr/>
          </a:p>
        </p:txBody>
      </p:sp>
      <p:sp>
        <p:nvSpPr>
          <p:cNvPr id="371" name="Google Shape;371;p79"/>
          <p:cNvSpPr txBox="1"/>
          <p:nvPr/>
        </p:nvSpPr>
        <p:spPr>
          <a:xfrm>
            <a:off x="559717" y="1400365"/>
            <a:ext cx="5443500" cy="776700"/>
          </a:xfrm>
          <a:prstGeom prst="rect">
            <a:avLst/>
          </a:prstGeom>
          <a:noFill/>
          <a:ln>
            <a:noFill/>
          </a:ln>
        </p:spPr>
        <p:txBody>
          <a:bodyPr anchorCtr="0" anchor="t" bIns="117800" lIns="117800" spcFirstLastPara="1" rIns="117800" wrap="square" tIns="117800">
            <a:spAutoFit/>
          </a:bodyPr>
          <a:lstStyle/>
          <a:p>
            <a:pPr indent="0" lvl="0" marL="0" marR="0" rtl="0" algn="l">
              <a:lnSpc>
                <a:spcPct val="100000"/>
              </a:lnSpc>
              <a:spcBef>
                <a:spcPts val="0"/>
              </a:spcBef>
              <a:spcAft>
                <a:spcPts val="0"/>
              </a:spcAft>
              <a:buClr>
                <a:schemeClr val="accent1"/>
              </a:buClr>
              <a:buSzPts val="4500"/>
              <a:buFont typeface="Trebuchet MS"/>
              <a:buNone/>
            </a:pPr>
            <a:r>
              <a:rPr b="1" lang="en-US" sz="3500">
                <a:solidFill>
                  <a:schemeClr val="dk2"/>
                </a:solidFill>
                <a:latin typeface="Trebuchet MS"/>
                <a:ea typeface="Trebuchet MS"/>
                <a:cs typeface="Trebuchet MS"/>
                <a:sym typeface="Trebuchet MS"/>
              </a:rPr>
              <a:t>HCPF will:</a:t>
            </a:r>
            <a:endParaRPr b="0" i="0" sz="3500" u="none" cap="none" strike="noStrike">
              <a:solidFill>
                <a:schemeClr val="dk2"/>
              </a:solidFill>
              <a:latin typeface="Arial"/>
              <a:ea typeface="Arial"/>
              <a:cs typeface="Arial"/>
              <a:sym typeface="Arial"/>
            </a:endParaRPr>
          </a:p>
        </p:txBody>
      </p:sp>
      <p:sp>
        <p:nvSpPr>
          <p:cNvPr id="372" name="Google Shape;372;p79"/>
          <p:cNvSpPr txBox="1"/>
          <p:nvPr/>
        </p:nvSpPr>
        <p:spPr>
          <a:xfrm>
            <a:off x="559732" y="2013375"/>
            <a:ext cx="10576800" cy="3539700"/>
          </a:xfrm>
          <a:prstGeom prst="rect">
            <a:avLst/>
          </a:prstGeom>
          <a:noFill/>
          <a:ln>
            <a:noFill/>
          </a:ln>
        </p:spPr>
        <p:txBody>
          <a:bodyPr anchorCtr="0" anchor="t" bIns="117800" lIns="117800" spcFirstLastPara="1" rIns="117800" wrap="square" tIns="117800">
            <a:spAutoFit/>
          </a:bodyPr>
          <a:lstStyle/>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Thoroughly and thoughtfully evaluate all questions and feedback.</a:t>
            </a:r>
            <a:endParaRPr sz="2600">
              <a:solidFill>
                <a:schemeClr val="dk2"/>
              </a:solidFill>
              <a:latin typeface="Trebuchet MS"/>
              <a:ea typeface="Trebuchet MS"/>
              <a:cs typeface="Trebuchet MS"/>
              <a:sym typeface="Trebuchet MS"/>
            </a:endParaRPr>
          </a:p>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Identify what feedback can be incorporated now or potentially in the future. </a:t>
            </a:r>
            <a:endParaRPr sz="2600">
              <a:solidFill>
                <a:schemeClr val="dk2"/>
              </a:solidFill>
              <a:latin typeface="Trebuchet MS"/>
              <a:ea typeface="Trebuchet MS"/>
              <a:cs typeface="Trebuchet MS"/>
              <a:sym typeface="Trebuchet MS"/>
            </a:endParaRPr>
          </a:p>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Transparently communicate the outcomes of feedback and questions. </a:t>
            </a:r>
            <a:endParaRPr sz="2600">
              <a:solidFill>
                <a:schemeClr val="dk2"/>
              </a:solidFill>
              <a:latin typeface="Trebuchet MS"/>
              <a:ea typeface="Trebuchet MS"/>
              <a:cs typeface="Trebuchet MS"/>
              <a:sym typeface="Trebuchet MS"/>
            </a:endParaRPr>
          </a:p>
          <a:p>
            <a:pPr indent="-457200" lvl="0" marL="584200" rtl="0" algn="l">
              <a:spcBef>
                <a:spcPts val="1300"/>
              </a:spcBef>
              <a:spcAft>
                <a:spcPts val="0"/>
              </a:spcAft>
              <a:buClr>
                <a:schemeClr val="dk2"/>
              </a:buClr>
              <a:buSzPts val="2600"/>
              <a:buFont typeface="Trebuchet MS"/>
              <a:buChar char="●"/>
            </a:pPr>
            <a:r>
              <a:rPr lang="en-US" sz="2600">
                <a:solidFill>
                  <a:schemeClr val="dk2"/>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73" name="Google Shape;373;p79"/>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solidFill>
                  <a:schemeClr val="lt1"/>
                </a:solidFill>
              </a:rPr>
              <a:t>‹#›</a:t>
            </a:fld>
            <a:endParaRPr>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ORA 2019 Styl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