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slideLayouts/slideLayout1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4.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ags/tag5.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6" r:id="rId5"/>
    <p:sldMasterId id="2147483661" r:id="rId6"/>
    <p:sldMasterId id="2147483662" r:id="rId7"/>
  </p:sldMasterIdLst>
  <p:notesMasterIdLst>
    <p:notesMasterId r:id="rId17"/>
  </p:notesMasterIdLst>
  <p:handoutMasterIdLst>
    <p:handoutMasterId r:id="rId18"/>
  </p:handoutMasterIdLst>
  <p:sldIdLst>
    <p:sldId id="256" r:id="rId8"/>
    <p:sldId id="268" r:id="rId9"/>
    <p:sldId id="269" r:id="rId10"/>
    <p:sldId id="278" r:id="rId11"/>
    <p:sldId id="271" r:id="rId12"/>
    <p:sldId id="277" r:id="rId13"/>
    <p:sldId id="270" r:id="rId14"/>
    <p:sldId id="273" r:id="rId15"/>
    <p:sldId id="261" r:id="rId16"/>
  </p:sldIdLst>
  <p:sldSz cx="12192000" cy="6858000"/>
  <p:notesSz cx="6858000" cy="9144000"/>
  <p:custDataLst>
    <p:tags r:id="rId19"/>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01FC25-CDB1-F9EE-B123-6FF86E69A4FC}" name="Keeney, Tamara" initials="KT" userId="S::tjkeen@hcpf.co.gov::9cead1cf-6586-4c3d-bb57-9416e93676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2E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3A63C0-1474-4332-92B2-5A9E7B124429}" v="28" dt="2026-07-06T21:38:51.069"/>
    <p1510:client id="{6F45566C-32BF-6262-D176-D63BA0F6A1DE}" v="2" dt="2026-07-06T21:16:55.217"/>
    <p1510:client id="{84A4ED33-369C-A75D-5E17-D99FAC50ACC0}" v="352" dt="2026-07-07T16:55:14.997"/>
    <p1510:client id="{94E38861-AFC9-C275-A88D-F1CC6B850439}" v="35" dt="2026-07-08T14:20:28.924"/>
    <p1510:client id="{E0F3B41D-0100-7DFA-0A72-6BA7FA54E4B9}" v="1" dt="2026-07-07T16:55:04.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FF4C31C-8C10-8986-AFDB-EA208E796DB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FF9E1840-FE2B-CD2E-F3DB-BB5959E4A9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6AA4F43E-EEBF-4566-B9B5-3E8223084C28}" type="datetimeFigureOut">
              <a:rPr lang="en-US"/>
              <a:pPr>
                <a:defRPr/>
              </a:pPr>
              <a:t>7/9/2026</a:t>
            </a:fld>
            <a:endParaRPr lang="en-US"/>
          </a:p>
        </p:txBody>
      </p:sp>
      <p:sp>
        <p:nvSpPr>
          <p:cNvPr id="4" name="Footer Placeholder 3">
            <a:extLst>
              <a:ext uri="{FF2B5EF4-FFF2-40B4-BE49-F238E27FC236}">
                <a16:creationId xmlns:a16="http://schemas.microsoft.com/office/drawing/2014/main" id="{6B11091B-0FFB-E0F9-1D11-51EC0496BA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23859BF3-F81F-096D-F319-F21220E297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C83206BE-9473-489D-B0A8-9BE44537735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009A65E-613D-0CDD-C403-A6E31CA39AF6}"/>
              </a:ext>
            </a:extLst>
          </p:cNvPr>
          <p:cNvSpPr>
            <a:spLocks noGrp="1" noRot="1" noChangeAspect="1"/>
          </p:cNvSpPr>
          <p:nvPr>
            <p:ph type="sldImg" idx="2"/>
          </p:nvPr>
        </p:nvSpPr>
        <p:spPr>
          <a:xfrm>
            <a:off x="365125" y="185738"/>
            <a:ext cx="6127750" cy="3446462"/>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E49C305-2305-D7A7-D0CC-F555AC8635A3}"/>
              </a:ext>
            </a:extLst>
          </p:cNvPr>
          <p:cNvSpPr>
            <a:spLocks noGrp="1"/>
          </p:cNvSpPr>
          <p:nvPr>
            <p:ph type="body" sz="quarter" idx="3"/>
          </p:nvPr>
        </p:nvSpPr>
        <p:spPr>
          <a:xfrm>
            <a:off x="365125" y="3803650"/>
            <a:ext cx="6127750" cy="4532313"/>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6">
            <a:extLst>
              <a:ext uri="{FF2B5EF4-FFF2-40B4-BE49-F238E27FC236}">
                <a16:creationId xmlns:a16="http://schemas.microsoft.com/office/drawing/2014/main" id="{5E477BC3-55F9-E2CA-1E5B-D492AD83D56C}"/>
              </a:ext>
            </a:extLst>
          </p:cNvPr>
          <p:cNvSpPr>
            <a:spLocks noGrp="1"/>
          </p:cNvSpPr>
          <p:nvPr>
            <p:ph type="sldNum" sz="quarter" idx="5"/>
          </p:nvPr>
        </p:nvSpPr>
        <p:spPr>
          <a:xfrm>
            <a:off x="3521075" y="8499475"/>
            <a:ext cx="2971800" cy="458788"/>
          </a:xfrm>
          <a:prstGeom prst="rect">
            <a:avLst/>
          </a:prstGeom>
        </p:spPr>
        <p:txBody>
          <a:bodyPr vert="horz" lIns="91440" tIns="45720" rIns="91440" bIns="45720" rtlCol="0" anchor="ctr"/>
          <a:lstStyle>
            <a:lvl1pPr algn="r" eaLnBrk="1" fontAlgn="auto" hangingPunct="1">
              <a:spcBef>
                <a:spcPts val="0"/>
              </a:spcBef>
              <a:spcAft>
                <a:spcPts val="0"/>
              </a:spcAft>
              <a:defRPr sz="1200" smtClean="0">
                <a:latin typeface="Trebuchet MS" panose="020B0603020202020204" pitchFamily="34" charset="0"/>
              </a:defRPr>
            </a:lvl1pPr>
          </a:lstStyle>
          <a:p>
            <a:pPr>
              <a:defRPr/>
            </a:pPr>
            <a:fld id="{E486D535-2835-45D9-852B-8D14EEB96A7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b="1" kern="1200">
        <a:solidFill>
          <a:schemeClr val="tx1"/>
        </a:solidFill>
        <a:latin typeface="Trebuchet MS" panose="020B0603020202020204" pitchFamily="34" charset="0"/>
        <a:ea typeface="+mn-ea"/>
        <a:cs typeface="+mn-cs"/>
      </a:defRPr>
    </a:lvl1pPr>
    <a:lvl2pPr marL="457200" algn="l" rtl="0" fontAlgn="base">
      <a:spcBef>
        <a:spcPct val="30000"/>
      </a:spcBef>
      <a:spcAft>
        <a:spcPct val="0"/>
      </a:spcAft>
      <a:defRPr sz="1200" kern="1200">
        <a:solidFill>
          <a:schemeClr val="tx1"/>
        </a:solidFill>
        <a:latin typeface="Trebuchet MS" panose="020B0603020202020204" pitchFamily="34" charset="0"/>
        <a:ea typeface="+mn-ea"/>
        <a:cs typeface="+mn-cs"/>
      </a:defRPr>
    </a:lvl2pPr>
    <a:lvl3pPr marL="914400" algn="l" rtl="0" fontAlgn="base">
      <a:spcBef>
        <a:spcPct val="30000"/>
      </a:spcBef>
      <a:spcAft>
        <a:spcPct val="0"/>
      </a:spcAft>
      <a:defRPr sz="1200" kern="1200">
        <a:solidFill>
          <a:schemeClr val="tx1"/>
        </a:solidFill>
        <a:latin typeface="Trebuchet MS" panose="020B0603020202020204" pitchFamily="34" charset="0"/>
        <a:ea typeface="+mn-ea"/>
        <a:cs typeface="+mn-cs"/>
      </a:defRPr>
    </a:lvl3pPr>
    <a:lvl4pPr marL="1371600" algn="l" rtl="0" fontAlgn="base">
      <a:spcBef>
        <a:spcPct val="30000"/>
      </a:spcBef>
      <a:spcAft>
        <a:spcPct val="0"/>
      </a:spcAft>
      <a:defRPr sz="1200" kern="1200">
        <a:solidFill>
          <a:schemeClr val="tx1"/>
        </a:solidFill>
        <a:latin typeface="Trebuchet MS" panose="020B0603020202020204" pitchFamily="34" charset="0"/>
        <a:ea typeface="+mn-ea"/>
        <a:cs typeface="+mn-cs"/>
      </a:defRPr>
    </a:lvl4pPr>
    <a:lvl5pPr marL="1828800" algn="l" rtl="0" fontAlgn="base">
      <a:spcBef>
        <a:spcPct val="30000"/>
      </a:spcBef>
      <a:spcAft>
        <a:spcPct val="0"/>
      </a:spcAft>
      <a:defRPr sz="1200" kern="1200">
        <a:solidFill>
          <a:schemeClr val="tx1"/>
        </a:solidFill>
        <a:latin typeface="Trebuchet MS" panose="020B06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9A70994A-1598-CF04-4918-9062E10F1B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0BB54981-4DCF-E5E2-7F8E-9871BB4F271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8916" name="Slide Number Placeholder 3">
            <a:extLst>
              <a:ext uri="{FF2B5EF4-FFF2-40B4-BE49-F238E27FC236}">
                <a16:creationId xmlns:a16="http://schemas.microsoft.com/office/drawing/2014/main" id="{F3813CF9-F54C-3BEC-C251-EF584A8890D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976B940-1850-400F-B214-39235D4C2513}" type="slidenum">
              <a:rPr lang="en-US" altLang="en-US">
                <a:latin typeface="Trebuchet MS" panose="020B0603020202020204" pitchFamily="34" charset="0"/>
              </a:rPr>
              <a:pPr fontAlgn="base">
                <a:spcBef>
                  <a:spcPct val="0"/>
                </a:spcBef>
                <a:spcAft>
                  <a:spcPct val="0"/>
                </a:spcAft>
              </a:pPr>
              <a:t>1</a:t>
            </a:fld>
            <a:endParaRPr lang="en-US" altLang="en-US">
              <a:latin typeface="Trebuchet MS" panose="020B0603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Notes:</a:t>
            </a:r>
          </a:p>
          <a:p>
            <a:pPr marL="171450" indent="-171450">
              <a:buFont typeface="Arial"/>
              <a:buChar char="•"/>
            </a:pPr>
            <a:r>
              <a:rPr lang="en-US" b="0">
                <a:latin typeface="Calibri"/>
                <a:ea typeface="Calibri"/>
                <a:cs typeface="Calibri"/>
              </a:rPr>
              <a:t>During our time together today, we hope to talk about a few topics:</a:t>
            </a:r>
          </a:p>
          <a:p>
            <a:pPr marL="628650" lvl="1" indent="-171450">
              <a:buFont typeface="Arial"/>
              <a:buChar char="•"/>
            </a:pPr>
            <a:r>
              <a:rPr lang="en-US" b="0">
                <a:latin typeface="Calibri"/>
                <a:ea typeface="Calibri"/>
                <a:cs typeface="Calibri"/>
              </a:rPr>
              <a:t>First, we want to tell you more about who we are and what our team does.</a:t>
            </a:r>
          </a:p>
          <a:p>
            <a:pPr marL="628650" lvl="1" indent="-171450">
              <a:buFont typeface="Arial"/>
              <a:buChar char="•"/>
            </a:pPr>
            <a:r>
              <a:rPr lang="en-US" b="0">
                <a:latin typeface="Calibri"/>
                <a:ea typeface="Calibri"/>
                <a:cs typeface="Calibri"/>
              </a:rPr>
              <a:t>As part of that, we want to introduce the evaluation that we’ll be doing over the next several years, which involves a lot of talking to members about their experiences with their health care</a:t>
            </a:r>
          </a:p>
          <a:p>
            <a:pPr marL="1085850" lvl="2" indent="-171450">
              <a:buFont typeface="Arial"/>
              <a:buChar char="•"/>
            </a:pPr>
            <a:r>
              <a:rPr lang="en-US" b="0">
                <a:latin typeface="Calibri"/>
                <a:ea typeface="Calibri"/>
                <a:cs typeface="Calibri"/>
              </a:rPr>
              <a:t>ACC phase 3 is just jargon for the way most members receive their Medicaid benefits, including which providers they have access to, how those providers get paid, and the types of supports members can receive through the regional organizations called </a:t>
            </a:r>
            <a:r>
              <a:rPr lang="en-US">
                <a:latin typeface="Calibri"/>
                <a:ea typeface="Calibri"/>
                <a:cs typeface="Calibri"/>
              </a:rPr>
              <a:t>Regional Accountable Entities or RAEs</a:t>
            </a:r>
            <a:r>
              <a:rPr lang="en-US" b="0">
                <a:latin typeface="Calibri"/>
                <a:ea typeface="Calibri"/>
                <a:cs typeface="Calibri"/>
              </a:rPr>
              <a:t>, which we'll talk more about in a minute.</a:t>
            </a:r>
          </a:p>
          <a:p>
            <a:pPr marL="628650" lvl="1" indent="-171450">
              <a:buFont typeface="Arial"/>
              <a:buChar char="•"/>
            </a:pPr>
            <a:r>
              <a:rPr lang="en-US" b="0">
                <a:latin typeface="Calibri"/>
                <a:ea typeface="Calibri"/>
                <a:cs typeface="Calibri"/>
              </a:rPr>
              <a:t>Lastly, we’d like to spend most of our time learning from you about your experience as a Medicaid member, or as a parent to a child who is a Medicaid member</a:t>
            </a:r>
          </a:p>
        </p:txBody>
      </p:sp>
      <p:sp>
        <p:nvSpPr>
          <p:cNvPr id="4" name="Slide Number Placeholder 3"/>
          <p:cNvSpPr>
            <a:spLocks noGrp="1"/>
          </p:cNvSpPr>
          <p:nvPr>
            <p:ph type="sldNum" sz="quarter" idx="5"/>
          </p:nvPr>
        </p:nvSpPr>
        <p:spPr/>
        <p:txBody>
          <a:bodyPr/>
          <a:lstStyle/>
          <a:p>
            <a:pPr>
              <a:defRPr/>
            </a:pPr>
            <a:fld id="{E486D535-2835-45D9-852B-8D14EEB96A7D}" type="slidenum">
              <a:rPr lang="en-US"/>
              <a:pPr>
                <a:defRPr/>
              </a:pPr>
              <a:t>2</a:t>
            </a:fld>
            <a:endParaRPr lang="en-US"/>
          </a:p>
        </p:txBody>
      </p:sp>
    </p:spTree>
    <p:extLst>
      <p:ext uri="{BB962C8B-B14F-4D97-AF65-F5344CB8AC3E}">
        <p14:creationId xmlns:p14="http://schemas.microsoft.com/office/powerpoint/2010/main" val="1179321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Presenter notes:</a:t>
            </a:r>
          </a:p>
          <a:p>
            <a:pPr marL="171450" indent="-171450">
              <a:buFont typeface="Arial" panose="020B0604020202020204" pitchFamily="34" charset="0"/>
              <a:buChar char="•"/>
            </a:pPr>
            <a:r>
              <a:rPr lang="en-US" b="0"/>
              <a:t>We’re a small team at HCPF, just 5 research analysts. </a:t>
            </a:r>
          </a:p>
          <a:p>
            <a:pPr marL="171450" indent="-171450">
              <a:buFont typeface="Arial" panose="020B0604020202020204" pitchFamily="34" charset="0"/>
              <a:buChar char="•"/>
            </a:pPr>
            <a:r>
              <a:rPr lang="en-US" b="0"/>
              <a:t>We work on a variety of projects including looking at data, reviewing evidence that exists on topics, and talking with other states about how their Medicaid programs are set up.</a:t>
            </a:r>
          </a:p>
          <a:p>
            <a:pPr marL="171450" indent="-171450">
              <a:buFont typeface="Arial" panose="020B0604020202020204" pitchFamily="34" charset="0"/>
              <a:buChar char="•"/>
            </a:pPr>
            <a:r>
              <a:rPr lang="en-US" b="0"/>
              <a:t>This evaluation is one of our many projects, but it’s a big one.</a:t>
            </a:r>
          </a:p>
          <a:p>
            <a:pPr marL="171450" indent="-171450">
              <a:buFont typeface="Arial" panose="020B0604020202020204" pitchFamily="34" charset="0"/>
              <a:buChar char="•"/>
            </a:pPr>
            <a:endParaRPr lang="en-US" b="0"/>
          </a:p>
        </p:txBody>
      </p:sp>
      <p:sp>
        <p:nvSpPr>
          <p:cNvPr id="4" name="Slide Number Placeholder 3"/>
          <p:cNvSpPr>
            <a:spLocks noGrp="1"/>
          </p:cNvSpPr>
          <p:nvPr>
            <p:ph type="sldNum" sz="quarter" idx="5"/>
          </p:nvPr>
        </p:nvSpPr>
        <p:spPr/>
        <p:txBody>
          <a:bodyPr/>
          <a:lstStyle/>
          <a:p>
            <a:pPr>
              <a:defRPr/>
            </a:pPr>
            <a:fld id="{E486D535-2835-45D9-852B-8D14EEB96A7D}" type="slidenum">
              <a:rPr lang="en-US" smtClean="0"/>
              <a:pPr>
                <a:defRPr/>
              </a:pPr>
              <a:t>3</a:t>
            </a:fld>
            <a:endParaRPr lang="en-US"/>
          </a:p>
        </p:txBody>
      </p:sp>
    </p:spTree>
    <p:extLst>
      <p:ext uri="{BB962C8B-B14F-4D97-AF65-F5344CB8AC3E}">
        <p14:creationId xmlns:p14="http://schemas.microsoft.com/office/powerpoint/2010/main" val="671582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0506D-9846-FEB7-305B-850273F75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2E6F8-3156-EC48-6CD2-4265E884F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A69902-253B-C77B-B2D0-93E5D1E762AE}"/>
              </a:ext>
            </a:extLst>
          </p:cNvPr>
          <p:cNvSpPr>
            <a:spLocks noGrp="1"/>
          </p:cNvSpPr>
          <p:nvPr>
            <p:ph type="body" idx="1"/>
          </p:nvPr>
        </p:nvSpPr>
        <p:spPr/>
        <p:txBody>
          <a:bodyPr/>
          <a:lstStyle/>
          <a:p>
            <a:r>
              <a:rPr lang="en-US">
                <a:latin typeface="Calibri"/>
                <a:ea typeface="Calibri"/>
                <a:cs typeface="Calibri"/>
              </a:rPr>
              <a:t>Presenter notes:</a:t>
            </a:r>
          </a:p>
          <a:p>
            <a:pPr marL="171450" indent="-171450">
              <a:buFont typeface="Arial"/>
              <a:buChar char="•"/>
            </a:pPr>
            <a:r>
              <a:rPr lang="en-US" b="0">
                <a:latin typeface="Calibri"/>
                <a:ea typeface="Calibri"/>
                <a:cs typeface="Calibri"/>
              </a:rPr>
              <a:t>This slide shows where HCPF sits in relation to other entities that are part of the Medicaid ecosystem. The federal government funds Medicaid through a federal/state match. </a:t>
            </a:r>
          </a:p>
          <a:p>
            <a:pPr marL="171450" indent="-171450">
              <a:buFont typeface="Arial"/>
              <a:buChar char="•"/>
            </a:pPr>
            <a:r>
              <a:rPr lang="en-US" b="0">
                <a:latin typeface="Calibri"/>
                <a:ea typeface="Calibri"/>
                <a:cs typeface="Calibri"/>
              </a:rPr>
              <a:t>HCPF, as the state agency, oversees two big programs: Medicaid and CHP+. (click animation)</a:t>
            </a:r>
          </a:p>
          <a:p>
            <a:pPr marL="171450" indent="-171450">
              <a:buFont typeface="Arial"/>
              <a:buChar char="•"/>
            </a:pPr>
            <a:r>
              <a:rPr lang="en-US" b="0">
                <a:latin typeface="Calibri"/>
                <a:ea typeface="Calibri"/>
                <a:cs typeface="Calibri"/>
              </a:rPr>
              <a:t>On the left ( Medicaid) is what we’re evaluating. This is the Accountable Care Collaborative model or ACC. We are not evaluating CHP at this time.</a:t>
            </a:r>
          </a:p>
          <a:p>
            <a:pPr marL="171450" indent="-171450">
              <a:buFont typeface="Arial"/>
              <a:buChar char="•"/>
            </a:pPr>
            <a:r>
              <a:rPr lang="en-US" b="0">
                <a:latin typeface="Calibri"/>
                <a:ea typeface="Calibri"/>
                <a:cs typeface="Calibri"/>
              </a:rPr>
              <a:t>The most important thing to know about the ACC is that HCPF has contracts with regional groups call the RAEs, or regional accountable entities. These groups oversee Medicaid across the state. For example, RAEs are responsible for making sure that there are enough providers, and good high quality providers, for you to use. They also offer care coordination support to members when they need extra help navigating services. </a:t>
            </a:r>
          </a:p>
          <a:p>
            <a:pPr marL="171450" indent="-171450">
              <a:buFont typeface="Arial"/>
              <a:buChar char="•"/>
            </a:pPr>
            <a:r>
              <a:rPr lang="en-US" b="0">
                <a:latin typeface="Calibri"/>
                <a:ea typeface="Calibri"/>
                <a:cs typeface="Calibri"/>
              </a:rPr>
              <a:t>The state is broken up in to four regions. Denver Health has its own organization who does this. </a:t>
            </a:r>
          </a:p>
          <a:p>
            <a:pPr marL="171450" indent="-171450">
              <a:buFont typeface="Arial"/>
              <a:buChar char="•"/>
            </a:pPr>
            <a:r>
              <a:rPr lang="en-US" b="0">
                <a:latin typeface="Calibri"/>
                <a:ea typeface="Calibri"/>
                <a:cs typeface="Calibri"/>
              </a:rPr>
              <a:t>Questions to group so that we can get a better sense of who’s in the room: </a:t>
            </a:r>
            <a:r>
              <a:rPr lang="en-US" b="1">
                <a:latin typeface="Calibri"/>
                <a:ea typeface="Calibri"/>
                <a:cs typeface="Calibri"/>
              </a:rPr>
              <a:t>(This can be the first discussion – it’s okay to take enough time on this)</a:t>
            </a:r>
          </a:p>
          <a:p>
            <a:pPr marL="628650" lvl="1" indent="-171450">
              <a:buFont typeface="Arial"/>
              <a:buChar char="•"/>
            </a:pPr>
            <a:r>
              <a:rPr lang="en-US" b="0">
                <a:latin typeface="Calibri"/>
                <a:ea typeface="Calibri"/>
                <a:cs typeface="Calibri"/>
              </a:rPr>
              <a:t>Is this term RAE new to you? Even if that term is new, do you recognize the names on this slide?</a:t>
            </a:r>
          </a:p>
          <a:p>
            <a:pPr marL="628650" lvl="1" indent="-171450">
              <a:buFont typeface="Arial"/>
              <a:buChar char="•"/>
            </a:pPr>
            <a:r>
              <a:rPr lang="en-US" b="0">
                <a:latin typeface="Calibri"/>
                <a:ea typeface="Calibri"/>
                <a:cs typeface="Calibri"/>
              </a:rPr>
              <a:t>Do you know which one of these you have? (If you’ve had a different RAE in the past, that’s also helpful to know)</a:t>
            </a:r>
          </a:p>
          <a:p>
            <a:pPr marL="628650" lvl="1" indent="-171450">
              <a:buFont typeface="Arial"/>
              <a:buChar char="•"/>
            </a:pPr>
            <a:r>
              <a:rPr lang="en-US" b="0">
                <a:latin typeface="Calibri"/>
                <a:ea typeface="Calibri"/>
                <a:cs typeface="Calibri"/>
              </a:rPr>
              <a:t>Are you primarily here for you or your child?</a:t>
            </a:r>
          </a:p>
          <a:p>
            <a:pPr marL="628650" lvl="1" indent="-171450">
              <a:buFont typeface="Arial"/>
              <a:buChar char="•"/>
            </a:pPr>
            <a:r>
              <a:rPr lang="en-US" b="0">
                <a:latin typeface="Calibri"/>
                <a:ea typeface="Calibri"/>
                <a:cs typeface="Calibri"/>
              </a:rPr>
              <a:t>Have you ever interacted with a RAE before? If so, for what reason? Were you able to talk to someone who spoke Spanish?</a:t>
            </a:r>
          </a:p>
        </p:txBody>
      </p:sp>
      <p:sp>
        <p:nvSpPr>
          <p:cNvPr id="4" name="Slide Number Placeholder 3">
            <a:extLst>
              <a:ext uri="{FF2B5EF4-FFF2-40B4-BE49-F238E27FC236}">
                <a16:creationId xmlns:a16="http://schemas.microsoft.com/office/drawing/2014/main" id="{C6CAF2FE-0921-4C98-2F1B-866A28986CD7}"/>
              </a:ext>
            </a:extLst>
          </p:cNvPr>
          <p:cNvSpPr>
            <a:spLocks noGrp="1"/>
          </p:cNvSpPr>
          <p:nvPr>
            <p:ph type="sldNum" sz="quarter" idx="5"/>
          </p:nvPr>
        </p:nvSpPr>
        <p:spPr/>
        <p:txBody>
          <a:bodyPr/>
          <a:lstStyle/>
          <a:p>
            <a:pPr>
              <a:defRPr/>
            </a:pPr>
            <a:fld id="{E486D535-2835-45D9-852B-8D14EEB96A7D}" type="slidenum">
              <a:rPr lang="en-US"/>
              <a:pPr>
                <a:defRPr/>
              </a:pPr>
              <a:t>4</a:t>
            </a:fld>
            <a:endParaRPr lang="en-US"/>
          </a:p>
        </p:txBody>
      </p:sp>
    </p:spTree>
    <p:extLst>
      <p:ext uri="{BB962C8B-B14F-4D97-AF65-F5344CB8AC3E}">
        <p14:creationId xmlns:p14="http://schemas.microsoft.com/office/powerpoint/2010/main" val="2808878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notes:</a:t>
            </a:r>
          </a:p>
          <a:p>
            <a:pPr marL="171450" indent="-171450">
              <a:buFont typeface="Arial" panose="020B0604020202020204" pitchFamily="34" charset="0"/>
              <a:buChar char="•"/>
            </a:pPr>
            <a:r>
              <a:rPr lang="en-US" b="0">
                <a:latin typeface="Trebuchet MS"/>
              </a:rPr>
              <a:t>We decided to focus our evaluation on three topics: behavioral health, primary care, and care coordination. And then within those topics, we have specific research questions that we’ll be exploring.</a:t>
            </a:r>
          </a:p>
          <a:p>
            <a:pPr marL="171450" indent="-171450">
              <a:buFont typeface="Arial" panose="020B0604020202020204" pitchFamily="34" charset="0"/>
              <a:buChar char="•"/>
            </a:pPr>
            <a:r>
              <a:rPr lang="en-US" b="0">
                <a:latin typeface="Trebuchet MS"/>
              </a:rPr>
              <a:t>We will use a mix of health care data as well as surveys and conversations with members and providers.</a:t>
            </a:r>
          </a:p>
          <a:p>
            <a:pPr marL="171450" indent="-171450">
              <a:buFont typeface="Arial" panose="020B0604020202020204" pitchFamily="34" charset="0"/>
              <a:buChar char="•"/>
            </a:pPr>
            <a:r>
              <a:rPr lang="en-US" b="0">
                <a:latin typeface="Trebuchet MS"/>
              </a:rPr>
              <a:t>For example: We have been working with a group of members to help us understand what is a positive care coordination experience. They’ve helped us create interview questions, and we’re starting to recruit members for interviews to ask them about what went well and what could have gone better. And then we’ll analyze these interviews to see what could be improved.</a:t>
            </a:r>
          </a:p>
          <a:p>
            <a:pPr marL="171450" indent="-171450">
              <a:buFont typeface="Arial" panose="020B0604020202020204" pitchFamily="34" charset="0"/>
              <a:buChar char="•"/>
            </a:pPr>
            <a:r>
              <a:rPr lang="en-US" b="0">
                <a:latin typeface="Trebuchet MS"/>
              </a:rPr>
              <a:t>We will be sharing findings frequently with stakeholder groups, including the state MEACs (you) and regional member groups. </a:t>
            </a:r>
          </a:p>
          <a:p>
            <a:pPr marL="171450" indent="-171450">
              <a:buFont typeface="Arial" panose="020B0604020202020204" pitchFamily="34" charset="0"/>
              <a:buChar char="•"/>
            </a:pPr>
            <a:r>
              <a:rPr lang="en-US" b="0">
                <a:latin typeface="Trebuchet MS"/>
              </a:rPr>
              <a:t>We currently are looking for more ways to engage with our Spanish speaking members, so if you have additional ideas, we’re very open to them.</a:t>
            </a:r>
          </a:p>
          <a:p>
            <a:pPr marL="171450" indent="-171450">
              <a:buFont typeface="Arial" panose="020B0604020202020204" pitchFamily="34" charset="0"/>
              <a:buChar char="•"/>
            </a:pPr>
            <a:endParaRPr lang="en-US" b="0"/>
          </a:p>
        </p:txBody>
      </p:sp>
      <p:sp>
        <p:nvSpPr>
          <p:cNvPr id="4" name="Slide Number Placeholder 3"/>
          <p:cNvSpPr>
            <a:spLocks noGrp="1"/>
          </p:cNvSpPr>
          <p:nvPr>
            <p:ph type="sldNum" sz="quarter" idx="5"/>
          </p:nvPr>
        </p:nvSpPr>
        <p:spPr/>
        <p:txBody>
          <a:bodyPr/>
          <a:lstStyle/>
          <a:p>
            <a:pPr>
              <a:defRPr/>
            </a:pPr>
            <a:fld id="{E486D535-2835-45D9-852B-8D14EEB96A7D}" type="slidenum">
              <a:rPr lang="en-US" smtClean="0"/>
              <a:pPr>
                <a:defRPr/>
              </a:pPr>
              <a:t>5</a:t>
            </a:fld>
            <a:endParaRPr lang="en-US"/>
          </a:p>
        </p:txBody>
      </p:sp>
    </p:spTree>
    <p:extLst>
      <p:ext uri="{BB962C8B-B14F-4D97-AF65-F5344CB8AC3E}">
        <p14:creationId xmlns:p14="http://schemas.microsoft.com/office/powerpoint/2010/main" val="3676174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Notes:</a:t>
            </a:r>
          </a:p>
          <a:p>
            <a:pPr marL="171450" indent="-171450">
              <a:buFont typeface="Arial" panose="020B0604020202020204" pitchFamily="34" charset="0"/>
              <a:buChar char="•"/>
            </a:pPr>
            <a:r>
              <a:rPr lang="en-US" b="0"/>
              <a:t>The most immediate way to participate in our research is on the topic of care coordination.  This opportunity is the same as the example we just discussed.</a:t>
            </a:r>
          </a:p>
          <a:p>
            <a:pPr marL="171450" indent="-171450">
              <a:buFont typeface="Arial" panose="020B0604020202020204" pitchFamily="34" charset="0"/>
              <a:buChar char="•"/>
            </a:pPr>
            <a:r>
              <a:rPr lang="en-US" b="0"/>
              <a:t>(then just read slide because it’s comprehensive)</a:t>
            </a:r>
          </a:p>
          <a:p>
            <a:pPr marL="171450" indent="-171450">
              <a:buFont typeface="Arial" panose="020B0604020202020204" pitchFamily="34" charset="0"/>
              <a:buChar char="•"/>
            </a:pPr>
            <a:r>
              <a:rPr lang="en-US" b="0" i="1"/>
              <a:t>We can drop the link to the interest form in the chat</a:t>
            </a:r>
          </a:p>
        </p:txBody>
      </p:sp>
      <p:sp>
        <p:nvSpPr>
          <p:cNvPr id="4" name="Slide Number Placeholder 3"/>
          <p:cNvSpPr>
            <a:spLocks noGrp="1"/>
          </p:cNvSpPr>
          <p:nvPr>
            <p:ph type="sldNum" sz="quarter" idx="5"/>
          </p:nvPr>
        </p:nvSpPr>
        <p:spPr/>
        <p:txBody>
          <a:bodyPr/>
          <a:lstStyle/>
          <a:p>
            <a:pPr>
              <a:defRPr/>
            </a:pPr>
            <a:fld id="{E486D535-2835-45D9-852B-8D14EEB96A7D}" type="slidenum">
              <a:rPr lang="en-US" smtClean="0"/>
              <a:pPr>
                <a:defRPr/>
              </a:pPr>
              <a:t>6</a:t>
            </a:fld>
            <a:endParaRPr lang="en-US"/>
          </a:p>
        </p:txBody>
      </p:sp>
    </p:spTree>
    <p:extLst>
      <p:ext uri="{BB962C8B-B14F-4D97-AF65-F5344CB8AC3E}">
        <p14:creationId xmlns:p14="http://schemas.microsoft.com/office/powerpoint/2010/main" val="3523095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notes:</a:t>
            </a:r>
          </a:p>
          <a:p>
            <a:pPr marL="171450" indent="-171450">
              <a:buFont typeface="Arial"/>
              <a:buChar char="•"/>
            </a:pPr>
            <a:r>
              <a:rPr lang="en-US" b="0">
                <a:latin typeface="Calibri"/>
                <a:ea typeface="Calibri"/>
                <a:cs typeface="Calibri"/>
              </a:rPr>
              <a:t>We would like to take the opportunity to hear from you about your experiences as Medicaid members. We’re particularly interested in the three topics shown here, as well as your experience finding providers who speak Spanish and offer care that aligns with your culture, including for your children. There is no pressure to share, but we are open to hearing feedback on whatever is important to you. </a:t>
            </a:r>
          </a:p>
          <a:p>
            <a:pPr marL="171450" indent="-171450">
              <a:buFont typeface="Arial"/>
              <a:buChar char="•"/>
            </a:pPr>
            <a:r>
              <a:rPr lang="en-US" b="0">
                <a:latin typeface="Calibri"/>
                <a:ea typeface="Calibri"/>
                <a:cs typeface="Calibri"/>
              </a:rPr>
              <a:t>Questions you can draw from: (feel free to bounce around or just let members drive the conversation) </a:t>
            </a:r>
          </a:p>
          <a:p>
            <a:pPr marL="628650" lvl="1" indent="-171450">
              <a:buFont typeface="Arial"/>
              <a:buChar char="•"/>
            </a:pPr>
            <a:r>
              <a:rPr lang="en-US" b="0">
                <a:latin typeface="Calibri"/>
                <a:ea typeface="Calibri"/>
                <a:cs typeface="Calibri"/>
              </a:rPr>
              <a:t>Primary care:</a:t>
            </a:r>
          </a:p>
          <a:p>
            <a:pPr marL="1085850" lvl="2" indent="-171450">
              <a:buFont typeface="Arial"/>
              <a:buChar char="•"/>
            </a:pPr>
            <a:r>
              <a:rPr lang="en-US">
                <a:latin typeface="Calibri"/>
                <a:ea typeface="Calibri"/>
                <a:cs typeface="Calibri"/>
              </a:rPr>
              <a:t>What is most important to you in a primary care provider for you or your child?</a:t>
            </a:r>
          </a:p>
          <a:p>
            <a:pPr marL="1085850" lvl="2" indent="-171450">
              <a:buFont typeface="Arial"/>
              <a:buChar char="•"/>
            </a:pPr>
            <a:r>
              <a:rPr lang="en-US">
                <a:latin typeface="Calibri"/>
                <a:ea typeface="Calibri"/>
                <a:cs typeface="Calibri"/>
              </a:rPr>
              <a:t>Was it easy to get in for care? </a:t>
            </a:r>
          </a:p>
          <a:p>
            <a:pPr marL="1085850" lvl="2" indent="-171450">
              <a:buFont typeface="Arial"/>
              <a:buChar char="•"/>
            </a:pPr>
            <a:r>
              <a:rPr lang="en-US">
                <a:latin typeface="Calibri"/>
                <a:ea typeface="Calibri"/>
                <a:cs typeface="Calibri"/>
              </a:rPr>
              <a:t>What was your experience as a Spanish speaker? (e.g., was it easy to schedule an appointment? Did you have to wait longer for an appointment because of your first language? Did you receive care in Spanish or through a translator or neither?</a:t>
            </a:r>
          </a:p>
          <a:p>
            <a:pPr marL="1085850" lvl="2" indent="-171450">
              <a:buFont typeface="Arial"/>
              <a:buChar char="•"/>
            </a:pPr>
            <a:r>
              <a:rPr lang="en-US">
                <a:latin typeface="Calibri"/>
                <a:ea typeface="Calibri"/>
                <a:cs typeface="Calibri"/>
              </a:rPr>
              <a:t>What experiences (good or bad) with primary care would you like to share?</a:t>
            </a:r>
          </a:p>
          <a:p>
            <a:pPr marL="1085850" lvl="2" indent="-171450">
              <a:buFont typeface="Arial"/>
              <a:buChar char="•"/>
            </a:pPr>
            <a:r>
              <a:rPr lang="en-US">
                <a:latin typeface="Calibri"/>
                <a:ea typeface="Calibri"/>
                <a:cs typeface="Calibri"/>
              </a:rPr>
              <a:t>If they had a GOOD experience with a primary care provider, would they be willing to share the name of the place they went? The research team is also interviewing primary care providers, and we think there is value to understanding what makes a good experience for Spanish speakers so that other providers can potentially learn from them.</a:t>
            </a:r>
          </a:p>
          <a:p>
            <a:pPr marL="1085850" lvl="2" indent="-171450">
              <a:buFont typeface="Arial"/>
              <a:buChar char="•"/>
            </a:pPr>
            <a:r>
              <a:rPr lang="en-US" i="1">
                <a:latin typeface="Calibri"/>
                <a:ea typeface="Calibri"/>
                <a:cs typeface="Calibri"/>
              </a:rPr>
              <a:t>Note to Cesar: if they end up talking about care that’s not primary care but is OBGYN or something else, it’s totally okay. We are open to whatever they want to discuss even if we can’t immediately use it for the evaluation.</a:t>
            </a:r>
          </a:p>
          <a:p>
            <a:pPr marL="628650" lvl="1" indent="-171450">
              <a:buFont typeface="Arial"/>
              <a:buChar char="•"/>
            </a:pPr>
            <a:r>
              <a:rPr lang="en-US" i="0">
                <a:latin typeface="Calibri"/>
                <a:ea typeface="Calibri"/>
                <a:cs typeface="Calibri"/>
              </a:rPr>
              <a:t>Care coordination:</a:t>
            </a:r>
          </a:p>
          <a:p>
            <a:pPr marL="1085850" lvl="2" indent="-171450">
              <a:buFont typeface="Arial"/>
              <a:buChar char="•"/>
            </a:pPr>
            <a:r>
              <a:rPr lang="en-US" i="0">
                <a:latin typeface="Calibri"/>
                <a:ea typeface="Calibri"/>
                <a:cs typeface="Calibri"/>
              </a:rPr>
              <a:t>If someone says they had care coordination, where was it? (at their primary care provider, at the hospital, from the RAE or Denver Health?) </a:t>
            </a:r>
          </a:p>
          <a:p>
            <a:pPr marL="1085850" lvl="2" indent="-171450">
              <a:buFont typeface="Arial"/>
              <a:buChar char="•"/>
            </a:pPr>
            <a:r>
              <a:rPr lang="en-US" i="0">
                <a:latin typeface="Calibri"/>
                <a:ea typeface="Calibri"/>
                <a:cs typeface="Calibri"/>
              </a:rPr>
              <a:t>Did you find them to be helpful? Knowledgeable? Easy to reach?</a:t>
            </a:r>
          </a:p>
          <a:p>
            <a:pPr marL="1085850" lvl="2" indent="-171450">
              <a:buFont typeface="Arial"/>
              <a:buChar char="•"/>
            </a:pPr>
            <a:r>
              <a:rPr lang="en-US" i="0">
                <a:latin typeface="Calibri"/>
                <a:ea typeface="Calibri"/>
                <a:cs typeface="Calibri"/>
              </a:rPr>
              <a:t>How did you get connected to them?</a:t>
            </a:r>
          </a:p>
          <a:p>
            <a:pPr marL="1085850" lvl="2" indent="-171450">
              <a:buFont typeface="Arial"/>
              <a:buChar char="•"/>
            </a:pPr>
            <a:r>
              <a:rPr lang="en-US" i="0">
                <a:latin typeface="Calibri"/>
                <a:ea typeface="Calibri"/>
                <a:cs typeface="Calibri"/>
              </a:rPr>
              <a:t>What could have gone better?</a:t>
            </a:r>
          </a:p>
          <a:p>
            <a:pPr marL="1085850" lvl="2" indent="-171450">
              <a:buFont typeface="Arial"/>
              <a:buChar char="•"/>
            </a:pPr>
            <a:r>
              <a:rPr lang="en-US" i="1">
                <a:latin typeface="Calibri"/>
                <a:ea typeface="Calibri"/>
                <a:cs typeface="Calibri"/>
              </a:rPr>
              <a:t>Note for Cesar: Usually we explain care coordination as a person who helped you get appointments, find resources like food banks or housing, or help you find specialists.</a:t>
            </a:r>
          </a:p>
          <a:p>
            <a:pPr marL="628650" lvl="1" indent="-171450">
              <a:buFont typeface="Arial"/>
              <a:buChar char="•"/>
            </a:pPr>
            <a:r>
              <a:rPr lang="en-US" i="0">
                <a:latin typeface="Calibri"/>
                <a:ea typeface="Calibri"/>
                <a:cs typeface="Calibri"/>
              </a:rPr>
              <a:t>Behavioral health:</a:t>
            </a:r>
          </a:p>
          <a:p>
            <a:pPr marL="1085850" lvl="2" indent="-171450">
              <a:buFont typeface="Arial"/>
              <a:buChar char="•"/>
            </a:pPr>
            <a:r>
              <a:rPr lang="en-US" i="0">
                <a:latin typeface="Calibri"/>
                <a:ea typeface="Calibri"/>
                <a:cs typeface="Calibri"/>
              </a:rPr>
              <a:t>What was your experience accessing services? Good/bad?</a:t>
            </a:r>
          </a:p>
          <a:p>
            <a:pPr marL="1085850" lvl="2" indent="-171450">
              <a:buFont typeface="Arial"/>
              <a:buChar char="•"/>
            </a:pPr>
            <a:r>
              <a:rPr lang="en-US" i="0">
                <a:latin typeface="Calibri"/>
                <a:ea typeface="Calibri"/>
                <a:cs typeface="Calibri"/>
              </a:rPr>
              <a:t>Did you find care in Spanish? </a:t>
            </a:r>
          </a:p>
          <a:p>
            <a:pPr marL="1085850" lvl="2" indent="-171450">
              <a:buFont typeface="Arial"/>
              <a:buChar char="•"/>
            </a:pPr>
            <a:r>
              <a:rPr lang="en-US" i="0">
                <a:latin typeface="Calibri"/>
                <a:ea typeface="Calibri"/>
                <a:cs typeface="Calibri"/>
              </a:rPr>
              <a:t>Anything else we should know?</a:t>
            </a:r>
          </a:p>
          <a:p>
            <a:pPr marL="628650" lvl="1" indent="-171450">
              <a:buFont typeface="Arial"/>
              <a:buChar char="•"/>
            </a:pPr>
            <a:r>
              <a:rPr lang="en-US" i="0">
                <a:latin typeface="Calibri"/>
                <a:ea typeface="Calibri"/>
                <a:cs typeface="Calibri"/>
              </a:rPr>
              <a:t>Other Topics:</a:t>
            </a:r>
          </a:p>
          <a:p>
            <a:pPr marL="1085850" lvl="2" indent="-171450">
              <a:buFont typeface="Arial"/>
              <a:buChar char="•"/>
            </a:pPr>
            <a:r>
              <a:rPr lang="en-US" i="0">
                <a:latin typeface="Calibri"/>
                <a:ea typeface="Calibri"/>
                <a:cs typeface="Calibri"/>
              </a:rPr>
              <a:t>If members want to share experiences in hospitals, maternity care, long-term supports/waivers, transportation, etc. this totally okay and still worth hearing.</a:t>
            </a:r>
            <a:endParaRPr lang="en-US" b="0" i="0">
              <a:latin typeface="Calibri"/>
              <a:ea typeface="Calibri"/>
              <a:cs typeface="Calibri"/>
            </a:endParaRPr>
          </a:p>
        </p:txBody>
      </p:sp>
      <p:sp>
        <p:nvSpPr>
          <p:cNvPr id="4" name="Slide Number Placeholder 3"/>
          <p:cNvSpPr>
            <a:spLocks noGrp="1"/>
          </p:cNvSpPr>
          <p:nvPr>
            <p:ph type="sldNum" sz="quarter" idx="5"/>
          </p:nvPr>
        </p:nvSpPr>
        <p:spPr/>
        <p:txBody>
          <a:bodyPr/>
          <a:lstStyle/>
          <a:p>
            <a:pPr>
              <a:defRPr/>
            </a:pPr>
            <a:fld id="{E486D535-2835-45D9-852B-8D14EEB96A7D}" type="slidenum">
              <a:rPr lang="en-US"/>
              <a:pPr>
                <a:defRPr/>
              </a:pPr>
              <a:t>7</a:t>
            </a:fld>
            <a:endParaRPr lang="en-US"/>
          </a:p>
        </p:txBody>
      </p:sp>
    </p:spTree>
    <p:extLst>
      <p:ext uri="{BB962C8B-B14F-4D97-AF65-F5344CB8AC3E}">
        <p14:creationId xmlns:p14="http://schemas.microsoft.com/office/powerpoint/2010/main" val="213389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5C9474C-A996-6A89-CC2C-06343230DB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457BCA6E-52F0-1F9F-324F-2DFBF0945D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50180" name="Slide Number Placeholder 3">
            <a:extLst>
              <a:ext uri="{FF2B5EF4-FFF2-40B4-BE49-F238E27FC236}">
                <a16:creationId xmlns:a16="http://schemas.microsoft.com/office/drawing/2014/main" id="{2AA10C38-85E6-7D5A-2352-11E73EAAC7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4B7EC8E-62DC-44BF-A937-A9803CD8F48F}" type="slidenum">
              <a:rPr lang="en-US" altLang="en-US">
                <a:latin typeface="Trebuchet MS" panose="020B0603020202020204" pitchFamily="34" charset="0"/>
              </a:rPr>
              <a:pPr fontAlgn="base">
                <a:spcBef>
                  <a:spcPct val="0"/>
                </a:spcBef>
                <a:spcAft>
                  <a:spcPct val="0"/>
                </a:spcAft>
              </a:pPr>
              <a:t>9</a:t>
            </a:fld>
            <a:endParaRPr lang="en-US" altLang="en-US">
              <a:latin typeface="Trebuchet MS" panose="020B0603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0524" y="1505698"/>
            <a:ext cx="10110952" cy="990216"/>
          </a:xfrm>
        </p:spPr>
        <p:txBody>
          <a:bodyPr/>
          <a:lstStyle>
            <a:lvl1pPr algn="ctr">
              <a:defRPr sz="6000"/>
            </a:lvl1pPr>
          </a:lstStyle>
          <a:p>
            <a:r>
              <a:rPr lang="en-US"/>
              <a:t>Click to edit Master title style</a:t>
            </a:r>
          </a:p>
        </p:txBody>
      </p:sp>
      <p:sp>
        <p:nvSpPr>
          <p:cNvPr id="3" name="Subtitle 2"/>
          <p:cNvSpPr>
            <a:spLocks noGrp="1"/>
          </p:cNvSpPr>
          <p:nvPr>
            <p:ph type="subTitle" idx="1"/>
          </p:nvPr>
        </p:nvSpPr>
        <p:spPr>
          <a:xfrm>
            <a:off x="1524000" y="2593827"/>
            <a:ext cx="9144000" cy="738734"/>
          </a:xfrm>
          <a:prstGeom prst="rect">
            <a:avLst/>
          </a:prstGeom>
        </p:spPr>
        <p:txBody>
          <a:bodyPr anchor="ctr"/>
          <a:lstStyle>
            <a:lvl1pPr marL="0" indent="0" algn="ctr">
              <a:buNone/>
              <a:defRPr sz="4950" b="1">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 Placeholder 7"/>
          <p:cNvSpPr>
            <a:spLocks noGrp="1"/>
          </p:cNvSpPr>
          <p:nvPr>
            <p:ph type="body" sz="quarter" idx="13"/>
          </p:nvPr>
        </p:nvSpPr>
        <p:spPr>
          <a:xfrm>
            <a:off x="1913861" y="3680568"/>
            <a:ext cx="8364279" cy="914400"/>
          </a:xfrm>
          <a:prstGeom prst="rect">
            <a:avLst/>
          </a:prstGeom>
        </p:spPr>
        <p:txBody>
          <a:bodyPr anchor="ctr"/>
          <a:lstStyle>
            <a:lvl1pPr marL="0" indent="0" algn="ctr">
              <a:buNone/>
              <a:defRPr sz="3300">
                <a:latin typeface="Trebuchet MS" panose="020B0603020202020204" pitchFamily="34" charset="0"/>
              </a:defRPr>
            </a:lvl1pPr>
            <a:lvl2pPr marL="457200" indent="0" algn="ctr">
              <a:buNone/>
              <a:defRPr sz="2000">
                <a:latin typeface="Trebuchet MS" panose="020B0603020202020204" pitchFamily="34" charset="0"/>
              </a:defRPr>
            </a:lvl2pPr>
            <a:lvl3pPr marL="914400" indent="0" algn="ctr">
              <a:buNone/>
              <a:defRPr sz="2000">
                <a:latin typeface="Trebuchet MS" panose="020B0603020202020204" pitchFamily="34" charset="0"/>
              </a:defRPr>
            </a:lvl3pPr>
            <a:lvl4pPr marL="1371600" indent="0" algn="ctr">
              <a:buNone/>
              <a:defRPr sz="2000">
                <a:latin typeface="Trebuchet MS" panose="020B0603020202020204" pitchFamily="34" charset="0"/>
              </a:defRPr>
            </a:lvl4pPr>
            <a:lvl5pPr marL="1828800" indent="0" algn="ctr">
              <a:buNone/>
              <a:defRPr sz="2000">
                <a:latin typeface="Trebuchet MS" panose="020B0603020202020204" pitchFamily="34" charset="0"/>
              </a:defRPr>
            </a:lvl5pPr>
          </a:lstStyle>
          <a:p>
            <a:pPr lvl="0"/>
            <a:r>
              <a:rPr lang="en-US"/>
              <a:t>Click to edit Master text styles</a:t>
            </a:r>
          </a:p>
        </p:txBody>
      </p:sp>
      <p:sp>
        <p:nvSpPr>
          <p:cNvPr id="4" name="Date Placeholder 3">
            <a:extLst>
              <a:ext uri="{FF2B5EF4-FFF2-40B4-BE49-F238E27FC236}">
                <a16:creationId xmlns:a16="http://schemas.microsoft.com/office/drawing/2014/main" id="{28BFC33D-12A5-3683-90E7-5E1C1394BF70}"/>
              </a:ext>
            </a:extLst>
          </p:cNvPr>
          <p:cNvSpPr>
            <a:spLocks noGrp="1"/>
          </p:cNvSpPr>
          <p:nvPr>
            <p:ph type="dt" sz="half" idx="14"/>
          </p:nvPr>
        </p:nvSpPr>
        <p:spPr>
          <a:xfrm>
            <a:off x="4724400" y="4918075"/>
            <a:ext cx="2743200" cy="365125"/>
          </a:xfrm>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A74E1E1-D667-C1E9-F6CD-85CBBBC780CF}"/>
              </a:ext>
            </a:extLst>
          </p:cNvPr>
          <p:cNvSpPr>
            <a:spLocks noGrp="1"/>
          </p:cNvSpPr>
          <p:nvPr>
            <p:ph type="sldNum" sz="quarter" idx="15"/>
          </p:nvPr>
        </p:nvSpPr>
        <p:spPr/>
        <p:txBody>
          <a:bodyPr/>
          <a:lstStyle>
            <a:lvl1pPr>
              <a:defRPr/>
            </a:lvl1pPr>
          </a:lstStyle>
          <a:p>
            <a:pPr>
              <a:defRPr/>
            </a:pPr>
            <a:fld id="{BC732752-DD8D-473E-AA1F-8E5E650F346D}" type="slidenum">
              <a:rPr lang="en-US"/>
              <a:pPr>
                <a:defRPr/>
              </a:pPr>
              <a:t>‹#›</a:t>
            </a:fld>
            <a:endParaRPr lang="en-US"/>
          </a:p>
        </p:txBody>
      </p:sp>
    </p:spTree>
    <p:extLst>
      <p:ext uri="{BB962C8B-B14F-4D97-AF65-F5344CB8AC3E}">
        <p14:creationId xmlns:p14="http://schemas.microsoft.com/office/powerpoint/2010/main" val="183836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t Slide">
    <p:spTree>
      <p:nvGrpSpPr>
        <p:cNvPr id="1" name=""/>
        <p:cNvGrpSpPr/>
        <p:nvPr/>
      </p:nvGrpSpPr>
      <p:grpSpPr>
        <a:xfrm>
          <a:off x="0" y="0"/>
          <a:ext cx="0" cy="0"/>
          <a:chOff x="0" y="0"/>
          <a:chExt cx="0" cy="0"/>
        </a:xfrm>
      </p:grpSpPr>
      <p:pic>
        <p:nvPicPr>
          <p:cNvPr id="2" name="Graphic 2" descr="Chat icon">
            <a:extLst>
              <a:ext uri="{FF2B5EF4-FFF2-40B4-BE49-F238E27FC236}">
                <a16:creationId xmlns:a16="http://schemas.microsoft.com/office/drawing/2014/main" id="{D572DB30-73F3-2B2E-A24D-E845A2E15C65}"/>
              </a:ext>
            </a:extLst>
          </p:cNvPr>
          <p:cNvPicPr>
            <a:picLocks noChangeAspect="1"/>
          </p:cNvPicPr>
          <p:nvPr/>
        </p:nvPicPr>
        <p:blipFill>
          <a:blip r:embed="rId2"/>
          <a:stretch>
            <a:fillRect/>
          </a:stretch>
        </p:blipFill>
        <p:spPr>
          <a:xfrm>
            <a:off x="-225425" y="106363"/>
            <a:ext cx="6589713" cy="6591300"/>
          </a:xfrm>
          <a:prstGeom prst="rect">
            <a:avLst/>
          </a:prstGeom>
        </p:spPr>
      </p:pic>
      <p:sp>
        <p:nvSpPr>
          <p:cNvPr id="5" name="Title 4"/>
          <p:cNvSpPr>
            <a:spLocks noGrp="1"/>
          </p:cNvSpPr>
          <p:nvPr>
            <p:ph type="title"/>
          </p:nvPr>
        </p:nvSpPr>
        <p:spPr bwMode="auto">
          <a:xfrm>
            <a:off x="6122788" y="2253854"/>
            <a:ext cx="5759473" cy="2350294"/>
          </a:xfrm>
          <a:prstGeom prst="rect">
            <a:avLst/>
          </a:prstGeom>
          <a:noFill/>
          <a:ln w="3175">
            <a:noFill/>
            <a:miter lim="0"/>
            <a:headEnd/>
            <a:tailEnd/>
          </a:ln>
        </p:spPr>
        <p:txBody>
          <a:bodyPr lIns="0" tIns="0" rIns="0" bIns="0">
            <a:noAutofit/>
          </a:bodyPr>
          <a:lstStyle>
            <a:lvl1pPr algn="l">
              <a:defRPr sz="8086" baseline="0"/>
            </a:lvl1pPr>
          </a:lstStyle>
          <a:p>
            <a:pPr lvl="0"/>
            <a:r>
              <a:rPr lang="en-US">
                <a:sym typeface="Trebuchet MS" pitchFamily="-100" charset="0"/>
              </a:rPr>
              <a:t>Click to edit Master title style</a:t>
            </a:r>
          </a:p>
        </p:txBody>
      </p:sp>
      <p:sp>
        <p:nvSpPr>
          <p:cNvPr id="3" name="Slide Number Placeholder 1">
            <a:extLst>
              <a:ext uri="{FF2B5EF4-FFF2-40B4-BE49-F238E27FC236}">
                <a16:creationId xmlns:a16="http://schemas.microsoft.com/office/drawing/2014/main" id="{88ED8DFE-58AB-55F5-B18E-B98E82445F2D}"/>
              </a:ext>
            </a:extLst>
          </p:cNvPr>
          <p:cNvSpPr>
            <a:spLocks noGrp="1"/>
          </p:cNvSpPr>
          <p:nvPr>
            <p:ph type="sldNum" sz="quarter" idx="10"/>
          </p:nvPr>
        </p:nvSpPr>
        <p:spPr/>
        <p:txBody>
          <a:bodyPr/>
          <a:lstStyle>
            <a:lvl1pPr>
              <a:defRPr/>
            </a:lvl1pPr>
          </a:lstStyle>
          <a:p>
            <a:pPr>
              <a:defRPr/>
            </a:pPr>
            <a:fld id="{F842E777-5562-45B8-9096-2F528FE0B4EC}" type="slidenum">
              <a:rPr lang="en-US"/>
              <a:pPr>
                <a:defRPr/>
              </a:pPr>
              <a:t>‹#›</a:t>
            </a:fld>
            <a:endParaRPr lang="en-US"/>
          </a:p>
        </p:txBody>
      </p:sp>
    </p:spTree>
    <p:extLst>
      <p:ext uri="{BB962C8B-B14F-4D97-AF65-F5344CB8AC3E}">
        <p14:creationId xmlns:p14="http://schemas.microsoft.com/office/powerpoint/2010/main" val="3911479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Title 1"/>
          <p:cNvSpPr>
            <a:spLocks noGrp="1"/>
          </p:cNvSpPr>
          <p:nvPr>
            <p:ph type="title"/>
          </p:nvPr>
        </p:nvSpPr>
        <p:spPr>
          <a:xfrm>
            <a:off x="838200" y="437985"/>
            <a:ext cx="10515600" cy="959890"/>
          </a:xfrm>
        </p:spPr>
        <p:txBody>
          <a:bodyPr anchor="b"/>
          <a:lstStyle>
            <a:lvl1pPr algn="ctr">
              <a:defRPr sz="6000"/>
            </a:lvl1pPr>
          </a:lstStyle>
          <a:p>
            <a:r>
              <a:rPr lang="en-US"/>
              <a:t>Click to edit Master title style</a:t>
            </a:r>
          </a:p>
        </p:txBody>
      </p:sp>
      <p:sp>
        <p:nvSpPr>
          <p:cNvPr id="5" name="Text Placeholder 4"/>
          <p:cNvSpPr>
            <a:spLocks noGrp="1"/>
          </p:cNvSpPr>
          <p:nvPr>
            <p:ph type="body" sz="quarter" idx="11"/>
          </p:nvPr>
        </p:nvSpPr>
        <p:spPr>
          <a:xfrm>
            <a:off x="2220148" y="2162013"/>
            <a:ext cx="7751703" cy="3820044"/>
          </a:xfrm>
          <a:prstGeom prst="rect">
            <a:avLst/>
          </a:prstGeom>
        </p:spPr>
        <p:txBody>
          <a:bodyPr/>
          <a:lstStyle>
            <a:lvl1pPr marL="0" indent="0">
              <a:buNone/>
              <a:defRPr>
                <a:latin typeface="Trebuchet MS" panose="020B0603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1DA363CB-3F5C-BF5E-7880-BC89503BA215}"/>
              </a:ext>
            </a:extLst>
          </p:cNvPr>
          <p:cNvSpPr>
            <a:spLocks noGrp="1"/>
          </p:cNvSpPr>
          <p:nvPr>
            <p:ph type="sldNum" sz="quarter" idx="12"/>
          </p:nvPr>
        </p:nvSpPr>
        <p:spPr/>
        <p:txBody>
          <a:bodyPr/>
          <a:lstStyle>
            <a:lvl1pPr>
              <a:defRPr/>
            </a:lvl1pPr>
          </a:lstStyle>
          <a:p>
            <a:pPr>
              <a:defRPr/>
            </a:pPr>
            <a:fld id="{7B4C1433-1086-4398-A690-F57A5F434AC4}" type="slidenum">
              <a:rPr lang="en-US"/>
              <a:pPr>
                <a:defRPr/>
              </a:pPr>
              <a:t>‹#›</a:t>
            </a:fld>
            <a:endParaRPr lang="en-US"/>
          </a:p>
        </p:txBody>
      </p:sp>
    </p:spTree>
    <p:extLst>
      <p:ext uri="{BB962C8B-B14F-4D97-AF65-F5344CB8AC3E}">
        <p14:creationId xmlns:p14="http://schemas.microsoft.com/office/powerpoint/2010/main" val="3093076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5" name="Title 4"/>
          <p:cNvSpPr>
            <a:spLocks noGrp="1"/>
          </p:cNvSpPr>
          <p:nvPr>
            <p:ph type="title"/>
          </p:nvPr>
        </p:nvSpPr>
        <p:spPr bwMode="auto">
          <a:xfrm>
            <a:off x="595312" y="2188551"/>
            <a:ext cx="11001375" cy="1626319"/>
          </a:xfrm>
          <a:prstGeom prst="rect">
            <a:avLst/>
          </a:prstGeom>
          <a:noFill/>
          <a:ln w="3175">
            <a:noFill/>
            <a:miter lim="0"/>
            <a:headEnd/>
            <a:tailEnd/>
          </a:ln>
        </p:spPr>
        <p:txBody>
          <a:bodyPr lIns="0" tIns="0" rIns="0" bIns="0">
            <a:noAutofit/>
          </a:bodyPr>
          <a:lstStyle>
            <a:lvl1pPr>
              <a:defRPr sz="6750" baseline="0"/>
            </a:lvl1pPr>
          </a:lstStyle>
          <a:p>
            <a:pPr lvl="0"/>
            <a:r>
              <a:rPr lang="en-US">
                <a:sym typeface="Trebuchet MS" pitchFamily="-100" charset="0"/>
              </a:rPr>
              <a:t>Click to edit Master title style</a:t>
            </a:r>
          </a:p>
        </p:txBody>
      </p:sp>
      <p:sp>
        <p:nvSpPr>
          <p:cNvPr id="2" name="Slide Number Placeholder 1">
            <a:extLst>
              <a:ext uri="{FF2B5EF4-FFF2-40B4-BE49-F238E27FC236}">
                <a16:creationId xmlns:a16="http://schemas.microsoft.com/office/drawing/2014/main" id="{954B2AA2-F905-9022-B81A-2AF6DE6B74D8}"/>
              </a:ext>
            </a:extLst>
          </p:cNvPr>
          <p:cNvSpPr>
            <a:spLocks noGrp="1"/>
          </p:cNvSpPr>
          <p:nvPr>
            <p:ph type="sldNum" sz="quarter" idx="10"/>
          </p:nvPr>
        </p:nvSpPr>
        <p:spPr/>
        <p:txBody>
          <a:bodyPr/>
          <a:lstStyle>
            <a:lvl1pPr>
              <a:defRPr/>
            </a:lvl1pPr>
          </a:lstStyle>
          <a:p>
            <a:pPr>
              <a:defRPr/>
            </a:pPr>
            <a:fld id="{134BDA43-1435-4118-92F4-61E51C777C70}" type="slidenum">
              <a:rPr lang="en-US"/>
              <a:pPr>
                <a:defRPr/>
              </a:pPr>
              <a:t>‹#›</a:t>
            </a:fld>
            <a:endParaRPr lang="en-US"/>
          </a:p>
        </p:txBody>
      </p:sp>
    </p:spTree>
    <p:extLst>
      <p:ext uri="{BB962C8B-B14F-4D97-AF65-F5344CB8AC3E}">
        <p14:creationId xmlns:p14="http://schemas.microsoft.com/office/powerpoint/2010/main" val="410627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56437" y="365125"/>
            <a:ext cx="11079126" cy="1325563"/>
          </a:xfrm>
          <a:prstGeom prst="rect">
            <a:avLst/>
          </a:prstGeom>
        </p:spPr>
        <p:txBody>
          <a:bodyPr anchor="ctr"/>
          <a:lstStyle>
            <a:lvl1pPr algn="ctr">
              <a:defRPr sz="6000" b="1">
                <a:solidFill>
                  <a:schemeClr val="bg1"/>
                </a:solidFill>
                <a:latin typeface="Trebuchet MS" panose="020B0603020202020204" pitchFamily="34" charset="0"/>
              </a:defRPr>
            </a:lvl1pPr>
          </a:lstStyle>
          <a:p>
            <a:r>
              <a:rPr lang="en-US"/>
              <a:t>Click to edit Master title style</a:t>
            </a:r>
          </a:p>
        </p:txBody>
      </p:sp>
      <p:sp>
        <p:nvSpPr>
          <p:cNvPr id="3" name="Slide Number Placeholder 5">
            <a:extLst>
              <a:ext uri="{FF2B5EF4-FFF2-40B4-BE49-F238E27FC236}">
                <a16:creationId xmlns:a16="http://schemas.microsoft.com/office/drawing/2014/main" id="{79675C13-844D-8185-E2C6-FE06D0F292F1}"/>
              </a:ext>
            </a:extLst>
          </p:cNvPr>
          <p:cNvSpPr>
            <a:spLocks noGrp="1"/>
          </p:cNvSpPr>
          <p:nvPr>
            <p:ph type="sldNum" sz="quarter" idx="10"/>
          </p:nvPr>
        </p:nvSpPr>
        <p:spPr/>
        <p:txBody>
          <a:bodyPr/>
          <a:lstStyle>
            <a:lvl1pPr>
              <a:defRPr/>
            </a:lvl1pPr>
          </a:lstStyle>
          <a:p>
            <a:pPr>
              <a:defRPr/>
            </a:pPr>
            <a:fld id="{D87C58D4-80EA-49A7-A611-422F95F4F976}" type="slidenum">
              <a:rPr lang="en-US"/>
              <a:pPr>
                <a:defRPr/>
              </a:pPr>
              <a:t>‹#›</a:t>
            </a:fld>
            <a:endParaRPr lang="en-US"/>
          </a:p>
        </p:txBody>
      </p:sp>
    </p:spTree>
    <p:extLst>
      <p:ext uri="{BB962C8B-B14F-4D97-AF65-F5344CB8AC3E}">
        <p14:creationId xmlns:p14="http://schemas.microsoft.com/office/powerpoint/2010/main" val="718682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56437" y="365125"/>
            <a:ext cx="11079126" cy="1325563"/>
          </a:xfrm>
          <a:prstGeom prst="rect">
            <a:avLst/>
          </a:prstGeom>
        </p:spPr>
        <p:txBody>
          <a:bodyPr anchor="ctr"/>
          <a:lstStyle>
            <a:lvl1pPr algn="ctr">
              <a:defRPr sz="6000" b="1">
                <a:solidFill>
                  <a:schemeClr val="tx2"/>
                </a:solidFill>
                <a:latin typeface="Trebuchet MS" panose="020B0603020202020204" pitchFamily="34" charset="0"/>
              </a:defRPr>
            </a:lvl1pPr>
          </a:lstStyle>
          <a:p>
            <a:r>
              <a:rPr lang="en-US"/>
              <a:t>Click to edit Master title style</a:t>
            </a:r>
          </a:p>
        </p:txBody>
      </p:sp>
      <p:sp>
        <p:nvSpPr>
          <p:cNvPr id="3" name="Slide Number Placeholder 5">
            <a:extLst>
              <a:ext uri="{FF2B5EF4-FFF2-40B4-BE49-F238E27FC236}">
                <a16:creationId xmlns:a16="http://schemas.microsoft.com/office/drawing/2014/main" id="{18B8D79B-74D5-7F19-42DC-8414AEDCBB30}"/>
              </a:ext>
            </a:extLst>
          </p:cNvPr>
          <p:cNvSpPr>
            <a:spLocks noGrp="1"/>
          </p:cNvSpPr>
          <p:nvPr>
            <p:ph type="sldNum" sz="quarter" idx="10"/>
          </p:nvPr>
        </p:nvSpPr>
        <p:spPr/>
        <p:txBody>
          <a:bodyPr/>
          <a:lstStyle>
            <a:lvl1pPr>
              <a:defRPr/>
            </a:lvl1pPr>
          </a:lstStyle>
          <a:p>
            <a:pPr>
              <a:defRPr/>
            </a:pPr>
            <a:fld id="{4315CB6C-AC16-4B9F-B2D0-3C5AE38569F7}" type="slidenum">
              <a:rPr/>
              <a:pPr>
                <a:defRPr/>
              </a:pPr>
              <a:t>‹#›</a:t>
            </a:fld>
            <a:endParaRPr/>
          </a:p>
        </p:txBody>
      </p:sp>
    </p:spTree>
    <p:extLst>
      <p:ext uri="{BB962C8B-B14F-4D97-AF65-F5344CB8AC3E}">
        <p14:creationId xmlns:p14="http://schemas.microsoft.com/office/powerpoint/2010/main" val="4338325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40524" y="1505158"/>
            <a:ext cx="10110952" cy="990216"/>
          </a:xfrm>
        </p:spPr>
        <p:txBody>
          <a:bodyPr/>
          <a:lstStyle>
            <a:lvl1pPr algn="ctr">
              <a:defRPr sz="6000"/>
            </a:lvl1pPr>
          </a:lstStyle>
          <a:p>
            <a:r>
              <a:rPr lang="en-US"/>
              <a:t>Click to edit Master title style</a:t>
            </a:r>
          </a:p>
        </p:txBody>
      </p:sp>
      <p:sp>
        <p:nvSpPr>
          <p:cNvPr id="3" name="Subtitle 2"/>
          <p:cNvSpPr>
            <a:spLocks noGrp="1"/>
          </p:cNvSpPr>
          <p:nvPr>
            <p:ph type="subTitle" idx="1"/>
          </p:nvPr>
        </p:nvSpPr>
        <p:spPr>
          <a:xfrm>
            <a:off x="1524000" y="2583430"/>
            <a:ext cx="9144000" cy="738734"/>
          </a:xfrm>
          <a:prstGeom prst="rect">
            <a:avLst/>
          </a:prstGeom>
        </p:spPr>
        <p:txBody>
          <a:bodyPr anchor="ctr"/>
          <a:lstStyle>
            <a:lvl1pPr marL="0" indent="0" algn="ctr">
              <a:buNone/>
              <a:defRPr sz="4950" b="1">
                <a:solidFill>
                  <a:schemeClr val="tx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 Placeholder 7"/>
          <p:cNvSpPr>
            <a:spLocks noGrp="1"/>
          </p:cNvSpPr>
          <p:nvPr>
            <p:ph type="body" sz="quarter" idx="13"/>
          </p:nvPr>
        </p:nvSpPr>
        <p:spPr>
          <a:xfrm>
            <a:off x="1913861" y="3680028"/>
            <a:ext cx="8364279" cy="914400"/>
          </a:xfrm>
          <a:prstGeom prst="rect">
            <a:avLst/>
          </a:prstGeom>
        </p:spPr>
        <p:txBody>
          <a:bodyPr anchor="ctr"/>
          <a:lstStyle>
            <a:lvl1pPr marL="0" indent="0" algn="ctr">
              <a:buNone/>
              <a:defRPr sz="3300">
                <a:solidFill>
                  <a:schemeClr val="tx1"/>
                </a:solidFill>
                <a:latin typeface="Trebuchet MS" panose="020B0603020202020204" pitchFamily="34" charset="0"/>
              </a:defRPr>
            </a:lvl1pPr>
            <a:lvl2pPr marL="457200" indent="0" algn="ctr">
              <a:buNone/>
              <a:defRPr sz="2000">
                <a:latin typeface="Trebuchet MS" panose="020B0603020202020204" pitchFamily="34" charset="0"/>
              </a:defRPr>
            </a:lvl2pPr>
            <a:lvl3pPr marL="914400" indent="0" algn="ctr">
              <a:buNone/>
              <a:defRPr sz="2000">
                <a:latin typeface="Trebuchet MS" panose="020B0603020202020204" pitchFamily="34" charset="0"/>
              </a:defRPr>
            </a:lvl3pPr>
            <a:lvl4pPr marL="1371600" indent="0" algn="ctr">
              <a:buNone/>
              <a:defRPr sz="2000">
                <a:latin typeface="Trebuchet MS" panose="020B0603020202020204" pitchFamily="34" charset="0"/>
              </a:defRPr>
            </a:lvl4pPr>
            <a:lvl5pPr marL="1828800" indent="0" algn="ctr">
              <a:buNone/>
              <a:defRPr sz="2000">
                <a:latin typeface="Trebuchet MS" panose="020B0603020202020204" pitchFamily="34" charset="0"/>
              </a:defRPr>
            </a:lvl5pPr>
          </a:lstStyle>
          <a:p>
            <a:pPr lvl="0"/>
            <a:r>
              <a:rPr lang="en-US"/>
              <a:t>Click to edit Master text styles</a:t>
            </a:r>
          </a:p>
        </p:txBody>
      </p:sp>
      <p:sp>
        <p:nvSpPr>
          <p:cNvPr id="4" name="Date Placeholder 3">
            <a:extLst>
              <a:ext uri="{FF2B5EF4-FFF2-40B4-BE49-F238E27FC236}">
                <a16:creationId xmlns:a16="http://schemas.microsoft.com/office/drawing/2014/main" id="{B09A0C4F-D709-3587-ABB9-E65B9E9875DB}"/>
              </a:ext>
            </a:extLst>
          </p:cNvPr>
          <p:cNvSpPr>
            <a:spLocks noGrp="1"/>
          </p:cNvSpPr>
          <p:nvPr>
            <p:ph type="dt" sz="half" idx="14"/>
          </p:nvPr>
        </p:nvSpPr>
        <p:spPr>
          <a:xfrm>
            <a:off x="4724400" y="4918075"/>
            <a:ext cx="2743200" cy="365125"/>
          </a:xfrm>
        </p:spPr>
        <p:txBody>
          <a:bodyPr/>
          <a:lstStyle>
            <a:lvl1pPr>
              <a:defRPr dirty="0">
                <a:solidFill>
                  <a:schemeClr val="tx1"/>
                </a:solidFill>
              </a:defRPr>
            </a:lvl1pPr>
          </a:lstStyle>
          <a:p>
            <a:pPr>
              <a:defRPr/>
            </a:pPr>
            <a:endParaRPr lang="en-US"/>
          </a:p>
        </p:txBody>
      </p:sp>
      <p:sp>
        <p:nvSpPr>
          <p:cNvPr id="5" name="Slide Number Placeholder 5">
            <a:extLst>
              <a:ext uri="{FF2B5EF4-FFF2-40B4-BE49-F238E27FC236}">
                <a16:creationId xmlns:a16="http://schemas.microsoft.com/office/drawing/2014/main" id="{B34B852C-A504-4565-F482-EEAD1268BA4D}"/>
              </a:ext>
            </a:extLst>
          </p:cNvPr>
          <p:cNvSpPr>
            <a:spLocks noGrp="1"/>
          </p:cNvSpPr>
          <p:nvPr>
            <p:ph type="sldNum" sz="quarter" idx="15"/>
          </p:nvPr>
        </p:nvSpPr>
        <p:spPr/>
        <p:txBody>
          <a:bodyPr/>
          <a:lstStyle>
            <a:lvl1pPr>
              <a:defRPr/>
            </a:lvl1pPr>
          </a:lstStyle>
          <a:p>
            <a:pPr>
              <a:defRPr/>
            </a:pPr>
            <a:fld id="{4A56FE4D-A3C1-4B79-AD1E-D394B076A894}" type="slidenum">
              <a:rPr lang="en-US"/>
              <a:pPr>
                <a:defRPr/>
              </a:pPr>
              <a:t>‹#›</a:t>
            </a:fld>
            <a:endParaRPr lang="en-US"/>
          </a:p>
        </p:txBody>
      </p:sp>
    </p:spTree>
    <p:extLst>
      <p:ext uri="{BB962C8B-B14F-4D97-AF65-F5344CB8AC3E}">
        <p14:creationId xmlns:p14="http://schemas.microsoft.com/office/powerpoint/2010/main" val="3149209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437985"/>
            <a:ext cx="10515600" cy="959890"/>
          </a:xfrm>
        </p:spPr>
        <p:txBody>
          <a:bodyPr anchor="b"/>
          <a:lstStyle>
            <a:lvl1pPr algn="ctr">
              <a:defRPr sz="6000"/>
            </a:lvl1pPr>
          </a:lstStyle>
          <a:p>
            <a:r>
              <a:rPr lang="en-US"/>
              <a:t>Click to edit Master title style</a:t>
            </a:r>
          </a:p>
        </p:txBody>
      </p:sp>
      <p:sp>
        <p:nvSpPr>
          <p:cNvPr id="3" name="Text Placeholder 2"/>
          <p:cNvSpPr>
            <a:spLocks noGrp="1"/>
          </p:cNvSpPr>
          <p:nvPr>
            <p:ph type="body" idx="1"/>
          </p:nvPr>
        </p:nvSpPr>
        <p:spPr>
          <a:xfrm>
            <a:off x="838200" y="1852302"/>
            <a:ext cx="10515600" cy="4205598"/>
          </a:xfrm>
          <a:prstGeom prst="rect">
            <a:avLst/>
          </a:prstGeom>
        </p:spPr>
        <p:txBody>
          <a:bodyPr/>
          <a:lstStyle>
            <a:lvl1pPr marL="342900" indent="-342900">
              <a:buFont typeface="Arial" panose="020B0604020202020204" pitchFamily="34" charset="0"/>
              <a:buChar char="•"/>
              <a:defRPr sz="3600">
                <a:solidFill>
                  <a:schemeClr val="tx1"/>
                </a:solidFill>
                <a:latin typeface="Trebuchet MS" panose="020B0603020202020204" pitchFamily="34" charset="0"/>
              </a:defRPr>
            </a:lvl1pPr>
            <a:lvl2pPr marL="685800" indent="-228600">
              <a:buSzPct val="70000"/>
              <a:buFont typeface="Wingdings" panose="05000000000000000000" pitchFamily="2" charset="2"/>
              <a:buChar char="Ø"/>
              <a:defRPr sz="3300">
                <a:solidFill>
                  <a:schemeClr val="tx1"/>
                </a:solidFill>
                <a:latin typeface="Trebuchet MS" panose="020B0603020202020204" pitchFamily="34" charset="0"/>
              </a:defRPr>
            </a:lvl2pPr>
            <a:lvl3pPr marL="1200150" indent="-285750">
              <a:buFont typeface="Wingdings" panose="05000000000000000000" pitchFamily="2" charset="2"/>
              <a:buChar char="§"/>
              <a:defRPr sz="2700">
                <a:solidFill>
                  <a:schemeClr val="tx1"/>
                </a:solidFill>
                <a:latin typeface="Trebuchet MS" panose="020B0603020202020204" pitchFamily="34" charset="0"/>
              </a:defRPr>
            </a:lvl3pPr>
            <a:lvl4pPr marL="1657350" indent="-285750">
              <a:buFont typeface="Arial" panose="020B0604020202020204" pitchFamily="34" charset="0"/>
              <a:buChar char="•"/>
              <a:defRPr sz="2400">
                <a:solidFill>
                  <a:schemeClr val="tx1"/>
                </a:solidFill>
                <a:latin typeface="Trebuchet MS" panose="020B0603020202020204" pitchFamily="34" charset="0"/>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B6A9E58A-C280-5DD3-8BAF-7A6F9E9D13DC}"/>
              </a:ext>
            </a:extLst>
          </p:cNvPr>
          <p:cNvSpPr>
            <a:spLocks noGrp="1"/>
          </p:cNvSpPr>
          <p:nvPr>
            <p:ph type="sldNum" sz="quarter" idx="10"/>
          </p:nvPr>
        </p:nvSpPr>
        <p:spPr/>
        <p:txBody>
          <a:bodyPr/>
          <a:lstStyle>
            <a:lvl1pPr>
              <a:defRPr/>
            </a:lvl1pPr>
          </a:lstStyle>
          <a:p>
            <a:pPr>
              <a:defRPr/>
            </a:pPr>
            <a:fld id="{AE9D82CA-4E69-4EDC-BEA8-F85086E2631A}" type="slidenum">
              <a:rPr lang="en-US"/>
              <a:pPr>
                <a:defRPr/>
              </a:pPr>
              <a:t>‹#›</a:t>
            </a:fld>
            <a:endParaRPr lang="en-US"/>
          </a:p>
        </p:txBody>
      </p:sp>
    </p:spTree>
    <p:extLst>
      <p:ext uri="{BB962C8B-B14F-4D97-AF65-F5344CB8AC3E}">
        <p14:creationId xmlns:p14="http://schemas.microsoft.com/office/powerpoint/2010/main" val="4082486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ission Tex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4E8E31-31B7-5A20-27B9-6C2C1FFDC689}"/>
              </a:ext>
            </a:extLst>
          </p:cNvPr>
          <p:cNvSpPr>
            <a:spLocks noChangeArrowheads="1"/>
          </p:cNvSpPr>
          <p:nvPr/>
        </p:nvSpPr>
        <p:spPr bwMode="auto">
          <a:xfrm>
            <a:off x="838200" y="1873250"/>
            <a:ext cx="104330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3600">
                <a:latin typeface="Trebuchet MS" panose="020B0603020202020204" pitchFamily="34" charset="0"/>
              </a:rPr>
              <a:t>Improving health care equity, access and outcomes for the people we serve while saving Coloradans money on health care and driving value for Colorado.</a:t>
            </a:r>
          </a:p>
        </p:txBody>
      </p:sp>
      <p:sp>
        <p:nvSpPr>
          <p:cNvPr id="3" name="Rectangle 4">
            <a:extLst>
              <a:ext uri="{FF2B5EF4-FFF2-40B4-BE49-F238E27FC236}">
                <a16:creationId xmlns:a16="http://schemas.microsoft.com/office/drawing/2014/main" id="{01A507F5-AD43-8278-50FD-2487F8819C22}"/>
              </a:ext>
            </a:extLst>
          </p:cNvPr>
          <p:cNvSpPr>
            <a:spLocks noChangeArrowheads="1"/>
          </p:cNvSpPr>
          <p:nvPr/>
        </p:nvSpPr>
        <p:spPr bwMode="auto">
          <a:xfrm>
            <a:off x="877888" y="417513"/>
            <a:ext cx="104346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6000" b="1">
                <a:solidFill>
                  <a:schemeClr val="tx2"/>
                </a:solidFill>
                <a:latin typeface="Trebuchet MS" panose="020B0603020202020204" pitchFamily="34" charset="0"/>
              </a:rPr>
              <a:t>Our Mission</a:t>
            </a:r>
            <a:endParaRPr lang="en-US" altLang="en-US">
              <a:solidFill>
                <a:schemeClr val="tx2"/>
              </a:solidFill>
            </a:endParaRPr>
          </a:p>
        </p:txBody>
      </p:sp>
      <p:sp>
        <p:nvSpPr>
          <p:cNvPr id="4" name="Slide Number Placeholder 6">
            <a:extLst>
              <a:ext uri="{FF2B5EF4-FFF2-40B4-BE49-F238E27FC236}">
                <a16:creationId xmlns:a16="http://schemas.microsoft.com/office/drawing/2014/main" id="{88B7FA75-2ED1-4367-DE50-CC4A22BBF5B1}"/>
              </a:ext>
            </a:extLst>
          </p:cNvPr>
          <p:cNvSpPr>
            <a:spLocks noGrp="1"/>
          </p:cNvSpPr>
          <p:nvPr>
            <p:ph type="sldNum" sz="quarter" idx="10"/>
          </p:nvPr>
        </p:nvSpPr>
        <p:spPr/>
        <p:txBody>
          <a:bodyPr/>
          <a:lstStyle>
            <a:lvl1pPr>
              <a:defRPr/>
            </a:lvl1pPr>
          </a:lstStyle>
          <a:p>
            <a:pPr>
              <a:defRPr/>
            </a:pPr>
            <a:fld id="{1C1789EE-313C-46D7-BF33-E63276FA4440}" type="slidenum">
              <a:rPr lang="en-US"/>
              <a:pPr>
                <a:defRPr/>
              </a:pPr>
              <a:t>‹#›</a:t>
            </a:fld>
            <a:endParaRPr lang="en-US"/>
          </a:p>
        </p:txBody>
      </p:sp>
    </p:spTree>
    <p:extLst>
      <p:ext uri="{BB962C8B-B14F-4D97-AF65-F5344CB8AC3E}">
        <p14:creationId xmlns:p14="http://schemas.microsoft.com/office/powerpoint/2010/main" val="2945162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ission Photo">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2EAA3F-4D61-937F-CEB4-91B905FFA3CE}"/>
              </a:ext>
            </a:extLst>
          </p:cNvPr>
          <p:cNvSpPr txBox="1">
            <a:spLocks/>
          </p:cNvSpPr>
          <p:nvPr/>
        </p:nvSpPr>
        <p:spPr>
          <a:xfrm>
            <a:off x="13628688" y="8737600"/>
            <a:ext cx="2171700" cy="3937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00460" fontAlgn="auto">
              <a:spcBef>
                <a:spcPts val="0"/>
              </a:spcBef>
              <a:spcAft>
                <a:spcPts val="0"/>
              </a:spcAft>
              <a:defRPr/>
            </a:pPr>
            <a:fld id="{7F75C715-844B-4265-A316-83A145A3066C}" type="slidenum">
              <a:rPr lang="en-US" sz="1801" b="1" smtClean="0">
                <a:solidFill>
                  <a:srgbClr val="000000"/>
                </a:solidFill>
                <a:latin typeface="Trebuchet MS"/>
                <a:sym typeface="Trebuchet MS" pitchFamily="-100" charset="0"/>
              </a:rPr>
              <a:pPr algn="r" defTabSz="1300460" fontAlgn="auto">
                <a:spcBef>
                  <a:spcPts val="0"/>
                </a:spcBef>
                <a:spcAft>
                  <a:spcPts val="0"/>
                </a:spcAft>
                <a:defRPr/>
              </a:pPr>
              <a:t>‹#›</a:t>
            </a:fld>
            <a:endParaRPr lang="en-US" sz="1801" b="1">
              <a:solidFill>
                <a:srgbClr val="000000"/>
              </a:solidFill>
              <a:latin typeface="Trebuchet MS"/>
              <a:sym typeface="Trebuchet MS" pitchFamily="-100" charset="0"/>
            </a:endParaRPr>
          </a:p>
        </p:txBody>
      </p:sp>
      <p:pic>
        <p:nvPicPr>
          <p:cNvPr id="3" name="Picture 3" descr="Father points out something on laptop to family, seated on couch, as wife, son and daughter look on.">
            <a:extLst>
              <a:ext uri="{FF2B5EF4-FFF2-40B4-BE49-F238E27FC236}">
                <a16:creationId xmlns:a16="http://schemas.microsoft.com/office/drawing/2014/main" id="{EDE9115A-F839-A65C-4E55-D6FF34BB29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82" t="12785" b="4826"/>
          <a:stretch>
            <a:fillRect/>
          </a:stretch>
        </p:blipFill>
        <p:spPr bwMode="auto">
          <a:xfrm>
            <a:off x="0" y="0"/>
            <a:ext cx="12192000" cy="62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
            <a:extLst>
              <a:ext uri="{FF2B5EF4-FFF2-40B4-BE49-F238E27FC236}">
                <a16:creationId xmlns:a16="http://schemas.microsoft.com/office/drawing/2014/main" id="{BB2233F3-EA01-70EF-4009-D81C69A68ABF}"/>
              </a:ext>
            </a:extLst>
          </p:cNvPr>
          <p:cNvSpPr>
            <a:spLocks noChangeArrowheads="1"/>
          </p:cNvSpPr>
          <p:nvPr/>
        </p:nvSpPr>
        <p:spPr bwMode="auto">
          <a:xfrm>
            <a:off x="0" y="3446463"/>
            <a:ext cx="12215813" cy="2557462"/>
          </a:xfrm>
          <a:prstGeom prst="rect">
            <a:avLst/>
          </a:prstGeom>
          <a:solidFill>
            <a:srgbClr val="00197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0048" tIns="65024" rIns="130048" bIns="182880" anchor="ctr">
            <a:spAutoFit/>
          </a:bodyPr>
          <a:lstStyle>
            <a:lvl1pPr marL="161925" defTabSz="1300163">
              <a:defRPr>
                <a:solidFill>
                  <a:schemeClr val="tx1"/>
                </a:solidFill>
                <a:latin typeface="Calibri" panose="020F0502020204030204" pitchFamily="34" charset="0"/>
              </a:defRPr>
            </a:lvl1pPr>
            <a:lvl2pPr marL="742950" indent="-285750" defTabSz="1300163">
              <a:defRPr>
                <a:solidFill>
                  <a:schemeClr val="tx1"/>
                </a:solidFill>
                <a:latin typeface="Calibri" panose="020F0502020204030204" pitchFamily="34" charset="0"/>
              </a:defRPr>
            </a:lvl2pPr>
            <a:lvl3pPr marL="1143000" indent="-228600" defTabSz="1300163">
              <a:defRPr>
                <a:solidFill>
                  <a:schemeClr val="tx1"/>
                </a:solidFill>
                <a:latin typeface="Calibri" panose="020F0502020204030204" pitchFamily="34" charset="0"/>
              </a:defRPr>
            </a:lvl3pPr>
            <a:lvl4pPr marL="1600200" indent="-228600" defTabSz="1300163">
              <a:defRPr>
                <a:solidFill>
                  <a:schemeClr val="tx1"/>
                </a:solidFill>
                <a:latin typeface="Calibri" panose="020F0502020204030204" pitchFamily="34" charset="0"/>
              </a:defRPr>
            </a:lvl4pPr>
            <a:lvl5pPr marL="2057400" indent="-228600" defTabSz="1300163">
              <a:defRPr>
                <a:solidFill>
                  <a:schemeClr val="tx1"/>
                </a:solidFill>
                <a:latin typeface="Calibri" panose="020F0502020204030204" pitchFamily="34" charset="0"/>
              </a:defRPr>
            </a:lvl5pPr>
            <a:lvl6pPr marL="2514600" indent="-228600" defTabSz="1300163" fontAlgn="base">
              <a:spcBef>
                <a:spcPct val="0"/>
              </a:spcBef>
              <a:spcAft>
                <a:spcPct val="0"/>
              </a:spcAft>
              <a:defRPr>
                <a:solidFill>
                  <a:schemeClr val="tx1"/>
                </a:solidFill>
                <a:latin typeface="Calibri" panose="020F0502020204030204" pitchFamily="34" charset="0"/>
              </a:defRPr>
            </a:lvl6pPr>
            <a:lvl7pPr marL="2971800" indent="-228600" defTabSz="1300163" fontAlgn="base">
              <a:spcBef>
                <a:spcPct val="0"/>
              </a:spcBef>
              <a:spcAft>
                <a:spcPct val="0"/>
              </a:spcAft>
              <a:defRPr>
                <a:solidFill>
                  <a:schemeClr val="tx1"/>
                </a:solidFill>
                <a:latin typeface="Calibri" panose="020F0502020204030204" pitchFamily="34" charset="0"/>
              </a:defRPr>
            </a:lvl7pPr>
            <a:lvl8pPr marL="3429000" indent="-228600" defTabSz="1300163" fontAlgn="base">
              <a:spcBef>
                <a:spcPct val="0"/>
              </a:spcBef>
              <a:spcAft>
                <a:spcPct val="0"/>
              </a:spcAft>
              <a:defRPr>
                <a:solidFill>
                  <a:schemeClr val="tx1"/>
                </a:solidFill>
                <a:latin typeface="Calibri" panose="020F0502020204030204" pitchFamily="34" charset="0"/>
              </a:defRPr>
            </a:lvl8pPr>
            <a:lvl9pPr marL="3886200" indent="-228600" defTabSz="1300163"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5400" b="1">
                <a:solidFill>
                  <a:srgbClr val="FFFFFF"/>
                </a:solidFill>
                <a:latin typeface="Trebuchet MS" panose="020B0603020202020204" pitchFamily="34" charset="0"/>
                <a:sym typeface="Trebuchet MS" panose="020B0603020202020204" pitchFamily="34" charset="0"/>
              </a:rPr>
              <a:t>Our Mission: </a:t>
            </a:r>
            <a:endParaRPr lang="en-US" altLang="en-US" sz="5400">
              <a:solidFill>
                <a:srgbClr val="5C6670"/>
              </a:solidFill>
              <a:latin typeface="Trebuchet MS" panose="020B0603020202020204" pitchFamily="34" charset="0"/>
              <a:sym typeface="Trebuchet MS" panose="020B0603020202020204" pitchFamily="34" charset="0"/>
            </a:endParaRPr>
          </a:p>
          <a:p>
            <a:pPr eaLnBrk="1" hangingPunct="1"/>
            <a:r>
              <a:rPr lang="en-US" altLang="en-US" sz="3200">
                <a:solidFill>
                  <a:srgbClr val="FFFFFF"/>
                </a:solidFill>
                <a:latin typeface="Trebuchet MS" panose="020B0603020202020204" pitchFamily="34" charset="0"/>
                <a:sym typeface="Trebuchet MS" panose="020B0603020202020204" pitchFamily="34" charset="0"/>
              </a:rPr>
              <a:t>Improving health care equity, access and outcomes for the people we serve while saving Coloradans money on health care and driving value for Colorado.</a:t>
            </a:r>
          </a:p>
        </p:txBody>
      </p:sp>
      <p:sp>
        <p:nvSpPr>
          <p:cNvPr id="5" name="Slide Number Placeholder 6">
            <a:extLst>
              <a:ext uri="{FF2B5EF4-FFF2-40B4-BE49-F238E27FC236}">
                <a16:creationId xmlns:a16="http://schemas.microsoft.com/office/drawing/2014/main" id="{7CBB58DB-DE5B-4CC4-CA84-04B47AA6DF4E}"/>
              </a:ext>
            </a:extLst>
          </p:cNvPr>
          <p:cNvSpPr>
            <a:spLocks noGrp="1"/>
          </p:cNvSpPr>
          <p:nvPr>
            <p:ph type="sldNum" sz="quarter" idx="10"/>
          </p:nvPr>
        </p:nvSpPr>
        <p:spPr/>
        <p:txBody>
          <a:bodyPr/>
          <a:lstStyle>
            <a:lvl1pPr>
              <a:defRPr/>
            </a:lvl1pPr>
          </a:lstStyle>
          <a:p>
            <a:pPr>
              <a:defRPr/>
            </a:pPr>
            <a:fld id="{E6C87F35-B503-4A49-A62F-9788168AE1F9}" type="slidenum">
              <a:rPr lang="en-US"/>
              <a:pPr>
                <a:defRPr/>
              </a:pPr>
              <a:t>‹#›</a:t>
            </a:fld>
            <a:endParaRPr lang="en-US"/>
          </a:p>
        </p:txBody>
      </p:sp>
    </p:spTree>
    <p:extLst>
      <p:ext uri="{BB962C8B-B14F-4D97-AF65-F5344CB8AC3E}">
        <p14:creationId xmlns:p14="http://schemas.microsoft.com/office/powerpoint/2010/main" val="3944145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BF62ED-1B98-F131-42F4-702E9EE5489E}"/>
              </a:ext>
            </a:extLst>
          </p:cNvPr>
          <p:cNvSpPr>
            <a:spLocks noChangeArrowheads="1"/>
          </p:cNvSpPr>
          <p:nvPr/>
        </p:nvSpPr>
        <p:spPr bwMode="auto">
          <a:xfrm>
            <a:off x="838200" y="1873250"/>
            <a:ext cx="104330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84200">
              <a:defRPr>
                <a:solidFill>
                  <a:schemeClr val="tx1"/>
                </a:solidFill>
                <a:latin typeface="Calibri" panose="020F0502020204030204" pitchFamily="34" charset="0"/>
              </a:defRPr>
            </a:lvl1pPr>
            <a:lvl2pPr marL="742950" indent="-285750" defTabSz="584200">
              <a:defRPr>
                <a:solidFill>
                  <a:schemeClr val="tx1"/>
                </a:solidFill>
                <a:latin typeface="Calibri" panose="020F0502020204030204" pitchFamily="34" charset="0"/>
              </a:defRPr>
            </a:lvl2pPr>
            <a:lvl3pPr marL="1143000" indent="-228600" defTabSz="584200">
              <a:defRPr>
                <a:solidFill>
                  <a:schemeClr val="tx1"/>
                </a:solidFill>
                <a:latin typeface="Calibri" panose="020F0502020204030204" pitchFamily="34" charset="0"/>
              </a:defRPr>
            </a:lvl3pPr>
            <a:lvl4pPr marL="1600200" indent="-228600" defTabSz="584200">
              <a:defRPr>
                <a:solidFill>
                  <a:schemeClr val="tx1"/>
                </a:solidFill>
                <a:latin typeface="Calibri" panose="020F0502020204030204" pitchFamily="34" charset="0"/>
              </a:defRPr>
            </a:lvl4pPr>
            <a:lvl5pPr marL="2057400" indent="-228600" defTabSz="584200">
              <a:defRPr>
                <a:solidFill>
                  <a:schemeClr val="tx1"/>
                </a:solidFill>
                <a:latin typeface="Calibri" panose="020F0502020204030204" pitchFamily="34" charset="0"/>
              </a:defRPr>
            </a:lvl5pPr>
            <a:lvl6pPr marL="2514600" indent="-228600" defTabSz="584200" fontAlgn="base">
              <a:spcBef>
                <a:spcPct val="0"/>
              </a:spcBef>
              <a:spcAft>
                <a:spcPct val="0"/>
              </a:spcAft>
              <a:defRPr>
                <a:solidFill>
                  <a:schemeClr val="tx1"/>
                </a:solidFill>
                <a:latin typeface="Calibri" panose="020F0502020204030204" pitchFamily="34" charset="0"/>
              </a:defRPr>
            </a:lvl6pPr>
            <a:lvl7pPr marL="2971800" indent="-228600" defTabSz="584200" fontAlgn="base">
              <a:spcBef>
                <a:spcPct val="0"/>
              </a:spcBef>
              <a:spcAft>
                <a:spcPct val="0"/>
              </a:spcAft>
              <a:defRPr>
                <a:solidFill>
                  <a:schemeClr val="tx1"/>
                </a:solidFill>
                <a:latin typeface="Calibri" panose="020F0502020204030204" pitchFamily="34" charset="0"/>
              </a:defRPr>
            </a:lvl7pPr>
            <a:lvl8pPr marL="3429000" indent="-228600" defTabSz="584200" fontAlgn="base">
              <a:spcBef>
                <a:spcPct val="0"/>
              </a:spcBef>
              <a:spcAft>
                <a:spcPct val="0"/>
              </a:spcAft>
              <a:defRPr>
                <a:solidFill>
                  <a:schemeClr val="tx1"/>
                </a:solidFill>
                <a:latin typeface="Calibri" panose="020F0502020204030204" pitchFamily="34" charset="0"/>
              </a:defRPr>
            </a:lvl8pPr>
            <a:lvl9pPr marL="3886200" indent="-228600" defTabSz="584200" fontAlgn="base">
              <a:spcBef>
                <a:spcPct val="0"/>
              </a:spcBef>
              <a:spcAft>
                <a:spcPct val="0"/>
              </a:spcAft>
              <a:defRPr>
                <a:solidFill>
                  <a:schemeClr val="tx1"/>
                </a:solidFill>
                <a:latin typeface="Calibri" panose="020F0502020204030204" pitchFamily="34" charset="0"/>
              </a:defRPr>
            </a:lvl9pPr>
          </a:lstStyle>
          <a:p>
            <a:pPr eaLnBrk="1">
              <a:spcBef>
                <a:spcPts val="600"/>
              </a:spcBef>
            </a:pPr>
            <a:r>
              <a:rPr lang="en-US" altLang="en-US" sz="3600">
                <a:latin typeface="Trebuchet MS" panose="020B0603020202020204" pitchFamily="34" charset="0"/>
              </a:rPr>
              <a:t>The Department of Health Care Policy &amp; Financing administers Health First Colorado (Colorado’s Medicaid program), Child Health Plan </a:t>
            </a:r>
            <a:r>
              <a:rPr lang="en-US" altLang="en-US" sz="3600" i="1">
                <a:latin typeface="Trebuchet MS" panose="020B0603020202020204" pitchFamily="34" charset="0"/>
              </a:rPr>
              <a:t>Plus </a:t>
            </a:r>
            <a:r>
              <a:rPr lang="en-US" altLang="en-US" sz="3600">
                <a:latin typeface="Trebuchet MS" panose="020B0603020202020204" pitchFamily="34" charset="0"/>
              </a:rPr>
              <a:t>(CHP+) and other health care programs for Coloradans who qualify. </a:t>
            </a:r>
            <a:endParaRPr lang="en-US" altLang="en-US" sz="3600" b="1">
              <a:latin typeface="Trebuchet MS" panose="020B0603020202020204" pitchFamily="34" charset="0"/>
            </a:endParaRPr>
          </a:p>
        </p:txBody>
      </p:sp>
      <p:sp>
        <p:nvSpPr>
          <p:cNvPr id="3" name="Rectangle 4">
            <a:extLst>
              <a:ext uri="{FF2B5EF4-FFF2-40B4-BE49-F238E27FC236}">
                <a16:creationId xmlns:a16="http://schemas.microsoft.com/office/drawing/2014/main" id="{5CCE9A03-22DA-D865-B1D5-147A79ADA381}"/>
              </a:ext>
            </a:extLst>
          </p:cNvPr>
          <p:cNvSpPr>
            <a:spLocks noChangeArrowheads="1"/>
          </p:cNvSpPr>
          <p:nvPr/>
        </p:nvSpPr>
        <p:spPr bwMode="auto">
          <a:xfrm>
            <a:off x="838200" y="382588"/>
            <a:ext cx="104330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6000" b="1">
                <a:solidFill>
                  <a:srgbClr val="232C68"/>
                </a:solidFill>
                <a:latin typeface="Trebuchet MS" panose="020B0603020202020204" pitchFamily="34" charset="0"/>
              </a:rPr>
              <a:t>What We Do</a:t>
            </a:r>
            <a:endParaRPr lang="en-US" altLang="en-US"/>
          </a:p>
        </p:txBody>
      </p:sp>
      <p:sp>
        <p:nvSpPr>
          <p:cNvPr id="4" name="Slide Number Placeholder 6">
            <a:extLst>
              <a:ext uri="{FF2B5EF4-FFF2-40B4-BE49-F238E27FC236}">
                <a16:creationId xmlns:a16="http://schemas.microsoft.com/office/drawing/2014/main" id="{72FED2E7-2EC6-25C0-3822-555E378C12BE}"/>
              </a:ext>
            </a:extLst>
          </p:cNvPr>
          <p:cNvSpPr>
            <a:spLocks noGrp="1"/>
          </p:cNvSpPr>
          <p:nvPr>
            <p:ph type="sldNum" sz="quarter" idx="10"/>
          </p:nvPr>
        </p:nvSpPr>
        <p:spPr/>
        <p:txBody>
          <a:bodyPr/>
          <a:lstStyle>
            <a:lvl1pPr>
              <a:defRPr/>
            </a:lvl1pPr>
          </a:lstStyle>
          <a:p>
            <a:pPr>
              <a:defRPr/>
            </a:pPr>
            <a:fld id="{A213D8C7-9A5A-4FF6-9934-EA584795C678}" type="slidenum">
              <a:rPr lang="en-US"/>
              <a:pPr>
                <a:defRPr/>
              </a:pPr>
              <a:t>‹#›</a:t>
            </a:fld>
            <a:endParaRPr lang="en-US"/>
          </a:p>
        </p:txBody>
      </p:sp>
    </p:spTree>
    <p:extLst>
      <p:ext uri="{BB962C8B-B14F-4D97-AF65-F5344CB8AC3E}">
        <p14:creationId xmlns:p14="http://schemas.microsoft.com/office/powerpoint/2010/main" val="3758379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437985"/>
            <a:ext cx="10515600" cy="959890"/>
          </a:xfrm>
        </p:spPr>
        <p:txBody>
          <a:bodyPr anchor="b"/>
          <a:lstStyle>
            <a:lvl1pPr algn="ctr">
              <a:defRPr sz="6000"/>
            </a:lvl1pPr>
          </a:lstStyle>
          <a:p>
            <a:r>
              <a:rPr lang="en-US"/>
              <a:t>Click to edit Master title style</a:t>
            </a:r>
          </a:p>
        </p:txBody>
      </p:sp>
      <p:sp>
        <p:nvSpPr>
          <p:cNvPr id="3" name="Text Placeholder 2"/>
          <p:cNvSpPr>
            <a:spLocks noGrp="1"/>
          </p:cNvSpPr>
          <p:nvPr>
            <p:ph type="body" idx="1"/>
          </p:nvPr>
        </p:nvSpPr>
        <p:spPr>
          <a:xfrm>
            <a:off x="838200" y="1852302"/>
            <a:ext cx="10515600" cy="4205598"/>
          </a:xfrm>
          <a:prstGeom prst="rect">
            <a:avLst/>
          </a:prstGeom>
        </p:spPr>
        <p:txBody>
          <a:bodyPr/>
          <a:lstStyle>
            <a:lvl1pPr marL="342900" indent="-342900">
              <a:buFont typeface="Arial" panose="020B0604020202020204" pitchFamily="34" charset="0"/>
              <a:buChar char="•"/>
              <a:defRPr sz="3600">
                <a:solidFill>
                  <a:schemeClr val="tx1">
                    <a:tint val="75000"/>
                  </a:schemeClr>
                </a:solidFill>
                <a:latin typeface="Trebuchet MS" panose="020B0603020202020204" pitchFamily="34" charset="0"/>
              </a:defRPr>
            </a:lvl1pPr>
            <a:lvl2pPr marL="685800" indent="-228600">
              <a:buSzPct val="70000"/>
              <a:buFont typeface="Wingdings" panose="05000000000000000000" pitchFamily="2" charset="2"/>
              <a:buChar char="Ø"/>
              <a:defRPr sz="3300">
                <a:solidFill>
                  <a:schemeClr val="tx1">
                    <a:tint val="75000"/>
                  </a:schemeClr>
                </a:solidFill>
                <a:latin typeface="Trebuchet MS" panose="020B0603020202020204" pitchFamily="34" charset="0"/>
              </a:defRPr>
            </a:lvl2pPr>
            <a:lvl3pPr marL="1200150" indent="-285750">
              <a:buFont typeface="Wingdings" panose="05000000000000000000" pitchFamily="2" charset="2"/>
              <a:buChar char="§"/>
              <a:defRPr sz="2700">
                <a:solidFill>
                  <a:schemeClr val="tx1">
                    <a:tint val="75000"/>
                  </a:schemeClr>
                </a:solidFill>
                <a:latin typeface="Trebuchet MS" panose="020B0603020202020204" pitchFamily="34" charset="0"/>
              </a:defRPr>
            </a:lvl3pPr>
            <a:lvl4pPr marL="1657350" indent="-285750">
              <a:buFont typeface="Arial" panose="020B0604020202020204" pitchFamily="34" charset="0"/>
              <a:buChar char="•"/>
              <a:defRPr sz="2400">
                <a:solidFill>
                  <a:schemeClr val="tx1">
                    <a:tint val="75000"/>
                  </a:schemeClr>
                </a:solidFill>
                <a:latin typeface="Trebuchet MS" panose="020B0603020202020204" pitchFamily="34" charset="0"/>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6DD7A37D-A7AC-B36C-B6B3-3D46F38EC174}"/>
              </a:ext>
            </a:extLst>
          </p:cNvPr>
          <p:cNvSpPr>
            <a:spLocks noGrp="1"/>
          </p:cNvSpPr>
          <p:nvPr>
            <p:ph type="sldNum" sz="quarter" idx="10"/>
          </p:nvPr>
        </p:nvSpPr>
        <p:spPr/>
        <p:txBody>
          <a:bodyPr/>
          <a:lstStyle>
            <a:lvl1pPr>
              <a:defRPr/>
            </a:lvl1pPr>
          </a:lstStyle>
          <a:p>
            <a:pPr>
              <a:defRPr/>
            </a:pPr>
            <a:fld id="{0614C5BE-F83C-4CEB-8157-E0DA0B8A6484}" type="slidenum">
              <a:rPr lang="en-US"/>
              <a:pPr>
                <a:defRPr/>
              </a:pPr>
              <a:t>‹#›</a:t>
            </a:fld>
            <a:endParaRPr lang="en-US"/>
          </a:p>
        </p:txBody>
      </p:sp>
    </p:spTree>
    <p:extLst>
      <p:ext uri="{BB962C8B-B14F-4D97-AF65-F5344CB8AC3E}">
        <p14:creationId xmlns:p14="http://schemas.microsoft.com/office/powerpoint/2010/main" val="2418643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BE4059A3-14F7-9AD3-CA0E-F845B33F282C}"/>
              </a:ext>
            </a:extLst>
          </p:cNvPr>
          <p:cNvCxnSpPr/>
          <p:nvPr/>
        </p:nvCxnSpPr>
        <p:spPr>
          <a:xfrm>
            <a:off x="6096000" y="1327150"/>
            <a:ext cx="0" cy="42037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07546" y="1806137"/>
            <a:ext cx="4803226" cy="2970815"/>
          </a:xfrm>
        </p:spPr>
        <p:txBody>
          <a:bodyPr/>
          <a:lstStyle>
            <a:lvl1pPr algn="l">
              <a:defRPr sz="7200"/>
            </a:lvl1pPr>
          </a:lstStyle>
          <a:p>
            <a:r>
              <a:rPr lang="en-US"/>
              <a:t>Click to edit Master title style</a:t>
            </a:r>
          </a:p>
        </p:txBody>
      </p:sp>
      <p:sp>
        <p:nvSpPr>
          <p:cNvPr id="6" name="Content Placeholder 5"/>
          <p:cNvSpPr>
            <a:spLocks noGrp="1"/>
          </p:cNvSpPr>
          <p:nvPr>
            <p:ph sz="quarter" idx="4"/>
          </p:nvPr>
        </p:nvSpPr>
        <p:spPr>
          <a:xfrm>
            <a:off x="6476562" y="1806136"/>
            <a:ext cx="4855778" cy="2970816"/>
          </a:xfrm>
          <a:prstGeom prst="rect">
            <a:avLst/>
          </a:prstGeom>
        </p:spPr>
        <p:txBody>
          <a:bodyPr/>
          <a:lstStyle>
            <a:lvl1pPr>
              <a:defRPr sz="3600">
                <a:latin typeface="Trebuchet MS" panose="020B0603020202020204" pitchFamily="34" charset="0"/>
              </a:defRPr>
            </a:lvl1pPr>
            <a:lvl2pPr marL="685800" indent="-228600">
              <a:buSzPct val="70000"/>
              <a:buFont typeface="Wingdings" panose="05000000000000000000" pitchFamily="2" charset="2"/>
              <a:buChar char="Ø"/>
              <a:defRPr sz="3200">
                <a:latin typeface="Trebuchet MS" panose="020B0603020202020204" pitchFamily="34" charset="0"/>
              </a:defRPr>
            </a:lvl2pPr>
            <a:lvl3pPr marL="1143000" indent="-228600">
              <a:buFont typeface="Wingdings" panose="05000000000000000000" pitchFamily="2" charset="2"/>
              <a:buChar char="§"/>
              <a:defRPr sz="2800">
                <a:latin typeface="Trebuchet MS" panose="020B0603020202020204" pitchFamily="34" charset="0"/>
              </a:defRPr>
            </a:lvl3pPr>
            <a:lvl4pPr>
              <a:defRPr sz="2400">
                <a:latin typeface="Trebuchet MS" panose="020B0603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Slide Number Placeholder 8">
            <a:extLst>
              <a:ext uri="{FF2B5EF4-FFF2-40B4-BE49-F238E27FC236}">
                <a16:creationId xmlns:a16="http://schemas.microsoft.com/office/drawing/2014/main" id="{97D1078F-6B3F-42DA-0189-8643B320D32E}"/>
              </a:ext>
            </a:extLst>
          </p:cNvPr>
          <p:cNvSpPr>
            <a:spLocks noGrp="1"/>
          </p:cNvSpPr>
          <p:nvPr>
            <p:ph type="sldNum" sz="quarter" idx="10"/>
          </p:nvPr>
        </p:nvSpPr>
        <p:spPr/>
        <p:txBody>
          <a:bodyPr/>
          <a:lstStyle>
            <a:lvl1pPr>
              <a:defRPr/>
            </a:lvl1pPr>
          </a:lstStyle>
          <a:p>
            <a:pPr>
              <a:defRPr/>
            </a:pPr>
            <a:fld id="{BC39F631-E22F-4671-91D9-55D330AFEF67}" type="slidenum">
              <a:rPr lang="en-US"/>
              <a:pPr>
                <a:defRPr/>
              </a:pPr>
              <a:t>‹#›</a:t>
            </a:fld>
            <a:endParaRPr lang="en-US"/>
          </a:p>
        </p:txBody>
      </p:sp>
    </p:spTree>
    <p:extLst>
      <p:ext uri="{BB962C8B-B14F-4D97-AF65-F5344CB8AC3E}">
        <p14:creationId xmlns:p14="http://schemas.microsoft.com/office/powerpoint/2010/main" val="365950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a:extLst>
              <a:ext uri="{FF2B5EF4-FFF2-40B4-BE49-F238E27FC236}">
                <a16:creationId xmlns:a16="http://schemas.microsoft.com/office/drawing/2014/main" id="{27B64D72-07E1-EF43-C657-83B6F7838EBC}"/>
              </a:ext>
            </a:extLst>
          </p:cNvPr>
          <p:cNvSpPr>
            <a:spLocks noGrp="1"/>
          </p:cNvSpPr>
          <p:nvPr>
            <p:ph type="sldNum" sz="quarter" idx="10"/>
          </p:nvPr>
        </p:nvSpPr>
        <p:spPr/>
        <p:txBody>
          <a:bodyPr/>
          <a:lstStyle>
            <a:lvl1pPr>
              <a:defRPr/>
            </a:lvl1pPr>
          </a:lstStyle>
          <a:p>
            <a:pPr>
              <a:defRPr/>
            </a:pPr>
            <a:fld id="{1F4FFE5C-2AF7-4650-81F8-B8EE7EE7E213}" type="slidenum">
              <a:rPr lang="en-US"/>
              <a:pPr>
                <a:defRPr/>
              </a:pPr>
              <a:t>‹#›</a:t>
            </a:fld>
            <a:endParaRPr lang="en-US"/>
          </a:p>
        </p:txBody>
      </p:sp>
    </p:spTree>
    <p:extLst>
      <p:ext uri="{BB962C8B-B14F-4D97-AF65-F5344CB8AC3E}">
        <p14:creationId xmlns:p14="http://schemas.microsoft.com/office/powerpoint/2010/main" val="135215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CCE3529-67A6-1FDE-B2D7-A182D9C4474F}"/>
              </a:ext>
            </a:extLst>
          </p:cNvPr>
          <p:cNvSpPr>
            <a:spLocks noGrp="1"/>
          </p:cNvSpPr>
          <p:nvPr>
            <p:ph type="sldNum" sz="quarter" idx="10"/>
          </p:nvPr>
        </p:nvSpPr>
        <p:spPr/>
        <p:txBody>
          <a:bodyPr/>
          <a:lstStyle>
            <a:lvl1pPr>
              <a:defRPr/>
            </a:lvl1pPr>
          </a:lstStyle>
          <a:p>
            <a:pPr>
              <a:defRPr/>
            </a:pPr>
            <a:fld id="{E11AFD3A-19FA-4C66-A2B1-AB93EC18FB63}" type="slidenum">
              <a:rPr lang="en-US"/>
              <a:pPr>
                <a:defRPr/>
              </a:pPr>
              <a:t>‹#›</a:t>
            </a:fld>
            <a:endParaRPr lang="en-US"/>
          </a:p>
        </p:txBody>
      </p:sp>
    </p:spTree>
    <p:extLst>
      <p:ext uri="{BB962C8B-B14F-4D97-AF65-F5344CB8AC3E}">
        <p14:creationId xmlns:p14="http://schemas.microsoft.com/office/powerpoint/2010/main" val="1585653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estions Slide 1">
    <p:spTree>
      <p:nvGrpSpPr>
        <p:cNvPr id="1" name=""/>
        <p:cNvGrpSpPr/>
        <p:nvPr/>
      </p:nvGrpSpPr>
      <p:grpSpPr>
        <a:xfrm>
          <a:off x="0" y="0"/>
          <a:ext cx="0" cy="0"/>
          <a:chOff x="0" y="0"/>
          <a:chExt cx="0" cy="0"/>
        </a:xfrm>
      </p:grpSpPr>
      <p:pic>
        <p:nvPicPr>
          <p:cNvPr id="2" name="Graphic 2" descr="Icon of two people with a word bubble between them containing a question mark.">
            <a:extLst>
              <a:ext uri="{FF2B5EF4-FFF2-40B4-BE49-F238E27FC236}">
                <a16:creationId xmlns:a16="http://schemas.microsoft.com/office/drawing/2014/main" id="{AE954726-78A4-82A6-A93A-550512E6ECD2}"/>
              </a:ext>
            </a:extLst>
          </p:cNvPr>
          <p:cNvPicPr>
            <a:picLocks noChangeAspect="1"/>
          </p:cNvPicPr>
          <p:nvPr/>
        </p:nvPicPr>
        <p:blipFill>
          <a:blip r:embed="rId2"/>
          <a:stretch>
            <a:fillRect/>
          </a:stretch>
        </p:blipFill>
        <p:spPr>
          <a:xfrm>
            <a:off x="-952500" y="-298450"/>
            <a:ext cx="7429500" cy="7429500"/>
          </a:xfrm>
          <a:prstGeom prst="rect">
            <a:avLst/>
          </a:prstGeom>
        </p:spPr>
      </p:pic>
      <p:sp>
        <p:nvSpPr>
          <p:cNvPr id="5" name="Title 4"/>
          <p:cNvSpPr>
            <a:spLocks noGrp="1"/>
          </p:cNvSpPr>
          <p:nvPr>
            <p:ph type="title"/>
          </p:nvPr>
        </p:nvSpPr>
        <p:spPr bwMode="auto">
          <a:xfrm>
            <a:off x="6122788" y="2625328"/>
            <a:ext cx="5381431" cy="2313816"/>
          </a:xfrm>
          <a:prstGeom prst="rect">
            <a:avLst/>
          </a:prstGeom>
          <a:noFill/>
          <a:ln w="3175">
            <a:noFill/>
            <a:miter lim="0"/>
            <a:headEnd/>
            <a:tailEnd/>
          </a:ln>
        </p:spPr>
        <p:txBody>
          <a:bodyPr lIns="0" tIns="0" rIns="0" bIns="0">
            <a:noAutofit/>
          </a:bodyPr>
          <a:lstStyle>
            <a:lvl1pPr algn="l">
              <a:defRPr sz="8086" baseline="0"/>
            </a:lvl1pPr>
          </a:lstStyle>
          <a:p>
            <a:pPr lvl="0"/>
            <a:r>
              <a:rPr lang="en-US">
                <a:sym typeface="Trebuchet MS" pitchFamily="-100" charset="0"/>
              </a:rPr>
              <a:t>Click to edit Master title style</a:t>
            </a:r>
          </a:p>
        </p:txBody>
      </p:sp>
      <p:sp>
        <p:nvSpPr>
          <p:cNvPr id="3" name="Slide Number Placeholder 1">
            <a:extLst>
              <a:ext uri="{FF2B5EF4-FFF2-40B4-BE49-F238E27FC236}">
                <a16:creationId xmlns:a16="http://schemas.microsoft.com/office/drawing/2014/main" id="{A3BCFD53-8AE5-E932-FA46-DDD8EDA01E6B}"/>
              </a:ext>
            </a:extLst>
          </p:cNvPr>
          <p:cNvSpPr>
            <a:spLocks noGrp="1"/>
          </p:cNvSpPr>
          <p:nvPr>
            <p:ph type="sldNum" sz="quarter" idx="10"/>
          </p:nvPr>
        </p:nvSpPr>
        <p:spPr/>
        <p:txBody>
          <a:bodyPr/>
          <a:lstStyle>
            <a:lvl1pPr>
              <a:defRPr/>
            </a:lvl1pPr>
          </a:lstStyle>
          <a:p>
            <a:pPr>
              <a:defRPr/>
            </a:pPr>
            <a:fld id="{104A48A6-775D-4A97-8B76-C47BC23A0E1F}" type="slidenum">
              <a:rPr lang="en-US"/>
              <a:pPr>
                <a:defRPr/>
              </a:pPr>
              <a:t>‹#›</a:t>
            </a:fld>
            <a:endParaRPr lang="en-US"/>
          </a:p>
        </p:txBody>
      </p:sp>
    </p:spTree>
    <p:extLst>
      <p:ext uri="{BB962C8B-B14F-4D97-AF65-F5344CB8AC3E}">
        <p14:creationId xmlns:p14="http://schemas.microsoft.com/office/powerpoint/2010/main" val="28828626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t Slide">
    <p:spTree>
      <p:nvGrpSpPr>
        <p:cNvPr id="1" name=""/>
        <p:cNvGrpSpPr/>
        <p:nvPr/>
      </p:nvGrpSpPr>
      <p:grpSpPr>
        <a:xfrm>
          <a:off x="0" y="0"/>
          <a:ext cx="0" cy="0"/>
          <a:chOff x="0" y="0"/>
          <a:chExt cx="0" cy="0"/>
        </a:xfrm>
      </p:grpSpPr>
      <p:pic>
        <p:nvPicPr>
          <p:cNvPr id="2" name="Graphic 2" descr="Chat icon">
            <a:extLst>
              <a:ext uri="{FF2B5EF4-FFF2-40B4-BE49-F238E27FC236}">
                <a16:creationId xmlns:a16="http://schemas.microsoft.com/office/drawing/2014/main" id="{22BAEFF3-AB15-BCC6-0A8E-A12B1CD6F16C}"/>
              </a:ext>
            </a:extLst>
          </p:cNvPr>
          <p:cNvPicPr>
            <a:picLocks noChangeAspect="1"/>
          </p:cNvPicPr>
          <p:nvPr/>
        </p:nvPicPr>
        <p:blipFill>
          <a:blip r:embed="rId2"/>
          <a:stretch>
            <a:fillRect/>
          </a:stretch>
        </p:blipFill>
        <p:spPr>
          <a:xfrm>
            <a:off x="-225425" y="106363"/>
            <a:ext cx="6589713" cy="6591300"/>
          </a:xfrm>
          <a:prstGeom prst="rect">
            <a:avLst/>
          </a:prstGeom>
        </p:spPr>
      </p:pic>
      <p:sp>
        <p:nvSpPr>
          <p:cNvPr id="5" name="Title 4"/>
          <p:cNvSpPr>
            <a:spLocks noGrp="1"/>
          </p:cNvSpPr>
          <p:nvPr>
            <p:ph type="title"/>
          </p:nvPr>
        </p:nvSpPr>
        <p:spPr bwMode="auto">
          <a:xfrm>
            <a:off x="6122788" y="2253854"/>
            <a:ext cx="5759473" cy="2350294"/>
          </a:xfrm>
          <a:prstGeom prst="rect">
            <a:avLst/>
          </a:prstGeom>
          <a:noFill/>
          <a:ln w="3175">
            <a:noFill/>
            <a:miter lim="0"/>
            <a:headEnd/>
            <a:tailEnd/>
          </a:ln>
        </p:spPr>
        <p:txBody>
          <a:bodyPr lIns="0" tIns="0" rIns="0" bIns="0">
            <a:noAutofit/>
          </a:bodyPr>
          <a:lstStyle>
            <a:lvl1pPr algn="l">
              <a:defRPr sz="8086" baseline="0"/>
            </a:lvl1pPr>
          </a:lstStyle>
          <a:p>
            <a:pPr lvl="0"/>
            <a:r>
              <a:rPr lang="en-US">
                <a:sym typeface="Trebuchet MS" pitchFamily="-100" charset="0"/>
              </a:rPr>
              <a:t>Click to edit Master title style</a:t>
            </a:r>
          </a:p>
        </p:txBody>
      </p:sp>
      <p:sp>
        <p:nvSpPr>
          <p:cNvPr id="3" name="Slide Number Placeholder 1">
            <a:extLst>
              <a:ext uri="{FF2B5EF4-FFF2-40B4-BE49-F238E27FC236}">
                <a16:creationId xmlns:a16="http://schemas.microsoft.com/office/drawing/2014/main" id="{AEDE75F9-F211-A751-A22F-4C3769E37E59}"/>
              </a:ext>
            </a:extLst>
          </p:cNvPr>
          <p:cNvSpPr>
            <a:spLocks noGrp="1"/>
          </p:cNvSpPr>
          <p:nvPr>
            <p:ph type="sldNum" sz="quarter" idx="10"/>
          </p:nvPr>
        </p:nvSpPr>
        <p:spPr/>
        <p:txBody>
          <a:bodyPr/>
          <a:lstStyle>
            <a:lvl1pPr>
              <a:defRPr/>
            </a:lvl1pPr>
          </a:lstStyle>
          <a:p>
            <a:pPr>
              <a:defRPr/>
            </a:pPr>
            <a:fld id="{8D92D752-CF98-4C9D-8B00-73698D973976}" type="slidenum">
              <a:rPr lang="en-US"/>
              <a:pPr>
                <a:defRPr/>
              </a:pPr>
              <a:t>‹#›</a:t>
            </a:fld>
            <a:endParaRPr lang="en-US"/>
          </a:p>
        </p:txBody>
      </p:sp>
    </p:spTree>
    <p:extLst>
      <p:ext uri="{BB962C8B-B14F-4D97-AF65-F5344CB8AC3E}">
        <p14:creationId xmlns:p14="http://schemas.microsoft.com/office/powerpoint/2010/main" val="1863736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Title 1"/>
          <p:cNvSpPr>
            <a:spLocks noGrp="1"/>
          </p:cNvSpPr>
          <p:nvPr>
            <p:ph type="title"/>
          </p:nvPr>
        </p:nvSpPr>
        <p:spPr>
          <a:xfrm>
            <a:off x="838200" y="437985"/>
            <a:ext cx="10515600" cy="959890"/>
          </a:xfrm>
        </p:spPr>
        <p:txBody>
          <a:bodyPr anchor="b"/>
          <a:lstStyle>
            <a:lvl1pPr algn="ctr">
              <a:defRPr sz="6000"/>
            </a:lvl1pPr>
          </a:lstStyle>
          <a:p>
            <a:r>
              <a:rPr lang="en-US"/>
              <a:t>Click to edit Master title style</a:t>
            </a:r>
          </a:p>
        </p:txBody>
      </p:sp>
      <p:sp>
        <p:nvSpPr>
          <p:cNvPr id="5" name="Text Placeholder 4"/>
          <p:cNvSpPr>
            <a:spLocks noGrp="1"/>
          </p:cNvSpPr>
          <p:nvPr>
            <p:ph type="body" sz="quarter" idx="11"/>
          </p:nvPr>
        </p:nvSpPr>
        <p:spPr>
          <a:xfrm>
            <a:off x="2220148" y="2162013"/>
            <a:ext cx="7751703" cy="3820044"/>
          </a:xfrm>
          <a:prstGeom prst="rect">
            <a:avLst/>
          </a:prstGeom>
        </p:spPr>
        <p:txBody>
          <a:bodyPr/>
          <a:lstStyle>
            <a:lvl1pPr marL="0" indent="0">
              <a:buNone/>
              <a:defRPr>
                <a:latin typeface="Trebuchet MS" panose="020B0603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2703E-92E8-D94E-EAA8-B1C9671A12DB}"/>
              </a:ext>
            </a:extLst>
          </p:cNvPr>
          <p:cNvSpPr>
            <a:spLocks noGrp="1"/>
          </p:cNvSpPr>
          <p:nvPr>
            <p:ph type="sldNum" sz="quarter" idx="12"/>
          </p:nvPr>
        </p:nvSpPr>
        <p:spPr/>
        <p:txBody>
          <a:bodyPr/>
          <a:lstStyle>
            <a:lvl1pPr>
              <a:defRPr/>
            </a:lvl1pPr>
          </a:lstStyle>
          <a:p>
            <a:pPr>
              <a:defRPr/>
            </a:pPr>
            <a:fld id="{2BF36ECC-6B0A-4B41-BAA4-AC9AF5861D6B}" type="slidenum">
              <a:rPr lang="en-US"/>
              <a:pPr>
                <a:defRPr/>
              </a:pPr>
              <a:t>‹#›</a:t>
            </a:fld>
            <a:endParaRPr lang="en-US"/>
          </a:p>
        </p:txBody>
      </p:sp>
    </p:spTree>
    <p:extLst>
      <p:ext uri="{BB962C8B-B14F-4D97-AF65-F5344CB8AC3E}">
        <p14:creationId xmlns:p14="http://schemas.microsoft.com/office/powerpoint/2010/main" val="977125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5" name="Title 4"/>
          <p:cNvSpPr>
            <a:spLocks noGrp="1"/>
          </p:cNvSpPr>
          <p:nvPr>
            <p:ph type="title"/>
          </p:nvPr>
        </p:nvSpPr>
        <p:spPr bwMode="auto">
          <a:xfrm>
            <a:off x="595312" y="2180006"/>
            <a:ext cx="11001375" cy="1626319"/>
          </a:xfrm>
          <a:prstGeom prst="rect">
            <a:avLst/>
          </a:prstGeom>
          <a:noFill/>
          <a:ln w="3175">
            <a:noFill/>
            <a:miter lim="0"/>
            <a:headEnd/>
            <a:tailEnd/>
          </a:ln>
        </p:spPr>
        <p:txBody>
          <a:bodyPr lIns="0" tIns="0" rIns="0" bIns="0">
            <a:noAutofit/>
          </a:bodyPr>
          <a:lstStyle>
            <a:lvl1pPr>
              <a:defRPr sz="6750" baseline="0"/>
            </a:lvl1pPr>
          </a:lstStyle>
          <a:p>
            <a:pPr lvl="0"/>
            <a:r>
              <a:rPr lang="en-US">
                <a:sym typeface="Trebuchet MS" pitchFamily="-100" charset="0"/>
              </a:rPr>
              <a:t>Click to edit Master title style</a:t>
            </a:r>
          </a:p>
        </p:txBody>
      </p:sp>
      <p:sp>
        <p:nvSpPr>
          <p:cNvPr id="2" name="Slide Number Placeholder 1">
            <a:extLst>
              <a:ext uri="{FF2B5EF4-FFF2-40B4-BE49-F238E27FC236}">
                <a16:creationId xmlns:a16="http://schemas.microsoft.com/office/drawing/2014/main" id="{B88D0EAD-B031-4D5A-5E98-34A89CCD09CF}"/>
              </a:ext>
            </a:extLst>
          </p:cNvPr>
          <p:cNvSpPr>
            <a:spLocks noGrp="1"/>
          </p:cNvSpPr>
          <p:nvPr>
            <p:ph type="sldNum" sz="quarter" idx="10"/>
          </p:nvPr>
        </p:nvSpPr>
        <p:spPr/>
        <p:txBody>
          <a:bodyPr/>
          <a:lstStyle>
            <a:lvl1pPr>
              <a:defRPr/>
            </a:lvl1pPr>
          </a:lstStyle>
          <a:p>
            <a:pPr>
              <a:defRPr/>
            </a:pPr>
            <a:fld id="{5BEB7D2E-551B-4E5B-B016-2A2BD577D95D}" type="slidenum">
              <a:rPr lang="en-US"/>
              <a:pPr>
                <a:defRPr/>
              </a:pPr>
              <a:t>‹#›</a:t>
            </a:fld>
            <a:endParaRPr lang="en-US"/>
          </a:p>
        </p:txBody>
      </p:sp>
    </p:spTree>
    <p:extLst>
      <p:ext uri="{BB962C8B-B14F-4D97-AF65-F5344CB8AC3E}">
        <p14:creationId xmlns:p14="http://schemas.microsoft.com/office/powerpoint/2010/main" val="3404910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ssion Tex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7B3C8EA-C43E-7449-F042-ABD7951847F3}"/>
              </a:ext>
            </a:extLst>
          </p:cNvPr>
          <p:cNvSpPr>
            <a:spLocks noChangeArrowheads="1"/>
          </p:cNvSpPr>
          <p:nvPr/>
        </p:nvSpPr>
        <p:spPr bwMode="auto">
          <a:xfrm>
            <a:off x="838200" y="1873250"/>
            <a:ext cx="104330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3600">
                <a:latin typeface="Trebuchet MS" panose="020B0603020202020204" pitchFamily="34" charset="0"/>
              </a:rPr>
              <a:t>Improving health care equity, access and outcomes for the people we serve while saving Coloradans money on health care and driving value for Colorado.</a:t>
            </a:r>
          </a:p>
        </p:txBody>
      </p:sp>
      <p:sp>
        <p:nvSpPr>
          <p:cNvPr id="3" name="Rectangle 4">
            <a:extLst>
              <a:ext uri="{FF2B5EF4-FFF2-40B4-BE49-F238E27FC236}">
                <a16:creationId xmlns:a16="http://schemas.microsoft.com/office/drawing/2014/main" id="{FD9DC892-AF75-DEA8-3A98-31B726351CFD}"/>
              </a:ext>
            </a:extLst>
          </p:cNvPr>
          <p:cNvSpPr>
            <a:spLocks noChangeArrowheads="1"/>
          </p:cNvSpPr>
          <p:nvPr/>
        </p:nvSpPr>
        <p:spPr bwMode="auto">
          <a:xfrm>
            <a:off x="838200" y="417513"/>
            <a:ext cx="104330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6000" b="1">
                <a:solidFill>
                  <a:srgbClr val="FFFFFF"/>
                </a:solidFill>
                <a:latin typeface="Trebuchet MS" panose="020B0603020202020204" pitchFamily="34" charset="0"/>
              </a:rPr>
              <a:t>Our Mission</a:t>
            </a:r>
            <a:endParaRPr lang="en-US" altLang="en-US"/>
          </a:p>
        </p:txBody>
      </p:sp>
      <p:sp>
        <p:nvSpPr>
          <p:cNvPr id="4" name="Slide Number Placeholder 6">
            <a:extLst>
              <a:ext uri="{FF2B5EF4-FFF2-40B4-BE49-F238E27FC236}">
                <a16:creationId xmlns:a16="http://schemas.microsoft.com/office/drawing/2014/main" id="{AA2C09E2-6EB0-42B7-D018-4BCA0097C256}"/>
              </a:ext>
            </a:extLst>
          </p:cNvPr>
          <p:cNvSpPr>
            <a:spLocks noGrp="1"/>
          </p:cNvSpPr>
          <p:nvPr>
            <p:ph type="sldNum" sz="quarter" idx="10"/>
          </p:nvPr>
        </p:nvSpPr>
        <p:spPr/>
        <p:txBody>
          <a:bodyPr/>
          <a:lstStyle>
            <a:lvl1pPr>
              <a:defRPr/>
            </a:lvl1pPr>
          </a:lstStyle>
          <a:p>
            <a:pPr>
              <a:defRPr/>
            </a:pPr>
            <a:fld id="{E0CCF5BB-0454-4299-8723-9711BEA994CE}" type="slidenum">
              <a:rPr lang="en-US"/>
              <a:pPr>
                <a:defRPr/>
              </a:pPr>
              <a:t>‹#›</a:t>
            </a:fld>
            <a:endParaRPr lang="en-US"/>
          </a:p>
        </p:txBody>
      </p:sp>
    </p:spTree>
    <p:extLst>
      <p:ext uri="{BB962C8B-B14F-4D97-AF65-F5344CB8AC3E}">
        <p14:creationId xmlns:p14="http://schemas.microsoft.com/office/powerpoint/2010/main" val="2292165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ssion Photo">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F0BEA2-5EB0-DF7A-E61B-DE02D4DB5678}"/>
              </a:ext>
            </a:extLst>
          </p:cNvPr>
          <p:cNvSpPr txBox="1">
            <a:spLocks/>
          </p:cNvSpPr>
          <p:nvPr/>
        </p:nvSpPr>
        <p:spPr>
          <a:xfrm>
            <a:off x="13628688" y="8737600"/>
            <a:ext cx="2171700" cy="3937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00460" fontAlgn="auto">
              <a:spcBef>
                <a:spcPts val="0"/>
              </a:spcBef>
              <a:spcAft>
                <a:spcPts val="0"/>
              </a:spcAft>
              <a:defRPr/>
            </a:pPr>
            <a:fld id="{FDC8CEC7-000B-4092-8C6A-C8E9FDE8FACD}" type="slidenum">
              <a:rPr lang="en-US" sz="1801" b="1" smtClean="0">
                <a:solidFill>
                  <a:srgbClr val="000000"/>
                </a:solidFill>
                <a:latin typeface="Trebuchet MS"/>
                <a:sym typeface="Trebuchet MS" pitchFamily="-100" charset="0"/>
              </a:rPr>
              <a:pPr algn="r" defTabSz="1300460" fontAlgn="auto">
                <a:spcBef>
                  <a:spcPts val="0"/>
                </a:spcBef>
                <a:spcAft>
                  <a:spcPts val="0"/>
                </a:spcAft>
                <a:defRPr/>
              </a:pPr>
              <a:t>‹#›</a:t>
            </a:fld>
            <a:endParaRPr lang="en-US" sz="1801" b="1">
              <a:solidFill>
                <a:srgbClr val="000000"/>
              </a:solidFill>
              <a:latin typeface="Trebuchet MS"/>
              <a:sym typeface="Trebuchet MS" pitchFamily="-100" charset="0"/>
            </a:endParaRPr>
          </a:p>
        </p:txBody>
      </p:sp>
      <p:pic>
        <p:nvPicPr>
          <p:cNvPr id="3" name="Picture 3" descr="Father points out something on laptop to family, seated on couch, as wife, son and daughter look on.">
            <a:extLst>
              <a:ext uri="{FF2B5EF4-FFF2-40B4-BE49-F238E27FC236}">
                <a16:creationId xmlns:a16="http://schemas.microsoft.com/office/drawing/2014/main" id="{F4AEBF63-FF8E-4ACF-7A73-8E4452B0A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82" t="12785" b="4826"/>
          <a:stretch>
            <a:fillRect/>
          </a:stretch>
        </p:blipFill>
        <p:spPr bwMode="auto">
          <a:xfrm>
            <a:off x="0" y="0"/>
            <a:ext cx="12192000" cy="62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7">
            <a:extLst>
              <a:ext uri="{FF2B5EF4-FFF2-40B4-BE49-F238E27FC236}">
                <a16:creationId xmlns:a16="http://schemas.microsoft.com/office/drawing/2014/main" id="{A881F5FD-45AC-FE34-E988-037A0B5D3F61}"/>
              </a:ext>
            </a:extLst>
          </p:cNvPr>
          <p:cNvSpPr>
            <a:spLocks noChangeArrowheads="1"/>
          </p:cNvSpPr>
          <p:nvPr/>
        </p:nvSpPr>
        <p:spPr bwMode="auto">
          <a:xfrm>
            <a:off x="0" y="3446463"/>
            <a:ext cx="12215813" cy="2557462"/>
          </a:xfrm>
          <a:prstGeom prst="rect">
            <a:avLst/>
          </a:prstGeom>
          <a:solidFill>
            <a:srgbClr val="00197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30048" tIns="65024" rIns="130048" bIns="182880" anchor="ctr">
            <a:spAutoFit/>
          </a:bodyPr>
          <a:lstStyle>
            <a:lvl1pPr marL="161925" defTabSz="1300163">
              <a:defRPr>
                <a:solidFill>
                  <a:schemeClr val="tx1"/>
                </a:solidFill>
                <a:latin typeface="Calibri" panose="020F0502020204030204" pitchFamily="34" charset="0"/>
              </a:defRPr>
            </a:lvl1pPr>
            <a:lvl2pPr marL="742950" indent="-285750" defTabSz="1300163">
              <a:defRPr>
                <a:solidFill>
                  <a:schemeClr val="tx1"/>
                </a:solidFill>
                <a:latin typeface="Calibri" panose="020F0502020204030204" pitchFamily="34" charset="0"/>
              </a:defRPr>
            </a:lvl2pPr>
            <a:lvl3pPr marL="1143000" indent="-228600" defTabSz="1300163">
              <a:defRPr>
                <a:solidFill>
                  <a:schemeClr val="tx1"/>
                </a:solidFill>
                <a:latin typeface="Calibri" panose="020F0502020204030204" pitchFamily="34" charset="0"/>
              </a:defRPr>
            </a:lvl3pPr>
            <a:lvl4pPr marL="1600200" indent="-228600" defTabSz="1300163">
              <a:defRPr>
                <a:solidFill>
                  <a:schemeClr val="tx1"/>
                </a:solidFill>
                <a:latin typeface="Calibri" panose="020F0502020204030204" pitchFamily="34" charset="0"/>
              </a:defRPr>
            </a:lvl4pPr>
            <a:lvl5pPr marL="2057400" indent="-228600" defTabSz="1300163">
              <a:defRPr>
                <a:solidFill>
                  <a:schemeClr val="tx1"/>
                </a:solidFill>
                <a:latin typeface="Calibri" panose="020F0502020204030204" pitchFamily="34" charset="0"/>
              </a:defRPr>
            </a:lvl5pPr>
            <a:lvl6pPr marL="2514600" indent="-228600" defTabSz="1300163" fontAlgn="base">
              <a:spcBef>
                <a:spcPct val="0"/>
              </a:spcBef>
              <a:spcAft>
                <a:spcPct val="0"/>
              </a:spcAft>
              <a:defRPr>
                <a:solidFill>
                  <a:schemeClr val="tx1"/>
                </a:solidFill>
                <a:latin typeface="Calibri" panose="020F0502020204030204" pitchFamily="34" charset="0"/>
              </a:defRPr>
            </a:lvl6pPr>
            <a:lvl7pPr marL="2971800" indent="-228600" defTabSz="1300163" fontAlgn="base">
              <a:spcBef>
                <a:spcPct val="0"/>
              </a:spcBef>
              <a:spcAft>
                <a:spcPct val="0"/>
              </a:spcAft>
              <a:defRPr>
                <a:solidFill>
                  <a:schemeClr val="tx1"/>
                </a:solidFill>
                <a:latin typeface="Calibri" panose="020F0502020204030204" pitchFamily="34" charset="0"/>
              </a:defRPr>
            </a:lvl7pPr>
            <a:lvl8pPr marL="3429000" indent="-228600" defTabSz="1300163" fontAlgn="base">
              <a:spcBef>
                <a:spcPct val="0"/>
              </a:spcBef>
              <a:spcAft>
                <a:spcPct val="0"/>
              </a:spcAft>
              <a:defRPr>
                <a:solidFill>
                  <a:schemeClr val="tx1"/>
                </a:solidFill>
                <a:latin typeface="Calibri" panose="020F0502020204030204" pitchFamily="34" charset="0"/>
              </a:defRPr>
            </a:lvl8pPr>
            <a:lvl9pPr marL="3886200" indent="-228600" defTabSz="1300163"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5400" b="1">
                <a:solidFill>
                  <a:srgbClr val="FFFFFF"/>
                </a:solidFill>
                <a:latin typeface="Trebuchet MS" panose="020B0603020202020204" pitchFamily="34" charset="0"/>
                <a:sym typeface="Trebuchet MS" panose="020B0603020202020204" pitchFamily="34" charset="0"/>
              </a:rPr>
              <a:t>Our Mission: </a:t>
            </a:r>
            <a:endParaRPr lang="en-US" altLang="en-US" sz="5400">
              <a:solidFill>
                <a:srgbClr val="5C6670"/>
              </a:solidFill>
              <a:latin typeface="Trebuchet MS" panose="020B0603020202020204" pitchFamily="34" charset="0"/>
              <a:sym typeface="Trebuchet MS" panose="020B0603020202020204" pitchFamily="34" charset="0"/>
            </a:endParaRPr>
          </a:p>
          <a:p>
            <a:pPr eaLnBrk="1" hangingPunct="1"/>
            <a:r>
              <a:rPr lang="en-US" altLang="en-US" sz="3200">
                <a:solidFill>
                  <a:srgbClr val="FFFFFF"/>
                </a:solidFill>
                <a:latin typeface="Trebuchet MS" panose="020B0603020202020204" pitchFamily="34" charset="0"/>
                <a:sym typeface="Trebuchet MS" panose="020B0603020202020204" pitchFamily="34" charset="0"/>
              </a:rPr>
              <a:t>Improving health care equity, access and outcomes for the people we serve while saving Coloradans money on health care and driving value for Colorado.</a:t>
            </a:r>
          </a:p>
        </p:txBody>
      </p:sp>
      <p:sp>
        <p:nvSpPr>
          <p:cNvPr id="5" name="Slide Number Placeholder 6">
            <a:extLst>
              <a:ext uri="{FF2B5EF4-FFF2-40B4-BE49-F238E27FC236}">
                <a16:creationId xmlns:a16="http://schemas.microsoft.com/office/drawing/2014/main" id="{83279B74-E9ED-9BE0-4282-5321210CF4AB}"/>
              </a:ext>
            </a:extLst>
          </p:cNvPr>
          <p:cNvSpPr>
            <a:spLocks noGrp="1"/>
          </p:cNvSpPr>
          <p:nvPr>
            <p:ph type="sldNum" sz="quarter" idx="10"/>
          </p:nvPr>
        </p:nvSpPr>
        <p:spPr/>
        <p:txBody>
          <a:bodyPr/>
          <a:lstStyle>
            <a:lvl1pPr>
              <a:defRPr/>
            </a:lvl1pPr>
          </a:lstStyle>
          <a:p>
            <a:pPr>
              <a:defRPr/>
            </a:pPr>
            <a:fld id="{081BD4F9-95B9-4B8E-BDAB-8F186EAA71DD}" type="slidenum">
              <a:rPr lang="en-US"/>
              <a:pPr>
                <a:defRPr/>
              </a:pPr>
              <a:t>‹#›</a:t>
            </a:fld>
            <a:endParaRPr lang="en-US"/>
          </a:p>
        </p:txBody>
      </p:sp>
    </p:spTree>
    <p:extLst>
      <p:ext uri="{BB962C8B-B14F-4D97-AF65-F5344CB8AC3E}">
        <p14:creationId xmlns:p14="http://schemas.microsoft.com/office/powerpoint/2010/main" val="1756214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98DEFD4-0255-EC8B-6C6C-147FEEAC08CE}"/>
              </a:ext>
            </a:extLst>
          </p:cNvPr>
          <p:cNvSpPr>
            <a:spLocks noChangeArrowheads="1"/>
          </p:cNvSpPr>
          <p:nvPr/>
        </p:nvSpPr>
        <p:spPr bwMode="auto">
          <a:xfrm>
            <a:off x="838200" y="1873250"/>
            <a:ext cx="104330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84200">
              <a:defRPr>
                <a:solidFill>
                  <a:schemeClr val="tx1"/>
                </a:solidFill>
                <a:latin typeface="Calibri" panose="020F0502020204030204" pitchFamily="34" charset="0"/>
              </a:defRPr>
            </a:lvl1pPr>
            <a:lvl2pPr marL="742950" indent="-285750" defTabSz="584200">
              <a:defRPr>
                <a:solidFill>
                  <a:schemeClr val="tx1"/>
                </a:solidFill>
                <a:latin typeface="Calibri" panose="020F0502020204030204" pitchFamily="34" charset="0"/>
              </a:defRPr>
            </a:lvl2pPr>
            <a:lvl3pPr marL="1143000" indent="-228600" defTabSz="584200">
              <a:defRPr>
                <a:solidFill>
                  <a:schemeClr val="tx1"/>
                </a:solidFill>
                <a:latin typeface="Calibri" panose="020F0502020204030204" pitchFamily="34" charset="0"/>
              </a:defRPr>
            </a:lvl3pPr>
            <a:lvl4pPr marL="1600200" indent="-228600" defTabSz="584200">
              <a:defRPr>
                <a:solidFill>
                  <a:schemeClr val="tx1"/>
                </a:solidFill>
                <a:latin typeface="Calibri" panose="020F0502020204030204" pitchFamily="34" charset="0"/>
              </a:defRPr>
            </a:lvl4pPr>
            <a:lvl5pPr marL="2057400" indent="-228600" defTabSz="584200">
              <a:defRPr>
                <a:solidFill>
                  <a:schemeClr val="tx1"/>
                </a:solidFill>
                <a:latin typeface="Calibri" panose="020F0502020204030204" pitchFamily="34" charset="0"/>
              </a:defRPr>
            </a:lvl5pPr>
            <a:lvl6pPr marL="2514600" indent="-228600" defTabSz="584200" fontAlgn="base">
              <a:spcBef>
                <a:spcPct val="0"/>
              </a:spcBef>
              <a:spcAft>
                <a:spcPct val="0"/>
              </a:spcAft>
              <a:defRPr>
                <a:solidFill>
                  <a:schemeClr val="tx1"/>
                </a:solidFill>
                <a:latin typeface="Calibri" panose="020F0502020204030204" pitchFamily="34" charset="0"/>
              </a:defRPr>
            </a:lvl6pPr>
            <a:lvl7pPr marL="2971800" indent="-228600" defTabSz="584200" fontAlgn="base">
              <a:spcBef>
                <a:spcPct val="0"/>
              </a:spcBef>
              <a:spcAft>
                <a:spcPct val="0"/>
              </a:spcAft>
              <a:defRPr>
                <a:solidFill>
                  <a:schemeClr val="tx1"/>
                </a:solidFill>
                <a:latin typeface="Calibri" panose="020F0502020204030204" pitchFamily="34" charset="0"/>
              </a:defRPr>
            </a:lvl7pPr>
            <a:lvl8pPr marL="3429000" indent="-228600" defTabSz="584200" fontAlgn="base">
              <a:spcBef>
                <a:spcPct val="0"/>
              </a:spcBef>
              <a:spcAft>
                <a:spcPct val="0"/>
              </a:spcAft>
              <a:defRPr>
                <a:solidFill>
                  <a:schemeClr val="tx1"/>
                </a:solidFill>
                <a:latin typeface="Calibri" panose="020F0502020204030204" pitchFamily="34" charset="0"/>
              </a:defRPr>
            </a:lvl8pPr>
            <a:lvl9pPr marL="3886200" indent="-228600" defTabSz="584200" fontAlgn="base">
              <a:spcBef>
                <a:spcPct val="0"/>
              </a:spcBef>
              <a:spcAft>
                <a:spcPct val="0"/>
              </a:spcAft>
              <a:defRPr>
                <a:solidFill>
                  <a:schemeClr val="tx1"/>
                </a:solidFill>
                <a:latin typeface="Calibri" panose="020F0502020204030204" pitchFamily="34" charset="0"/>
              </a:defRPr>
            </a:lvl9pPr>
          </a:lstStyle>
          <a:p>
            <a:pPr eaLnBrk="1">
              <a:spcBef>
                <a:spcPts val="600"/>
              </a:spcBef>
            </a:pPr>
            <a:r>
              <a:rPr lang="en-US" altLang="en-US" sz="3600">
                <a:latin typeface="Trebuchet MS" panose="020B0603020202020204" pitchFamily="34" charset="0"/>
              </a:rPr>
              <a:t>The Department of Health Care Policy &amp; Financing administers Health First Colorado (Colorado’s Medicaid program), Child Health Plan </a:t>
            </a:r>
            <a:r>
              <a:rPr lang="en-US" altLang="en-US" sz="3600" i="1">
                <a:latin typeface="Trebuchet MS" panose="020B0603020202020204" pitchFamily="34" charset="0"/>
              </a:rPr>
              <a:t>Plus </a:t>
            </a:r>
            <a:r>
              <a:rPr lang="en-US" altLang="en-US" sz="3600">
                <a:latin typeface="Trebuchet MS" panose="020B0603020202020204" pitchFamily="34" charset="0"/>
              </a:rPr>
              <a:t>(CHP+) and other health care programs for Coloradans who qualify. </a:t>
            </a:r>
            <a:endParaRPr lang="en-US" altLang="en-US" sz="3600" b="1">
              <a:latin typeface="Trebuchet MS" panose="020B0603020202020204" pitchFamily="34" charset="0"/>
            </a:endParaRPr>
          </a:p>
        </p:txBody>
      </p:sp>
      <p:sp>
        <p:nvSpPr>
          <p:cNvPr id="3" name="Rectangle 4">
            <a:extLst>
              <a:ext uri="{FF2B5EF4-FFF2-40B4-BE49-F238E27FC236}">
                <a16:creationId xmlns:a16="http://schemas.microsoft.com/office/drawing/2014/main" id="{17115659-C5E2-79B2-1AD3-2A93695C4702}"/>
              </a:ext>
            </a:extLst>
          </p:cNvPr>
          <p:cNvSpPr>
            <a:spLocks noChangeArrowheads="1"/>
          </p:cNvSpPr>
          <p:nvPr/>
        </p:nvSpPr>
        <p:spPr bwMode="auto">
          <a:xfrm>
            <a:off x="838200" y="382588"/>
            <a:ext cx="104330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6000" b="1">
                <a:latin typeface="Trebuchet MS" panose="020B0603020202020204" pitchFamily="34" charset="0"/>
              </a:rPr>
              <a:t>What We Do</a:t>
            </a:r>
            <a:endParaRPr lang="en-US" altLang="en-US"/>
          </a:p>
        </p:txBody>
      </p:sp>
      <p:sp>
        <p:nvSpPr>
          <p:cNvPr id="4" name="Slide Number Placeholder 6">
            <a:extLst>
              <a:ext uri="{FF2B5EF4-FFF2-40B4-BE49-F238E27FC236}">
                <a16:creationId xmlns:a16="http://schemas.microsoft.com/office/drawing/2014/main" id="{712A115C-B451-E79B-E204-C7473873E106}"/>
              </a:ext>
            </a:extLst>
          </p:cNvPr>
          <p:cNvSpPr>
            <a:spLocks noGrp="1"/>
          </p:cNvSpPr>
          <p:nvPr>
            <p:ph type="sldNum" sz="quarter" idx="10"/>
          </p:nvPr>
        </p:nvSpPr>
        <p:spPr/>
        <p:txBody>
          <a:bodyPr/>
          <a:lstStyle>
            <a:lvl1pPr>
              <a:defRPr/>
            </a:lvl1pPr>
          </a:lstStyle>
          <a:p>
            <a:pPr>
              <a:defRPr/>
            </a:pPr>
            <a:fld id="{0E8E06BF-3B36-48CD-ABBD-93275D0FDAB3}" type="slidenum">
              <a:rPr lang="en-US"/>
              <a:pPr>
                <a:defRPr/>
              </a:pPr>
              <a:t>‹#›</a:t>
            </a:fld>
            <a:endParaRPr lang="en-US"/>
          </a:p>
        </p:txBody>
      </p:sp>
    </p:spTree>
    <p:extLst>
      <p:ext uri="{BB962C8B-B14F-4D97-AF65-F5344CB8AC3E}">
        <p14:creationId xmlns:p14="http://schemas.microsoft.com/office/powerpoint/2010/main" val="3030196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B6D1AA2-CA0C-9316-2A5A-0A9D3D22130E}"/>
              </a:ext>
            </a:extLst>
          </p:cNvPr>
          <p:cNvCxnSpPr/>
          <p:nvPr/>
        </p:nvCxnSpPr>
        <p:spPr>
          <a:xfrm>
            <a:off x="6096000" y="1327150"/>
            <a:ext cx="0" cy="42037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07546" y="1806137"/>
            <a:ext cx="4803226" cy="2970815"/>
          </a:xfrm>
        </p:spPr>
        <p:txBody>
          <a:bodyPr/>
          <a:lstStyle>
            <a:lvl1pPr algn="l">
              <a:defRPr sz="7200"/>
            </a:lvl1pPr>
          </a:lstStyle>
          <a:p>
            <a:r>
              <a:rPr lang="en-US"/>
              <a:t>Click to edit Master title style</a:t>
            </a:r>
          </a:p>
        </p:txBody>
      </p:sp>
      <p:sp>
        <p:nvSpPr>
          <p:cNvPr id="6" name="Content Placeholder 5"/>
          <p:cNvSpPr>
            <a:spLocks noGrp="1"/>
          </p:cNvSpPr>
          <p:nvPr>
            <p:ph sz="quarter" idx="4"/>
          </p:nvPr>
        </p:nvSpPr>
        <p:spPr>
          <a:xfrm>
            <a:off x="6476562" y="1806136"/>
            <a:ext cx="4855778" cy="2970816"/>
          </a:xfrm>
          <a:prstGeom prst="rect">
            <a:avLst/>
          </a:prstGeom>
        </p:spPr>
        <p:txBody>
          <a:bodyPr/>
          <a:lstStyle>
            <a:lvl1pPr>
              <a:defRPr sz="3600">
                <a:latin typeface="Trebuchet MS" panose="020B0603020202020204" pitchFamily="34" charset="0"/>
              </a:defRPr>
            </a:lvl1pPr>
            <a:lvl2pPr marL="685800" indent="-228600">
              <a:buSzPct val="70000"/>
              <a:buFont typeface="Wingdings" panose="05000000000000000000" pitchFamily="2" charset="2"/>
              <a:buChar char="Ø"/>
              <a:defRPr sz="3200">
                <a:latin typeface="Trebuchet MS" panose="020B0603020202020204" pitchFamily="34" charset="0"/>
              </a:defRPr>
            </a:lvl2pPr>
            <a:lvl3pPr marL="1143000" indent="-228600">
              <a:buFont typeface="Wingdings" panose="05000000000000000000" pitchFamily="2" charset="2"/>
              <a:buChar char="§"/>
              <a:defRPr sz="2800">
                <a:latin typeface="Trebuchet MS" panose="020B0603020202020204" pitchFamily="34" charset="0"/>
              </a:defRPr>
            </a:lvl3pPr>
            <a:lvl4pPr>
              <a:defRPr sz="2400">
                <a:latin typeface="Trebuchet MS" panose="020B0603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Slide Number Placeholder 8">
            <a:extLst>
              <a:ext uri="{FF2B5EF4-FFF2-40B4-BE49-F238E27FC236}">
                <a16:creationId xmlns:a16="http://schemas.microsoft.com/office/drawing/2014/main" id="{4775F8E2-A996-98E9-EC2C-BC12B5662A00}"/>
              </a:ext>
            </a:extLst>
          </p:cNvPr>
          <p:cNvSpPr>
            <a:spLocks noGrp="1"/>
          </p:cNvSpPr>
          <p:nvPr>
            <p:ph type="sldNum" sz="quarter" idx="10"/>
          </p:nvPr>
        </p:nvSpPr>
        <p:spPr/>
        <p:txBody>
          <a:bodyPr/>
          <a:lstStyle>
            <a:lvl1pPr>
              <a:defRPr/>
            </a:lvl1pPr>
          </a:lstStyle>
          <a:p>
            <a:pPr>
              <a:defRPr/>
            </a:pPr>
            <a:fld id="{BC2E7199-E237-4DF3-BDD4-590316C824DA}" type="slidenum">
              <a:rPr lang="en-US"/>
              <a:pPr>
                <a:defRPr/>
              </a:pPr>
              <a:t>‹#›</a:t>
            </a:fld>
            <a:endParaRPr lang="en-US"/>
          </a:p>
        </p:txBody>
      </p:sp>
    </p:spTree>
    <p:extLst>
      <p:ext uri="{BB962C8B-B14F-4D97-AF65-F5344CB8AC3E}">
        <p14:creationId xmlns:p14="http://schemas.microsoft.com/office/powerpoint/2010/main" val="30187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6000"/>
            </a:lvl1pPr>
          </a:lstStyle>
          <a:p>
            <a:r>
              <a:rPr lang="en-US"/>
              <a:t>Click to edit Master title style</a:t>
            </a:r>
          </a:p>
        </p:txBody>
      </p:sp>
      <p:sp>
        <p:nvSpPr>
          <p:cNvPr id="3" name="Slide Number Placeholder 4">
            <a:extLst>
              <a:ext uri="{FF2B5EF4-FFF2-40B4-BE49-F238E27FC236}">
                <a16:creationId xmlns:a16="http://schemas.microsoft.com/office/drawing/2014/main" id="{4B7BE5BD-7AB3-CE85-3FB8-3E004F0498ED}"/>
              </a:ext>
            </a:extLst>
          </p:cNvPr>
          <p:cNvSpPr>
            <a:spLocks noGrp="1"/>
          </p:cNvSpPr>
          <p:nvPr>
            <p:ph type="sldNum" sz="quarter" idx="10"/>
          </p:nvPr>
        </p:nvSpPr>
        <p:spPr/>
        <p:txBody>
          <a:bodyPr/>
          <a:lstStyle>
            <a:lvl1pPr>
              <a:defRPr/>
            </a:lvl1pPr>
          </a:lstStyle>
          <a:p>
            <a:pPr>
              <a:defRPr/>
            </a:pPr>
            <a:fld id="{388BDEDD-DAA0-4E5B-B507-4CE258657AB8}" type="slidenum">
              <a:rPr lang="en-US"/>
              <a:pPr>
                <a:defRPr/>
              </a:pPr>
              <a:t>‹#›</a:t>
            </a:fld>
            <a:endParaRPr lang="en-US"/>
          </a:p>
        </p:txBody>
      </p:sp>
    </p:spTree>
    <p:extLst>
      <p:ext uri="{BB962C8B-B14F-4D97-AF65-F5344CB8AC3E}">
        <p14:creationId xmlns:p14="http://schemas.microsoft.com/office/powerpoint/2010/main" val="2314828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296AED21-98FB-6F5E-BD60-B7E6CE685256}"/>
              </a:ext>
            </a:extLst>
          </p:cNvPr>
          <p:cNvSpPr>
            <a:spLocks noGrp="1"/>
          </p:cNvSpPr>
          <p:nvPr>
            <p:ph type="sldNum" sz="quarter" idx="10"/>
          </p:nvPr>
        </p:nvSpPr>
        <p:spPr/>
        <p:txBody>
          <a:bodyPr/>
          <a:lstStyle>
            <a:lvl1pPr>
              <a:defRPr/>
            </a:lvl1pPr>
          </a:lstStyle>
          <a:p>
            <a:pPr>
              <a:defRPr/>
            </a:pPr>
            <a:fld id="{F101A976-7DD2-4788-9419-BFE024876281}" type="slidenum">
              <a:rPr lang="en-US"/>
              <a:pPr>
                <a:defRPr/>
              </a:pPr>
              <a:t>‹#›</a:t>
            </a:fld>
            <a:endParaRPr lang="en-US"/>
          </a:p>
        </p:txBody>
      </p:sp>
    </p:spTree>
    <p:extLst>
      <p:ext uri="{BB962C8B-B14F-4D97-AF65-F5344CB8AC3E}">
        <p14:creationId xmlns:p14="http://schemas.microsoft.com/office/powerpoint/2010/main" val="166161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Slide 1">
    <p:spTree>
      <p:nvGrpSpPr>
        <p:cNvPr id="1" name=""/>
        <p:cNvGrpSpPr/>
        <p:nvPr/>
      </p:nvGrpSpPr>
      <p:grpSpPr>
        <a:xfrm>
          <a:off x="0" y="0"/>
          <a:ext cx="0" cy="0"/>
          <a:chOff x="0" y="0"/>
          <a:chExt cx="0" cy="0"/>
        </a:xfrm>
      </p:grpSpPr>
      <p:pic>
        <p:nvPicPr>
          <p:cNvPr id="2" name="Picture 2" descr="Icon of person with hand raised and empty text bubble.">
            <a:extLst>
              <a:ext uri="{FF2B5EF4-FFF2-40B4-BE49-F238E27FC236}">
                <a16:creationId xmlns:a16="http://schemas.microsoft.com/office/drawing/2014/main" id="{CB2BFFC8-D0E7-5D78-E590-1122DEF96DE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409575"/>
            <a:ext cx="5962650"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bwMode="auto">
          <a:xfrm>
            <a:off x="6122788" y="2625328"/>
            <a:ext cx="5381431" cy="2313816"/>
          </a:xfrm>
          <a:prstGeom prst="rect">
            <a:avLst/>
          </a:prstGeom>
          <a:noFill/>
          <a:ln w="3175">
            <a:noFill/>
            <a:miter lim="0"/>
            <a:headEnd/>
            <a:tailEnd/>
          </a:ln>
        </p:spPr>
        <p:txBody>
          <a:bodyPr lIns="0" tIns="0" rIns="0" bIns="0">
            <a:noAutofit/>
          </a:bodyPr>
          <a:lstStyle>
            <a:lvl1pPr algn="l">
              <a:defRPr sz="8086" baseline="0"/>
            </a:lvl1pPr>
          </a:lstStyle>
          <a:p>
            <a:pPr lvl="0"/>
            <a:r>
              <a:rPr lang="en-US">
                <a:sym typeface="Trebuchet MS" pitchFamily="-100" charset="0"/>
              </a:rPr>
              <a:t>Click to edit Master title style</a:t>
            </a:r>
          </a:p>
        </p:txBody>
      </p:sp>
      <p:sp>
        <p:nvSpPr>
          <p:cNvPr id="3" name="Slide Number Placeholder 1">
            <a:extLst>
              <a:ext uri="{FF2B5EF4-FFF2-40B4-BE49-F238E27FC236}">
                <a16:creationId xmlns:a16="http://schemas.microsoft.com/office/drawing/2014/main" id="{00EF3CD9-5618-EF7F-8D46-85FE7D3FAAA6}"/>
              </a:ext>
            </a:extLst>
          </p:cNvPr>
          <p:cNvSpPr>
            <a:spLocks noGrp="1"/>
          </p:cNvSpPr>
          <p:nvPr>
            <p:ph type="sldNum" sz="quarter" idx="10"/>
          </p:nvPr>
        </p:nvSpPr>
        <p:spPr/>
        <p:txBody>
          <a:bodyPr/>
          <a:lstStyle>
            <a:lvl1pPr>
              <a:defRPr/>
            </a:lvl1pPr>
          </a:lstStyle>
          <a:p>
            <a:pPr>
              <a:defRPr/>
            </a:pPr>
            <a:fld id="{1380BEAC-5AC1-4D88-A398-7F46BAC080FB}" type="slidenum">
              <a:rPr lang="en-US"/>
              <a:pPr>
                <a:defRPr/>
              </a:pPr>
              <a:t>‹#›</a:t>
            </a:fld>
            <a:endParaRPr lang="en-US"/>
          </a:p>
        </p:txBody>
      </p:sp>
    </p:spTree>
    <p:extLst>
      <p:ext uri="{BB962C8B-B14F-4D97-AF65-F5344CB8AC3E}">
        <p14:creationId xmlns:p14="http://schemas.microsoft.com/office/powerpoint/2010/main" val="1629666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heme" Target="../theme/theme3.xml"/><Relationship Id="rId1" Type="http://schemas.openxmlformats.org/officeDocument/2006/relationships/slideLayout" Target="../slideLayouts/slideLayout1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4.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5.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350529F-4887-95C9-F8CE-8AF8589E536D}"/>
              </a:ext>
            </a:extLst>
          </p:cNvPr>
          <p:cNvSpPr>
            <a:spLocks noGrp="1" noChangeArrowheads="1"/>
          </p:cNvSpPr>
          <p:nvPr>
            <p:ph type="title"/>
          </p:nvPr>
        </p:nvSpPr>
        <p:spPr bwMode="auto">
          <a:xfrm>
            <a:off x="184150" y="2168525"/>
            <a:ext cx="11823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 name="Date Placeholder 3">
            <a:extLst>
              <a:ext uri="{FF2B5EF4-FFF2-40B4-BE49-F238E27FC236}">
                <a16:creationId xmlns:a16="http://schemas.microsoft.com/office/drawing/2014/main" id="{2BD11BCE-BE2C-274E-C78C-BE3F74342E51}"/>
              </a:ext>
            </a:extLst>
          </p:cNvPr>
          <p:cNvSpPr>
            <a:spLocks noGrp="1"/>
          </p:cNvSpPr>
          <p:nvPr>
            <p:ph type="dt" sz="half" idx="2"/>
          </p:nvPr>
        </p:nvSpPr>
        <p:spPr>
          <a:xfrm>
            <a:off x="4724400" y="4906963"/>
            <a:ext cx="2743200" cy="365125"/>
          </a:xfrm>
          <a:prstGeom prst="rect">
            <a:avLst/>
          </a:prstGeom>
        </p:spPr>
        <p:txBody>
          <a:bodyPr vert="horz" lIns="91440" tIns="45720" rIns="91440" bIns="45720" rtlCol="0" anchor="ctr"/>
          <a:lstStyle>
            <a:lvl1pPr algn="ctr" eaLnBrk="1" fontAlgn="auto" hangingPunct="1">
              <a:spcBef>
                <a:spcPts val="0"/>
              </a:spcBef>
              <a:spcAft>
                <a:spcPts val="0"/>
              </a:spcAft>
              <a:defRPr sz="2000" dirty="0">
                <a:solidFill>
                  <a:schemeClr val="tx1">
                    <a:tint val="75000"/>
                  </a:schemeClr>
                </a:solidFill>
                <a:latin typeface="Trebuchet MS" panose="020B0603020202020204" pitchFamily="34" charset="0"/>
              </a:defRPr>
            </a:lvl1pPr>
          </a:lstStyle>
          <a:p>
            <a:pPr>
              <a:defRPr/>
            </a:pPr>
            <a:endParaRPr lang="en-US"/>
          </a:p>
        </p:txBody>
      </p:sp>
      <p:sp>
        <p:nvSpPr>
          <p:cNvPr id="7" name="Rectangle 6">
            <a:extLst>
              <a:ext uri="{FF2B5EF4-FFF2-40B4-BE49-F238E27FC236}">
                <a16:creationId xmlns:a16="http://schemas.microsoft.com/office/drawing/2014/main" id="{F570B3F5-E085-CB4E-CD3C-97FB7E4000B5}"/>
              </a:ext>
            </a:extLst>
          </p:cNvPr>
          <p:cNvSpPr/>
          <p:nvPr/>
        </p:nvSpPr>
        <p:spPr>
          <a:xfrm>
            <a:off x="0" y="6256338"/>
            <a:ext cx="12192000" cy="60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a:extLst>
              <a:ext uri="{FF2B5EF4-FFF2-40B4-BE49-F238E27FC236}">
                <a16:creationId xmlns:a16="http://schemas.microsoft.com/office/drawing/2014/main" id="{F2BF6805-23FA-AADD-7B0A-09B5028DC2E1}"/>
              </a:ext>
            </a:extLst>
          </p:cNvPr>
          <p:cNvSpPr>
            <a:spLocks noGrp="1"/>
          </p:cNvSpPr>
          <p:nvPr>
            <p:ph type="sldNum" sz="quarter" idx="4"/>
          </p:nvPr>
        </p:nvSpPr>
        <p:spPr>
          <a:xfrm>
            <a:off x="9174163" y="637063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bg1"/>
                </a:solidFill>
                <a:latin typeface="Trebuchet MS" panose="020B0603020202020204" pitchFamily="34" charset="0"/>
              </a:defRPr>
            </a:lvl1pPr>
          </a:lstStyle>
          <a:p>
            <a:pPr>
              <a:defRPr/>
            </a:pPr>
            <a:fld id="{08E06F49-2B63-4A84-8A37-8B2634A31342}" type="slidenum">
              <a:rPr lang="en-US"/>
              <a:pPr>
                <a:defRPr/>
              </a:pPr>
              <a:t>‹#›</a:t>
            </a:fld>
            <a:endParaRPr lang="en-US"/>
          </a:p>
        </p:txBody>
      </p:sp>
      <p:pic>
        <p:nvPicPr>
          <p:cNvPr id="1030" name="Picture 8" descr="Colorado Department of Health Care Policy &amp; Financing">
            <a:extLst>
              <a:ext uri="{FF2B5EF4-FFF2-40B4-BE49-F238E27FC236}">
                <a16:creationId xmlns:a16="http://schemas.microsoft.com/office/drawing/2014/main" id="{D2A7EE54-8439-583D-FF28-02684EEC3F0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4638" y="6364288"/>
            <a:ext cx="221456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4"/>
    </p:custDataLst>
  </p:cSld>
  <p:clrMap bg1="dk1" tx1="lt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ftr="0" dt="0"/>
  <p:txStyles>
    <p:titleStyle>
      <a:lvl1pPr algn="ctr" rtl="0" eaLnBrk="1" fontAlgn="base" hangingPunct="1">
        <a:lnSpc>
          <a:spcPct val="90000"/>
        </a:lnSpc>
        <a:spcBef>
          <a:spcPct val="0"/>
        </a:spcBef>
        <a:spcAft>
          <a:spcPct val="0"/>
        </a:spcAft>
        <a:defRPr sz="6000" b="1" kern="1200">
          <a:solidFill>
            <a:schemeClr val="tx1"/>
          </a:solidFill>
          <a:latin typeface="Trebuchet MS" panose="020B0603020202020204" pitchFamily="34" charset="0"/>
          <a:ea typeface="+mj-ea"/>
          <a:cs typeface="+mj-cs"/>
        </a:defRPr>
      </a:lvl1pPr>
      <a:lvl2pPr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2pPr>
      <a:lvl3pPr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3pPr>
      <a:lvl4pPr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4pPr>
      <a:lvl5pPr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5pPr>
      <a:lvl6pPr marL="457200"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6pPr>
      <a:lvl7pPr marL="914400"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7pPr>
      <a:lvl8pPr marL="1371600"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8pPr>
      <a:lvl9pPr marL="1828800" algn="ctr" rtl="0" eaLnBrk="1" fontAlgn="base" hangingPunct="1">
        <a:lnSpc>
          <a:spcPct val="90000"/>
        </a:lnSpc>
        <a:spcBef>
          <a:spcPct val="0"/>
        </a:spcBef>
        <a:spcAft>
          <a:spcPct val="0"/>
        </a:spcAft>
        <a:defRPr sz="6000" b="1">
          <a:solidFill>
            <a:schemeClr val="tx1"/>
          </a:solidFill>
          <a:latin typeface="Trebuchet MS" panose="020B0603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2050" name="Picture 9" descr="Colorado Department of Health Care Policy &amp; Financing">
            <a:extLst>
              <a:ext uri="{FF2B5EF4-FFF2-40B4-BE49-F238E27FC236}">
                <a16:creationId xmlns:a16="http://schemas.microsoft.com/office/drawing/2014/main" id="{BADDC74F-7AB1-3383-321A-02BC99D825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6364288"/>
            <a:ext cx="22669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lide Number Placeholder 5">
            <a:extLst>
              <a:ext uri="{FF2B5EF4-FFF2-40B4-BE49-F238E27FC236}">
                <a16:creationId xmlns:a16="http://schemas.microsoft.com/office/drawing/2014/main" id="{42DAC404-059D-10BC-0678-C6683E623223}"/>
              </a:ext>
            </a:extLst>
          </p:cNvPr>
          <p:cNvSpPr>
            <a:spLocks noGrp="1"/>
          </p:cNvSpPr>
          <p:nvPr>
            <p:ph type="sldNum" sz="quarter" idx="4"/>
          </p:nvPr>
        </p:nvSpPr>
        <p:spPr>
          <a:xfrm>
            <a:off x="9174163" y="6373813"/>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bg1"/>
                </a:solidFill>
                <a:latin typeface="Trebuchet MS" panose="020B0603020202020204" pitchFamily="34" charset="0"/>
              </a:defRPr>
            </a:lvl1pPr>
          </a:lstStyle>
          <a:p>
            <a:pPr>
              <a:defRPr/>
            </a:pPr>
            <a:fld id="{F30EE942-187A-4254-B90A-63A54729E0C2}" type="slidenum">
              <a:rPr lang="en-US"/>
              <a:pPr>
                <a:defRPr/>
              </a:pPr>
              <a:t>‹#›</a:t>
            </a:fld>
            <a:endParaRPr lang="en-US"/>
          </a:p>
        </p:txBody>
      </p:sp>
    </p:spTree>
    <p:custDataLst>
      <p:tags r:id="rId3"/>
    </p:custDataLst>
  </p:cSld>
  <p:clrMap bg1="lt1" tx1="dk1" bg2="lt2" tx2="dk2" accent1="accent1" accent2="accent2" accent3="accent3" accent4="accent4" accent5="accent5" accent6="accent6" hlink="hlink" folHlink="folHlink"/>
  <p:sldLayoutIdLst>
    <p:sldLayoutId id="2147483703"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238AD2A1-33C0-3FD3-4A38-8F0E29CC3BCC}"/>
              </a:ext>
            </a:extLst>
          </p:cNvPr>
          <p:cNvSpPr>
            <a:spLocks noGrp="1"/>
          </p:cNvSpPr>
          <p:nvPr>
            <p:ph type="sldNum" sz="quarter" idx="4"/>
          </p:nvPr>
        </p:nvSpPr>
        <p:spPr>
          <a:xfrm>
            <a:off x="9174163" y="6373813"/>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lang="en-US" sz="1200" smtClean="0">
                <a:solidFill>
                  <a:schemeClr val="tx1"/>
                </a:solidFill>
                <a:latin typeface="Trebuchet MS" panose="020B0603020202020204" pitchFamily="34" charset="0"/>
              </a:defRPr>
            </a:lvl1pPr>
          </a:lstStyle>
          <a:p>
            <a:pPr>
              <a:defRPr/>
            </a:pPr>
            <a:fld id="{19E68EF1-96D2-4FBB-88F6-E6A5A6530402}" type="slidenum">
              <a:rPr/>
              <a:pPr>
                <a:defRPr/>
              </a:pPr>
              <a:t>‹#›</a:t>
            </a:fld>
            <a:endParaRPr/>
          </a:p>
        </p:txBody>
      </p:sp>
      <p:pic>
        <p:nvPicPr>
          <p:cNvPr id="3075" name="Picture 3" descr="Colorado Department of Health Care Policy &amp; Financing">
            <a:extLst>
              <a:ext uri="{FF2B5EF4-FFF2-40B4-BE49-F238E27FC236}">
                <a16:creationId xmlns:a16="http://schemas.microsoft.com/office/drawing/2014/main" id="{C94A9265-40BD-895E-8858-6742DA659F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6364288"/>
            <a:ext cx="221456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3"/>
    </p:custDataLst>
  </p:cSld>
  <p:clrMap bg1="lt1" tx1="dk1" bg2="lt2" tx2="dk2" accent1="accent1" accent2="accent2" accent3="accent3" accent4="accent4" accent5="accent5" accent6="accent6" hlink="hlink" folHlink="folHlink"/>
  <p:sldLayoutIdLst>
    <p:sldLayoutId id="2147483704"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3774EDA7-3F51-02AC-A10C-89AF05523715}"/>
              </a:ext>
            </a:extLst>
          </p:cNvPr>
          <p:cNvSpPr>
            <a:spLocks noGrp="1" noChangeArrowheads="1"/>
          </p:cNvSpPr>
          <p:nvPr>
            <p:ph type="title"/>
          </p:nvPr>
        </p:nvSpPr>
        <p:spPr bwMode="auto">
          <a:xfrm>
            <a:off x="184150" y="2193925"/>
            <a:ext cx="11823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 name="Date Placeholder 3">
            <a:extLst>
              <a:ext uri="{FF2B5EF4-FFF2-40B4-BE49-F238E27FC236}">
                <a16:creationId xmlns:a16="http://schemas.microsoft.com/office/drawing/2014/main" id="{3D5D6585-C49B-59A3-A79C-83C484C7E263}"/>
              </a:ext>
            </a:extLst>
          </p:cNvPr>
          <p:cNvSpPr>
            <a:spLocks noGrp="1"/>
          </p:cNvSpPr>
          <p:nvPr>
            <p:ph type="dt" sz="half" idx="2"/>
          </p:nvPr>
        </p:nvSpPr>
        <p:spPr>
          <a:xfrm>
            <a:off x="4724400" y="4906963"/>
            <a:ext cx="2743200" cy="365125"/>
          </a:xfrm>
          <a:prstGeom prst="rect">
            <a:avLst/>
          </a:prstGeom>
        </p:spPr>
        <p:txBody>
          <a:bodyPr vert="horz" lIns="91440" tIns="45720" rIns="91440" bIns="45720" rtlCol="0" anchor="ctr"/>
          <a:lstStyle>
            <a:lvl1pPr algn="ctr" eaLnBrk="1" fontAlgn="auto" hangingPunct="1">
              <a:spcBef>
                <a:spcPts val="0"/>
              </a:spcBef>
              <a:spcAft>
                <a:spcPts val="0"/>
              </a:spcAft>
              <a:defRPr sz="2000" dirty="0">
                <a:solidFill>
                  <a:schemeClr val="tx1"/>
                </a:solidFill>
                <a:latin typeface="Trebuchet MS" panose="020B0603020202020204" pitchFamily="34" charset="0"/>
              </a:defRPr>
            </a:lvl1pPr>
          </a:lstStyle>
          <a:p>
            <a:pPr>
              <a:defRPr/>
            </a:pPr>
            <a:endParaRPr lang="en-US"/>
          </a:p>
        </p:txBody>
      </p:sp>
      <p:sp>
        <p:nvSpPr>
          <p:cNvPr id="7" name="Rectangle 6">
            <a:extLst>
              <a:ext uri="{FF2B5EF4-FFF2-40B4-BE49-F238E27FC236}">
                <a16:creationId xmlns:a16="http://schemas.microsoft.com/office/drawing/2014/main" id="{575ABE4F-7813-60D2-7254-11EE1747A255}"/>
              </a:ext>
            </a:extLst>
          </p:cNvPr>
          <p:cNvSpPr/>
          <p:nvPr/>
        </p:nvSpPr>
        <p:spPr>
          <a:xfrm>
            <a:off x="0" y="6256338"/>
            <a:ext cx="12192000" cy="60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a:extLst>
              <a:ext uri="{FF2B5EF4-FFF2-40B4-BE49-F238E27FC236}">
                <a16:creationId xmlns:a16="http://schemas.microsoft.com/office/drawing/2014/main" id="{E12ACF2F-0CD8-735D-62B3-C635B7E936C0}"/>
              </a:ext>
            </a:extLst>
          </p:cNvPr>
          <p:cNvSpPr>
            <a:spLocks noGrp="1"/>
          </p:cNvSpPr>
          <p:nvPr>
            <p:ph type="sldNum" sz="quarter" idx="4"/>
          </p:nvPr>
        </p:nvSpPr>
        <p:spPr>
          <a:xfrm>
            <a:off x="9174163" y="6373813"/>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bg1"/>
                </a:solidFill>
                <a:latin typeface="Trebuchet MS" panose="020B0603020202020204" pitchFamily="34" charset="0"/>
              </a:defRPr>
            </a:lvl1pPr>
          </a:lstStyle>
          <a:p>
            <a:pPr>
              <a:defRPr/>
            </a:pPr>
            <a:fld id="{C1921D5A-C593-4441-A8C8-63463BA44E2F}" type="slidenum">
              <a:rPr lang="en-US"/>
              <a:pPr>
                <a:defRPr/>
              </a:pPr>
              <a:t>‹#›</a:t>
            </a:fld>
            <a:endParaRPr lang="en-US"/>
          </a:p>
        </p:txBody>
      </p:sp>
      <p:pic>
        <p:nvPicPr>
          <p:cNvPr id="4102" name="Picture 7" descr="Colorado Department of Health Care Policy &amp; Financing">
            <a:extLst>
              <a:ext uri="{FF2B5EF4-FFF2-40B4-BE49-F238E27FC236}">
                <a16:creationId xmlns:a16="http://schemas.microsoft.com/office/drawing/2014/main" id="{DF5F8A3B-1DFC-221D-1B71-C918531E0BC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4638" y="6364288"/>
            <a:ext cx="22669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4"/>
    </p:custData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hdr="0" ftr="0" dt="0"/>
  <p:txStyles>
    <p:titleStyle>
      <a:lvl1pPr algn="ctr" rtl="0" fontAlgn="base">
        <a:lnSpc>
          <a:spcPct val="90000"/>
        </a:lnSpc>
        <a:spcBef>
          <a:spcPct val="0"/>
        </a:spcBef>
        <a:spcAft>
          <a:spcPct val="0"/>
        </a:spcAft>
        <a:defRPr sz="6000" b="1" kern="1200">
          <a:solidFill>
            <a:schemeClr val="tx2"/>
          </a:solidFill>
          <a:latin typeface="Trebuchet MS" panose="020B0603020202020204" pitchFamily="34" charset="0"/>
          <a:ea typeface="+mj-ea"/>
          <a:cs typeface="+mj-cs"/>
        </a:defRPr>
      </a:lvl1pPr>
      <a:lvl2pPr algn="ctr" rtl="0" fontAlgn="base">
        <a:lnSpc>
          <a:spcPct val="90000"/>
        </a:lnSpc>
        <a:spcBef>
          <a:spcPct val="0"/>
        </a:spcBef>
        <a:spcAft>
          <a:spcPct val="0"/>
        </a:spcAft>
        <a:defRPr sz="6000" b="1">
          <a:solidFill>
            <a:schemeClr val="tx2"/>
          </a:solidFill>
          <a:latin typeface="Trebuchet MS" panose="020B0603020202020204" pitchFamily="34" charset="0"/>
        </a:defRPr>
      </a:lvl2pPr>
      <a:lvl3pPr algn="ctr" rtl="0" fontAlgn="base">
        <a:lnSpc>
          <a:spcPct val="90000"/>
        </a:lnSpc>
        <a:spcBef>
          <a:spcPct val="0"/>
        </a:spcBef>
        <a:spcAft>
          <a:spcPct val="0"/>
        </a:spcAft>
        <a:defRPr sz="6000" b="1">
          <a:solidFill>
            <a:schemeClr val="tx2"/>
          </a:solidFill>
          <a:latin typeface="Trebuchet MS" panose="020B0603020202020204" pitchFamily="34" charset="0"/>
        </a:defRPr>
      </a:lvl3pPr>
      <a:lvl4pPr algn="ctr" rtl="0" fontAlgn="base">
        <a:lnSpc>
          <a:spcPct val="90000"/>
        </a:lnSpc>
        <a:spcBef>
          <a:spcPct val="0"/>
        </a:spcBef>
        <a:spcAft>
          <a:spcPct val="0"/>
        </a:spcAft>
        <a:defRPr sz="6000" b="1">
          <a:solidFill>
            <a:schemeClr val="tx2"/>
          </a:solidFill>
          <a:latin typeface="Trebuchet MS" panose="020B0603020202020204" pitchFamily="34" charset="0"/>
        </a:defRPr>
      </a:lvl4pPr>
      <a:lvl5pPr algn="ctr" rtl="0" fontAlgn="base">
        <a:lnSpc>
          <a:spcPct val="90000"/>
        </a:lnSpc>
        <a:spcBef>
          <a:spcPct val="0"/>
        </a:spcBef>
        <a:spcAft>
          <a:spcPct val="0"/>
        </a:spcAft>
        <a:defRPr sz="6000" b="1">
          <a:solidFill>
            <a:schemeClr val="tx2"/>
          </a:solidFill>
          <a:latin typeface="Trebuchet MS" panose="020B0603020202020204" pitchFamily="34" charset="0"/>
        </a:defRPr>
      </a:lvl5pPr>
      <a:lvl6pPr marL="457200" algn="ctr" rtl="0" fontAlgn="base">
        <a:lnSpc>
          <a:spcPct val="90000"/>
        </a:lnSpc>
        <a:spcBef>
          <a:spcPct val="0"/>
        </a:spcBef>
        <a:spcAft>
          <a:spcPct val="0"/>
        </a:spcAft>
        <a:defRPr sz="6000" b="1">
          <a:solidFill>
            <a:schemeClr val="tx2"/>
          </a:solidFill>
          <a:latin typeface="Trebuchet MS" panose="020B0603020202020204" pitchFamily="34" charset="0"/>
        </a:defRPr>
      </a:lvl6pPr>
      <a:lvl7pPr marL="914400" algn="ctr" rtl="0" fontAlgn="base">
        <a:lnSpc>
          <a:spcPct val="90000"/>
        </a:lnSpc>
        <a:spcBef>
          <a:spcPct val="0"/>
        </a:spcBef>
        <a:spcAft>
          <a:spcPct val="0"/>
        </a:spcAft>
        <a:defRPr sz="6000" b="1">
          <a:solidFill>
            <a:schemeClr val="tx2"/>
          </a:solidFill>
          <a:latin typeface="Trebuchet MS" panose="020B0603020202020204" pitchFamily="34" charset="0"/>
        </a:defRPr>
      </a:lvl7pPr>
      <a:lvl8pPr marL="1371600" algn="ctr" rtl="0" fontAlgn="base">
        <a:lnSpc>
          <a:spcPct val="90000"/>
        </a:lnSpc>
        <a:spcBef>
          <a:spcPct val="0"/>
        </a:spcBef>
        <a:spcAft>
          <a:spcPct val="0"/>
        </a:spcAft>
        <a:defRPr sz="6000" b="1">
          <a:solidFill>
            <a:schemeClr val="tx2"/>
          </a:solidFill>
          <a:latin typeface="Trebuchet MS" panose="020B0603020202020204" pitchFamily="34" charset="0"/>
        </a:defRPr>
      </a:lvl8pPr>
      <a:lvl9pPr marL="1828800" algn="ctr" rtl="0" fontAlgn="base">
        <a:lnSpc>
          <a:spcPct val="90000"/>
        </a:lnSpc>
        <a:spcBef>
          <a:spcPct val="0"/>
        </a:spcBef>
        <a:spcAft>
          <a:spcPct val="0"/>
        </a:spcAft>
        <a:defRPr sz="6000" b="1">
          <a:solidFill>
            <a:schemeClr val="tx2"/>
          </a:solidFill>
          <a:latin typeface="Trebuchet MS" panose="020B0603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a:extLst>
              <a:ext uri="{FF2B5EF4-FFF2-40B4-BE49-F238E27FC236}">
                <a16:creationId xmlns:a16="http://schemas.microsoft.com/office/drawing/2014/main" id="{48B334F6-50EE-80B4-0100-F3B3C45AB247}"/>
              </a:ext>
            </a:extLst>
          </p:cNvPr>
          <p:cNvSpPr>
            <a:spLocks noGrp="1" noChangeArrowheads="1"/>
          </p:cNvSpPr>
          <p:nvPr>
            <p:ph type="ctrTitle"/>
          </p:nvPr>
        </p:nvSpPr>
        <p:spPr>
          <a:xfrm>
            <a:off x="144855" y="1505158"/>
            <a:ext cx="11805719" cy="990216"/>
          </a:xfrm>
        </p:spPr>
        <p:txBody>
          <a:bodyPr/>
          <a:lstStyle/>
          <a:p>
            <a:r>
              <a:rPr lang="en-US" altLang="en-US">
                <a:latin typeface="Trebuchet MS"/>
              </a:rPr>
              <a:t>Evaluation of the Accountable Care Collaborative</a:t>
            </a:r>
          </a:p>
        </p:txBody>
      </p:sp>
      <p:sp>
        <p:nvSpPr>
          <p:cNvPr id="5" name="Subtitle 4">
            <a:extLst>
              <a:ext uri="{FF2B5EF4-FFF2-40B4-BE49-F238E27FC236}">
                <a16:creationId xmlns:a16="http://schemas.microsoft.com/office/drawing/2014/main" id="{014D0F01-C299-9A8C-4639-1257EBA724E8}"/>
              </a:ext>
            </a:extLst>
          </p:cNvPr>
          <p:cNvSpPr>
            <a:spLocks noGrp="1"/>
          </p:cNvSpPr>
          <p:nvPr>
            <p:ph type="subTitle" idx="1"/>
          </p:nvPr>
        </p:nvSpPr>
        <p:spPr>
          <a:xfrm>
            <a:off x="1523999" y="3008045"/>
            <a:ext cx="9144000" cy="738734"/>
          </a:xfrm>
        </p:spPr>
        <p:txBody>
          <a:bodyPr lIns="91440" tIns="45720" rIns="91440" bIns="45720" anchor="ctr"/>
          <a:lstStyle/>
          <a:p>
            <a:pPr fontAlgn="auto">
              <a:spcAft>
                <a:spcPts val="0"/>
              </a:spcAft>
              <a:defRPr/>
            </a:pPr>
            <a:r>
              <a:rPr lang="en-US">
                <a:latin typeface="Trebuchet MS"/>
              </a:rPr>
              <a:t>Getting Your Feedback</a:t>
            </a:r>
          </a:p>
        </p:txBody>
      </p:sp>
      <p:sp>
        <p:nvSpPr>
          <p:cNvPr id="37892" name="Text Placeholder 7">
            <a:extLst>
              <a:ext uri="{FF2B5EF4-FFF2-40B4-BE49-F238E27FC236}">
                <a16:creationId xmlns:a16="http://schemas.microsoft.com/office/drawing/2014/main" id="{5E361EAB-B561-4F62-FEC6-7382E8504443}"/>
              </a:ext>
            </a:extLst>
          </p:cNvPr>
          <p:cNvSpPr>
            <a:spLocks noGrp="1" noChangeArrowheads="1"/>
          </p:cNvSpPr>
          <p:nvPr>
            <p:ph type="body" sz="quarter" idx="13"/>
          </p:nvPr>
        </p:nvSpPr>
        <p:spPr bwMode="auto">
          <a:xfrm>
            <a:off x="1913860" y="4259450"/>
            <a:ext cx="8364279"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en-US" altLang="en-US">
                <a:latin typeface="Trebuchet MS"/>
              </a:rPr>
              <a:t>Tamara Keeney &amp; Liana Major</a:t>
            </a:r>
          </a:p>
          <a:p>
            <a:r>
              <a:rPr lang="en-US" altLang="en-US" sz="2000">
                <a:latin typeface="Trebuchet MS"/>
              </a:rPr>
              <a:t>HCPF Research Team</a:t>
            </a:r>
          </a:p>
        </p:txBody>
      </p:sp>
      <p:sp>
        <p:nvSpPr>
          <p:cNvPr id="3" name="Text Placeholder 7">
            <a:extLst>
              <a:ext uri="{FF2B5EF4-FFF2-40B4-BE49-F238E27FC236}">
                <a16:creationId xmlns:a16="http://schemas.microsoft.com/office/drawing/2014/main" id="{EC252AD6-58C7-A0AE-35BE-FD2168A74232}"/>
              </a:ext>
            </a:extLst>
          </p:cNvPr>
          <p:cNvSpPr txBox="1">
            <a:spLocks noChangeArrowheads="1"/>
          </p:cNvSpPr>
          <p:nvPr/>
        </p:nvSpPr>
        <p:spPr bwMode="auto">
          <a:xfrm>
            <a:off x="9739176" y="5808850"/>
            <a:ext cx="2310613" cy="3323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3300" kern="1200">
                <a:solidFill>
                  <a:schemeClr val="tx1"/>
                </a:solidFill>
                <a:latin typeface="Trebuchet MS" panose="020B0603020202020204" pitchFamily="34" charset="0"/>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Trebuchet MS" panose="020B0603020202020204" pitchFamily="34" charset="0"/>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Trebuchet MS" panose="020B0603020202020204" pitchFamily="34" charset="0"/>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Trebuchet MS" panose="020B0603020202020204" pitchFamily="34" charset="0"/>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tLang="en-US" sz="2000">
                <a:latin typeface="Trebuchet MS"/>
              </a:rPr>
              <a:t>July 28, 2026</a:t>
            </a:r>
            <a:endParaRPr lang="en-US" altLang="en-US" sz="200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7">
            <a:extLst>
              <a:ext uri="{FF2B5EF4-FFF2-40B4-BE49-F238E27FC236}">
                <a16:creationId xmlns:a16="http://schemas.microsoft.com/office/drawing/2014/main" id="{FC130BC3-399E-5BD9-A92C-B0AC01FDE68A}"/>
              </a:ext>
            </a:extLst>
          </p:cNvPr>
          <p:cNvSpPr>
            <a:spLocks noGrp="1" noChangeArrowheads="1"/>
          </p:cNvSpPr>
          <p:nvPr>
            <p:ph type="title"/>
          </p:nvPr>
        </p:nvSpPr>
        <p:spPr>
          <a:xfrm>
            <a:off x="838200" y="438150"/>
            <a:ext cx="10515600" cy="960438"/>
          </a:xfrm>
        </p:spPr>
        <p:txBody>
          <a:bodyPr/>
          <a:lstStyle/>
          <a:p>
            <a:r>
              <a:rPr lang="en-US" altLang="en-US">
                <a:latin typeface="Trebuchet MS"/>
              </a:rPr>
              <a:t>Plan for Our Time Together</a:t>
            </a:r>
            <a:endParaRPr lang="en-US" altLang="en-US"/>
          </a:p>
        </p:txBody>
      </p:sp>
      <p:sp>
        <p:nvSpPr>
          <p:cNvPr id="43011" name="Text Placeholder 2">
            <a:extLst>
              <a:ext uri="{FF2B5EF4-FFF2-40B4-BE49-F238E27FC236}">
                <a16:creationId xmlns:a16="http://schemas.microsoft.com/office/drawing/2014/main" id="{95976BDE-F365-F9D8-7659-AA66C2B10605}"/>
              </a:ext>
            </a:extLst>
          </p:cNvPr>
          <p:cNvSpPr>
            <a:spLocks noGrp="1" noChangeArrowheads="1"/>
          </p:cNvSpPr>
          <p:nvPr>
            <p:ph type="body" idx="1"/>
          </p:nvPr>
        </p:nvSpPr>
        <p:spPr bwMode="auto">
          <a:xfrm>
            <a:off x="838200" y="1630363"/>
            <a:ext cx="10515600" cy="444870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100">
                <a:latin typeface="Trebuchet MS"/>
              </a:rPr>
              <a:t>Provide background on HCPF research team</a:t>
            </a:r>
            <a:br>
              <a:rPr lang="en-US" altLang="en-US" sz="3100">
                <a:latin typeface="Trebuchet MS"/>
              </a:rPr>
            </a:br>
            <a:endParaRPr lang="en-US" altLang="en-US" sz="3100">
              <a:latin typeface="Trebuchet MS"/>
            </a:endParaRPr>
          </a:p>
          <a:p>
            <a:r>
              <a:rPr lang="en-US" altLang="en-US" sz="3100">
                <a:latin typeface="Trebuchet MS"/>
              </a:rPr>
              <a:t>Introduce our Medicaid evaluation of Phase 3</a:t>
            </a:r>
            <a:endParaRPr lang="en-US" altLang="en-US" sz="3100" b="1"/>
          </a:p>
          <a:p>
            <a:endParaRPr lang="en-US" altLang="en-US" sz="3100" b="1"/>
          </a:p>
          <a:p>
            <a:r>
              <a:rPr lang="en-US" altLang="en-US" sz="3100">
                <a:latin typeface="Trebuchet MS"/>
              </a:rPr>
              <a:t>Today's discussion: your experiences as Medicaid members so far (or as parents) in several key areas</a:t>
            </a:r>
          </a:p>
        </p:txBody>
      </p:sp>
      <p:sp>
        <p:nvSpPr>
          <p:cNvPr id="43012" name="Slide Number Placeholder 3">
            <a:extLst>
              <a:ext uri="{FF2B5EF4-FFF2-40B4-BE49-F238E27FC236}">
                <a16:creationId xmlns:a16="http://schemas.microsoft.com/office/drawing/2014/main" id="{248FB7FE-F3F8-97B2-995F-14CE27CAE6C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F100CAB-17ED-4905-BFFA-B6756BDEDB2E}" type="slidenum">
              <a:rPr lang="en-US" altLang="en-US">
                <a:solidFill>
                  <a:schemeClr val="bg1"/>
                </a:solidFill>
                <a:latin typeface="Trebuchet MS" panose="020B0603020202020204" pitchFamily="34" charset="0"/>
              </a:rPr>
              <a:pPr fontAlgn="base">
                <a:spcBef>
                  <a:spcPct val="0"/>
                </a:spcBef>
                <a:spcAft>
                  <a:spcPct val="0"/>
                </a:spcAft>
              </a:pPr>
              <a:t>2</a:t>
            </a:fld>
            <a:endParaRPr lang="en-US" altLang="en-US">
              <a:solidFill>
                <a:schemeClr val="bg1"/>
              </a:solidFill>
              <a:latin typeface="Trebuchet MS" panose="020B0603020202020204" pitchFamily="34" charset="0"/>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A02FA-48BD-1C59-AE78-9AF6E359295B}"/>
              </a:ext>
            </a:extLst>
          </p:cNvPr>
          <p:cNvSpPr>
            <a:spLocks noGrp="1"/>
          </p:cNvSpPr>
          <p:nvPr>
            <p:ph type="title"/>
          </p:nvPr>
        </p:nvSpPr>
        <p:spPr/>
        <p:txBody>
          <a:bodyPr/>
          <a:lstStyle/>
          <a:p>
            <a:r>
              <a:rPr lang="en-US" sz="4800">
                <a:latin typeface="Trebuchet MS"/>
              </a:rPr>
              <a:t>Who is the HCPF Research Team?</a:t>
            </a:r>
            <a:endParaRPr lang="en-US" sz="5400"/>
          </a:p>
        </p:txBody>
      </p:sp>
      <p:sp>
        <p:nvSpPr>
          <p:cNvPr id="3" name="Text Placeholder 2">
            <a:extLst>
              <a:ext uri="{FF2B5EF4-FFF2-40B4-BE49-F238E27FC236}">
                <a16:creationId xmlns:a16="http://schemas.microsoft.com/office/drawing/2014/main" id="{E221B3F8-3CC9-3999-866C-65B54464445B}"/>
              </a:ext>
            </a:extLst>
          </p:cNvPr>
          <p:cNvSpPr>
            <a:spLocks noGrp="1"/>
          </p:cNvSpPr>
          <p:nvPr>
            <p:ph type="body" idx="1"/>
          </p:nvPr>
        </p:nvSpPr>
        <p:spPr>
          <a:xfrm>
            <a:off x="838200" y="1715142"/>
            <a:ext cx="10515600" cy="4205598"/>
          </a:xfrm>
        </p:spPr>
        <p:txBody>
          <a:bodyPr lIns="91440" tIns="45720" rIns="91440" bIns="45720" anchor="t"/>
          <a:lstStyle/>
          <a:p>
            <a:r>
              <a:rPr lang="en-US">
                <a:latin typeface="Trebuchet MS"/>
              </a:rPr>
              <a:t>Group of five research analysts at HCPF</a:t>
            </a:r>
            <a:br>
              <a:rPr lang="en-US">
                <a:latin typeface="Trebuchet MS"/>
              </a:rPr>
            </a:br>
            <a:r>
              <a:rPr lang="en-US">
                <a:latin typeface="Trebuchet MS"/>
              </a:rPr>
              <a:t> </a:t>
            </a:r>
          </a:p>
          <a:p>
            <a:r>
              <a:rPr lang="en-US">
                <a:latin typeface="Trebuchet MS"/>
              </a:rPr>
              <a:t>Study how HCPF's programs are going by using data, looking at the research, and talking with partners in Colorado and other states</a:t>
            </a:r>
          </a:p>
          <a:p>
            <a:endParaRPr lang="en-US">
              <a:latin typeface="Trebuchet MS"/>
            </a:endParaRPr>
          </a:p>
          <a:p>
            <a:r>
              <a:rPr lang="en-US">
                <a:latin typeface="Trebuchet MS"/>
              </a:rPr>
              <a:t>One of our projects is to track how ACC Phase 3 is going over the seven years</a:t>
            </a:r>
            <a:endParaRPr lang="en-US"/>
          </a:p>
        </p:txBody>
      </p:sp>
      <p:sp>
        <p:nvSpPr>
          <p:cNvPr id="4" name="Slide Number Placeholder 3">
            <a:extLst>
              <a:ext uri="{FF2B5EF4-FFF2-40B4-BE49-F238E27FC236}">
                <a16:creationId xmlns:a16="http://schemas.microsoft.com/office/drawing/2014/main" id="{ECA9EBBE-08B8-537C-7A5A-A1CFE2DE7901}"/>
              </a:ext>
            </a:extLst>
          </p:cNvPr>
          <p:cNvSpPr>
            <a:spLocks noGrp="1"/>
          </p:cNvSpPr>
          <p:nvPr>
            <p:ph type="sldNum" sz="quarter" idx="10"/>
          </p:nvPr>
        </p:nvSpPr>
        <p:spPr/>
        <p:txBody>
          <a:bodyPr/>
          <a:lstStyle/>
          <a:p>
            <a:pPr>
              <a:defRPr/>
            </a:pPr>
            <a:fld id="{AE9D82CA-4E69-4EDC-BEA8-F85086E2631A}" type="slidenum">
              <a:rPr lang="en-US"/>
              <a:pPr>
                <a:defRPr/>
              </a:pPr>
              <a:t>3</a:t>
            </a:fld>
            <a:endParaRPr lang="en-US"/>
          </a:p>
        </p:txBody>
      </p:sp>
    </p:spTree>
    <p:extLst>
      <p:ext uri="{BB962C8B-B14F-4D97-AF65-F5344CB8AC3E}">
        <p14:creationId xmlns:p14="http://schemas.microsoft.com/office/powerpoint/2010/main" val="383039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5C1DA-2CA0-8BF9-B1BC-3310A8D522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56A855-FB87-22BE-ABA1-715F2DB71694}"/>
              </a:ext>
            </a:extLst>
          </p:cNvPr>
          <p:cNvSpPr>
            <a:spLocks noGrp="1"/>
          </p:cNvSpPr>
          <p:nvPr>
            <p:ph type="sldNum" sz="quarter" idx="10"/>
          </p:nvPr>
        </p:nvSpPr>
        <p:spPr/>
        <p:txBody>
          <a:bodyPr/>
          <a:lstStyle/>
          <a:p>
            <a:pPr>
              <a:defRPr/>
            </a:pPr>
            <a:fld id="{AE9D82CA-4E69-4EDC-BEA8-F85086E2631A}" type="slidenum">
              <a:rPr lang="en-US" smtClean="0"/>
              <a:pPr>
                <a:defRPr/>
              </a:pPr>
              <a:t>4</a:t>
            </a:fld>
            <a:endParaRPr lang="en-US"/>
          </a:p>
        </p:txBody>
      </p:sp>
      <p:sp>
        <p:nvSpPr>
          <p:cNvPr id="6" name="Rectangle: Rounded Corners 5">
            <a:extLst>
              <a:ext uri="{FF2B5EF4-FFF2-40B4-BE49-F238E27FC236}">
                <a16:creationId xmlns:a16="http://schemas.microsoft.com/office/drawing/2014/main" id="{2AD182AE-27E6-5415-B9C3-3092274DAB41}"/>
              </a:ext>
            </a:extLst>
          </p:cNvPr>
          <p:cNvSpPr/>
          <p:nvPr/>
        </p:nvSpPr>
        <p:spPr>
          <a:xfrm>
            <a:off x="445842" y="655103"/>
            <a:ext cx="11076325" cy="555872"/>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t>Colorado Department of Health Care Policy &amp; Financing (HCPF)</a:t>
            </a:r>
          </a:p>
        </p:txBody>
      </p:sp>
      <p:sp>
        <p:nvSpPr>
          <p:cNvPr id="7" name="Rectangle: Rounded Corners 6">
            <a:extLst>
              <a:ext uri="{FF2B5EF4-FFF2-40B4-BE49-F238E27FC236}">
                <a16:creationId xmlns:a16="http://schemas.microsoft.com/office/drawing/2014/main" id="{A05006E1-A888-AF03-851A-8CD0B18B25BB}"/>
              </a:ext>
            </a:extLst>
          </p:cNvPr>
          <p:cNvSpPr/>
          <p:nvPr/>
        </p:nvSpPr>
        <p:spPr>
          <a:xfrm>
            <a:off x="445842" y="2490503"/>
            <a:ext cx="4796717" cy="555872"/>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US"/>
              <a:t>Regional Accountable Entity (RAE) </a:t>
            </a:r>
          </a:p>
        </p:txBody>
      </p:sp>
      <p:pic>
        <p:nvPicPr>
          <p:cNvPr id="1028" name="Picture 4" descr="Health First Colorado - Colorado's Medicaid Program">
            <a:extLst>
              <a:ext uri="{FF2B5EF4-FFF2-40B4-BE49-F238E27FC236}">
                <a16:creationId xmlns:a16="http://schemas.microsoft.com/office/drawing/2014/main" id="{34D3A855-5225-8639-6462-F292435220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9874" y="1398861"/>
            <a:ext cx="2287053" cy="7547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lorado Access: Caring For You And Your Health">
            <a:extLst>
              <a:ext uri="{FF2B5EF4-FFF2-40B4-BE49-F238E27FC236}">
                <a16:creationId xmlns:a16="http://schemas.microsoft.com/office/drawing/2014/main" id="{5778305C-AB5C-4DD9-143D-90A75701B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4111" y="3096235"/>
            <a:ext cx="1952816" cy="106986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ermatologist that Accepts Rocky Mountain | U.S. Dermatology Partners">
            <a:extLst>
              <a:ext uri="{FF2B5EF4-FFF2-40B4-BE49-F238E27FC236}">
                <a16:creationId xmlns:a16="http://schemas.microsoft.com/office/drawing/2014/main" id="{75B41E61-95D1-72A3-F014-F2A30D3B4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556" y="4077607"/>
            <a:ext cx="1899956" cy="121615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CHA | Home">
            <a:extLst>
              <a:ext uri="{FF2B5EF4-FFF2-40B4-BE49-F238E27FC236}">
                <a16:creationId xmlns:a16="http://schemas.microsoft.com/office/drawing/2014/main" id="{0F23B503-9753-9531-ADDE-1D2E3BA83C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8344" y="4117557"/>
            <a:ext cx="1978583" cy="114757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ortheast Health Partners">
            <a:extLst>
              <a:ext uri="{FF2B5EF4-FFF2-40B4-BE49-F238E27FC236}">
                <a16:creationId xmlns:a16="http://schemas.microsoft.com/office/drawing/2014/main" id="{377DA2C5-5697-CB25-377D-BA26882D8C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842" y="5361256"/>
            <a:ext cx="2706592" cy="6039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F367328-24FF-9645-746D-6692C4939A2E}"/>
              </a:ext>
            </a:extLst>
          </p:cNvPr>
          <p:cNvPicPr>
            <a:picLocks noChangeAspect="1"/>
          </p:cNvPicPr>
          <p:nvPr/>
        </p:nvPicPr>
        <p:blipFill>
          <a:blip r:embed="rId8"/>
          <a:srcRect l="10236" t="19562" r="10705"/>
          <a:stretch>
            <a:fillRect/>
          </a:stretch>
        </p:blipFill>
        <p:spPr>
          <a:xfrm>
            <a:off x="377166" y="3242827"/>
            <a:ext cx="2467034" cy="914520"/>
          </a:xfrm>
          <a:prstGeom prst="rect">
            <a:avLst/>
          </a:prstGeom>
        </p:spPr>
      </p:pic>
      <p:pic>
        <p:nvPicPr>
          <p:cNvPr id="8" name="Picture 7">
            <a:extLst>
              <a:ext uri="{FF2B5EF4-FFF2-40B4-BE49-F238E27FC236}">
                <a16:creationId xmlns:a16="http://schemas.microsoft.com/office/drawing/2014/main" id="{E53D0B38-707A-3968-F02B-865D0E349A27}"/>
              </a:ext>
            </a:extLst>
          </p:cNvPr>
          <p:cNvPicPr>
            <a:picLocks noChangeAspect="1"/>
          </p:cNvPicPr>
          <p:nvPr/>
        </p:nvPicPr>
        <p:blipFill>
          <a:blip r:embed="rId9"/>
          <a:stretch>
            <a:fillRect/>
          </a:stretch>
        </p:blipFill>
        <p:spPr>
          <a:xfrm>
            <a:off x="7986234" y="1402083"/>
            <a:ext cx="2362321" cy="711237"/>
          </a:xfrm>
          <a:prstGeom prst="rect">
            <a:avLst/>
          </a:prstGeom>
        </p:spPr>
      </p:pic>
      <p:cxnSp>
        <p:nvCxnSpPr>
          <p:cNvPr id="10" name="Straight Connector 9">
            <a:extLst>
              <a:ext uri="{FF2B5EF4-FFF2-40B4-BE49-F238E27FC236}">
                <a16:creationId xmlns:a16="http://schemas.microsoft.com/office/drawing/2014/main" id="{6F1DF1D4-5382-ECB8-A504-A48D1B0D1B9F}"/>
              </a:ext>
            </a:extLst>
          </p:cNvPr>
          <p:cNvCxnSpPr/>
          <p:nvPr/>
        </p:nvCxnSpPr>
        <p:spPr>
          <a:xfrm>
            <a:off x="6096000" y="1314994"/>
            <a:ext cx="0" cy="4650259"/>
          </a:xfrm>
          <a:prstGeom prst="line">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2" name="Picture 6" descr="Colorado Access: Caring For You And Your Health">
            <a:extLst>
              <a:ext uri="{FF2B5EF4-FFF2-40B4-BE49-F238E27FC236}">
                <a16:creationId xmlns:a16="http://schemas.microsoft.com/office/drawing/2014/main" id="{75CDDDB0-A031-CF0B-5DA9-EE295288A8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9355" y="2940895"/>
            <a:ext cx="1952816" cy="1069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Dermatologist that Accepts Rocky Mountain | U.S. Dermatology Partners">
            <a:extLst>
              <a:ext uri="{FF2B5EF4-FFF2-40B4-BE49-F238E27FC236}">
                <a16:creationId xmlns:a16="http://schemas.microsoft.com/office/drawing/2014/main" id="{3BAF4550-2802-20F0-0B99-66CA2EB380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9867" y="4294783"/>
            <a:ext cx="1899956" cy="1216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817F84EE-67C8-491B-08AE-AAB607B1DBDB}"/>
              </a:ext>
            </a:extLst>
          </p:cNvPr>
          <p:cNvPicPr>
            <a:picLocks noChangeAspect="1"/>
          </p:cNvPicPr>
          <p:nvPr/>
        </p:nvPicPr>
        <p:blipFill>
          <a:blip r:embed="rId10"/>
          <a:stretch>
            <a:fillRect/>
          </a:stretch>
        </p:blipFill>
        <p:spPr>
          <a:xfrm>
            <a:off x="9350237" y="4297626"/>
            <a:ext cx="2391052" cy="1171898"/>
          </a:xfrm>
          <a:prstGeom prst="rect">
            <a:avLst/>
          </a:prstGeom>
        </p:spPr>
      </p:pic>
      <p:sp>
        <p:nvSpPr>
          <p:cNvPr id="18" name="Rectangle 17">
            <a:extLst>
              <a:ext uri="{FF2B5EF4-FFF2-40B4-BE49-F238E27FC236}">
                <a16:creationId xmlns:a16="http://schemas.microsoft.com/office/drawing/2014/main" id="{FFDE80CF-814C-F7CD-48F1-0C206B268C8C}"/>
              </a:ext>
            </a:extLst>
          </p:cNvPr>
          <p:cNvSpPr/>
          <p:nvPr/>
        </p:nvSpPr>
        <p:spPr>
          <a:xfrm>
            <a:off x="154759" y="1319784"/>
            <a:ext cx="5892737" cy="4744297"/>
          </a:xfrm>
          <a:prstGeom prst="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5177B430-F33B-B26D-A53F-6B29C849E24B}"/>
              </a:ext>
            </a:extLst>
          </p:cNvPr>
          <p:cNvSpPr/>
          <p:nvPr/>
        </p:nvSpPr>
        <p:spPr>
          <a:xfrm>
            <a:off x="445842" y="1005"/>
            <a:ext cx="11076325" cy="55587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t>Federal Government</a:t>
            </a:r>
          </a:p>
        </p:txBody>
      </p:sp>
      <p:sp>
        <p:nvSpPr>
          <p:cNvPr id="17" name="Rectangle: Rounded Corners 16">
            <a:extLst>
              <a:ext uri="{FF2B5EF4-FFF2-40B4-BE49-F238E27FC236}">
                <a16:creationId xmlns:a16="http://schemas.microsoft.com/office/drawing/2014/main" id="{D94EF5B8-580A-9D19-2BB2-B3584367D810}"/>
              </a:ext>
            </a:extLst>
          </p:cNvPr>
          <p:cNvSpPr/>
          <p:nvPr/>
        </p:nvSpPr>
        <p:spPr>
          <a:xfrm>
            <a:off x="6734617" y="2476364"/>
            <a:ext cx="4796717" cy="555872"/>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Managed Care Organizations</a:t>
            </a:r>
          </a:p>
        </p:txBody>
      </p:sp>
      <p:sp>
        <p:nvSpPr>
          <p:cNvPr id="19" name="TextBox 18">
            <a:extLst>
              <a:ext uri="{FF2B5EF4-FFF2-40B4-BE49-F238E27FC236}">
                <a16:creationId xmlns:a16="http://schemas.microsoft.com/office/drawing/2014/main" id="{4066DF7F-43F1-355C-9FE3-29ADABA92CD8}"/>
              </a:ext>
            </a:extLst>
          </p:cNvPr>
          <p:cNvSpPr txBox="1"/>
          <p:nvPr/>
        </p:nvSpPr>
        <p:spPr>
          <a:xfrm>
            <a:off x="155100" y="1336093"/>
            <a:ext cx="2105837" cy="923330"/>
          </a:xfrm>
          <a:prstGeom prst="rect">
            <a:avLst/>
          </a:prstGeom>
          <a:noFill/>
        </p:spPr>
        <p:txBody>
          <a:bodyPr wrap="square" rtlCol="0">
            <a:spAutoFit/>
          </a:bodyPr>
          <a:lstStyle/>
          <a:p>
            <a:r>
              <a:rPr lang="en-US"/>
              <a:t>The Accountable Care Collaborative (ACC) </a:t>
            </a:r>
            <a:r>
              <a:rPr lang="en-US">
                <a:sym typeface="Wingdings" panose="05000000000000000000" pitchFamily="2" charset="2"/>
              </a:rPr>
              <a:t></a:t>
            </a:r>
            <a:endParaRPr lang="en-US"/>
          </a:p>
        </p:txBody>
      </p:sp>
      <p:pic>
        <p:nvPicPr>
          <p:cNvPr id="3" name="Picture 2">
            <a:extLst>
              <a:ext uri="{FF2B5EF4-FFF2-40B4-BE49-F238E27FC236}">
                <a16:creationId xmlns:a16="http://schemas.microsoft.com/office/drawing/2014/main" id="{4877B8F6-3BA0-2E07-F288-5F43BCC47CB2}"/>
              </a:ext>
            </a:extLst>
          </p:cNvPr>
          <p:cNvPicPr>
            <a:picLocks noChangeAspect="1"/>
          </p:cNvPicPr>
          <p:nvPr/>
        </p:nvPicPr>
        <p:blipFill>
          <a:blip r:embed="rId11"/>
          <a:stretch>
            <a:fillRect/>
          </a:stretch>
        </p:blipFill>
        <p:spPr>
          <a:xfrm>
            <a:off x="6595382" y="3208565"/>
            <a:ext cx="2539093" cy="862693"/>
          </a:xfrm>
          <a:prstGeom prst="rect">
            <a:avLst/>
          </a:prstGeom>
        </p:spPr>
      </p:pic>
    </p:spTree>
    <p:extLst>
      <p:ext uri="{BB962C8B-B14F-4D97-AF65-F5344CB8AC3E}">
        <p14:creationId xmlns:p14="http://schemas.microsoft.com/office/powerpoint/2010/main" val="183483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8742B-A1D9-FAE6-D215-B799634B9D10}"/>
              </a:ext>
            </a:extLst>
          </p:cNvPr>
          <p:cNvSpPr>
            <a:spLocks noGrp="1"/>
          </p:cNvSpPr>
          <p:nvPr>
            <p:ph type="title"/>
          </p:nvPr>
        </p:nvSpPr>
        <p:spPr/>
        <p:txBody>
          <a:bodyPr/>
          <a:lstStyle/>
          <a:p>
            <a:r>
              <a:rPr lang="en-US"/>
              <a:t>What We Are Researching</a:t>
            </a:r>
          </a:p>
        </p:txBody>
      </p:sp>
      <p:sp>
        <p:nvSpPr>
          <p:cNvPr id="3" name="Text Placeholder 2">
            <a:extLst>
              <a:ext uri="{FF2B5EF4-FFF2-40B4-BE49-F238E27FC236}">
                <a16:creationId xmlns:a16="http://schemas.microsoft.com/office/drawing/2014/main" id="{F6FFB327-9E03-F461-A8CA-18F98401700C}"/>
              </a:ext>
            </a:extLst>
          </p:cNvPr>
          <p:cNvSpPr>
            <a:spLocks noGrp="1"/>
          </p:cNvSpPr>
          <p:nvPr>
            <p:ph type="body" idx="1"/>
          </p:nvPr>
        </p:nvSpPr>
        <p:spPr>
          <a:xfrm>
            <a:off x="838200" y="1678566"/>
            <a:ext cx="10515600" cy="4205598"/>
          </a:xfrm>
        </p:spPr>
        <p:txBody>
          <a:bodyPr lIns="91440" tIns="45720" rIns="91440" bIns="45720" anchor="t"/>
          <a:lstStyle/>
          <a:p>
            <a:r>
              <a:rPr lang="en-US">
                <a:latin typeface="Trebuchet MS"/>
              </a:rPr>
              <a:t>Focus on three topics in Medicaid: behavioral health, primary care and care coordination </a:t>
            </a:r>
            <a:br>
              <a:rPr lang="en-US"/>
            </a:br>
            <a:endParaRPr lang="en-US"/>
          </a:p>
          <a:p>
            <a:r>
              <a:rPr lang="en-US">
                <a:latin typeface="Trebuchet MS"/>
              </a:rPr>
              <a:t>Use health care data as well as surveys and conversations with members and providers</a:t>
            </a:r>
            <a:br>
              <a:rPr lang="en-US"/>
            </a:br>
            <a:endParaRPr lang="en-US"/>
          </a:p>
          <a:p>
            <a:r>
              <a:rPr lang="en-US"/>
              <a:t>Write reports on a regular basis, share them, and use the findings to make changes</a:t>
            </a:r>
          </a:p>
        </p:txBody>
      </p:sp>
      <p:sp>
        <p:nvSpPr>
          <p:cNvPr id="4" name="Slide Number Placeholder 3">
            <a:extLst>
              <a:ext uri="{FF2B5EF4-FFF2-40B4-BE49-F238E27FC236}">
                <a16:creationId xmlns:a16="http://schemas.microsoft.com/office/drawing/2014/main" id="{DE9F55EC-5E29-54AE-E6F9-257DF043BF7F}"/>
              </a:ext>
            </a:extLst>
          </p:cNvPr>
          <p:cNvSpPr>
            <a:spLocks noGrp="1"/>
          </p:cNvSpPr>
          <p:nvPr>
            <p:ph type="sldNum" sz="quarter" idx="10"/>
          </p:nvPr>
        </p:nvSpPr>
        <p:spPr/>
        <p:txBody>
          <a:bodyPr/>
          <a:lstStyle/>
          <a:p>
            <a:pPr>
              <a:defRPr/>
            </a:pPr>
            <a:fld id="{AE9D82CA-4E69-4EDC-BEA8-F85086E2631A}" type="slidenum">
              <a:rPr lang="en-US" smtClean="0"/>
              <a:pPr>
                <a:defRPr/>
              </a:pPr>
              <a:t>5</a:t>
            </a:fld>
            <a:endParaRPr lang="en-US"/>
          </a:p>
        </p:txBody>
      </p:sp>
    </p:spTree>
    <p:extLst>
      <p:ext uri="{BB962C8B-B14F-4D97-AF65-F5344CB8AC3E}">
        <p14:creationId xmlns:p14="http://schemas.microsoft.com/office/powerpoint/2010/main" val="1893638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8D6DD-151E-04BF-F239-A558F311AF7E}"/>
              </a:ext>
            </a:extLst>
          </p:cNvPr>
          <p:cNvSpPr>
            <a:spLocks noGrp="1"/>
          </p:cNvSpPr>
          <p:nvPr>
            <p:ph type="title"/>
          </p:nvPr>
        </p:nvSpPr>
        <p:spPr>
          <a:xfrm>
            <a:off x="838200" y="757201"/>
            <a:ext cx="10515600" cy="959890"/>
          </a:xfrm>
        </p:spPr>
        <p:txBody>
          <a:bodyPr/>
          <a:lstStyle/>
          <a:p>
            <a:r>
              <a:rPr lang="en-US">
                <a:latin typeface="Trebuchet MS"/>
              </a:rPr>
              <a:t>Opportunity to Contribute To Our Research</a:t>
            </a:r>
            <a:endParaRPr lang="en-US"/>
          </a:p>
        </p:txBody>
      </p:sp>
      <p:sp>
        <p:nvSpPr>
          <p:cNvPr id="3" name="Text Placeholder 2">
            <a:extLst>
              <a:ext uri="{FF2B5EF4-FFF2-40B4-BE49-F238E27FC236}">
                <a16:creationId xmlns:a16="http://schemas.microsoft.com/office/drawing/2014/main" id="{3205E9F4-45F2-7675-8D07-8807CE5C205B}"/>
              </a:ext>
            </a:extLst>
          </p:cNvPr>
          <p:cNvSpPr>
            <a:spLocks noGrp="1"/>
          </p:cNvSpPr>
          <p:nvPr>
            <p:ph type="body" idx="1"/>
          </p:nvPr>
        </p:nvSpPr>
        <p:spPr>
          <a:xfrm>
            <a:off x="220363" y="1924383"/>
            <a:ext cx="11967518" cy="4813137"/>
          </a:xfrm>
        </p:spPr>
        <p:txBody>
          <a:bodyPr lIns="91440" tIns="45720" rIns="91440" bIns="45720" anchor="t"/>
          <a:lstStyle/>
          <a:p>
            <a:pPr>
              <a:spcAft>
                <a:spcPts val="0"/>
              </a:spcAft>
            </a:pPr>
            <a:r>
              <a:rPr lang="en-US" sz="2800">
                <a:latin typeface="Trebuchet MS"/>
              </a:rPr>
              <a:t>We will be interviewing Health First Colorado members to learn more about experiences with care coordination </a:t>
            </a:r>
            <a:endParaRPr lang="en-US" sz="2800"/>
          </a:p>
          <a:p>
            <a:pPr lvl="1">
              <a:spcAft>
                <a:spcPts val="0"/>
              </a:spcAft>
            </a:pPr>
            <a:r>
              <a:rPr lang="en-US" sz="2400">
                <a:latin typeface="Trebuchet MS"/>
              </a:rPr>
              <a:t>Looking for about ten members in each region with varying types of care needs who have spoken with a care coordinator at their RAE at least two times</a:t>
            </a:r>
            <a:br>
              <a:rPr lang="en-US" sz="2400">
                <a:latin typeface="Trebuchet MS"/>
              </a:rPr>
            </a:br>
            <a:endParaRPr lang="en-US" sz="2400"/>
          </a:p>
          <a:p>
            <a:pPr lvl="1">
              <a:spcAft>
                <a:spcPts val="0"/>
              </a:spcAft>
            </a:pPr>
            <a:r>
              <a:rPr lang="en-US" sz="2400">
                <a:latin typeface="Trebuchet MS"/>
              </a:rPr>
              <a:t>We will analyze the interviews for themes and publish the findings on our website. Interviewee information will remain anonymous.</a:t>
            </a:r>
            <a:br>
              <a:rPr lang="en-US" sz="2400">
                <a:latin typeface="Trebuchet MS"/>
              </a:rPr>
            </a:br>
            <a:endParaRPr lang="en-US" sz="2400">
              <a:latin typeface="Trebuchet MS"/>
            </a:endParaRPr>
          </a:p>
          <a:p>
            <a:pPr lvl="1">
              <a:spcAft>
                <a:spcPts val="0"/>
              </a:spcAft>
            </a:pPr>
            <a:r>
              <a:rPr lang="en-US" sz="2400">
                <a:latin typeface="Trebuchet MS"/>
              </a:rPr>
              <a:t>Optional compensation of a $25 gift card </a:t>
            </a:r>
            <a:endParaRPr lang="en-US" sz="2400"/>
          </a:p>
          <a:p>
            <a:pPr>
              <a:spcAft>
                <a:spcPts val="0"/>
              </a:spcAft>
            </a:pPr>
            <a:r>
              <a:rPr lang="en-US" sz="2800">
                <a:latin typeface="Trebuchet MS"/>
              </a:rPr>
              <a:t>Interested? </a:t>
            </a:r>
            <a:endParaRPr lang="en-US" sz="2800"/>
          </a:p>
          <a:p>
            <a:pPr lvl="1">
              <a:spcAft>
                <a:spcPts val="0"/>
              </a:spcAft>
              <a:buFont typeface="Wingdings" panose="020B0604020202020204" pitchFamily="34" charset="0"/>
              <a:buChar char="Ø"/>
            </a:pPr>
            <a:r>
              <a:rPr lang="en-US" sz="2400">
                <a:latin typeface="Trebuchet MS"/>
              </a:rPr>
              <a:t>We have an interest form that you can complete! </a:t>
            </a:r>
          </a:p>
          <a:p>
            <a:pPr lvl="1">
              <a:spcAft>
                <a:spcPts val="0"/>
              </a:spcAft>
            </a:pPr>
            <a:endParaRPr lang="en-US" sz="2400"/>
          </a:p>
          <a:p>
            <a:endParaRPr lang="en-US" sz="4000"/>
          </a:p>
        </p:txBody>
      </p:sp>
      <p:sp>
        <p:nvSpPr>
          <p:cNvPr id="4" name="Slide Number Placeholder 3">
            <a:extLst>
              <a:ext uri="{FF2B5EF4-FFF2-40B4-BE49-F238E27FC236}">
                <a16:creationId xmlns:a16="http://schemas.microsoft.com/office/drawing/2014/main" id="{822086E5-C9E7-C2FB-4FC1-8D2B3B709845}"/>
              </a:ext>
            </a:extLst>
          </p:cNvPr>
          <p:cNvSpPr>
            <a:spLocks noGrp="1"/>
          </p:cNvSpPr>
          <p:nvPr>
            <p:ph type="sldNum" sz="quarter" idx="10"/>
          </p:nvPr>
        </p:nvSpPr>
        <p:spPr/>
        <p:txBody>
          <a:bodyPr/>
          <a:lstStyle/>
          <a:p>
            <a:pPr>
              <a:defRPr/>
            </a:pPr>
            <a:fld id="{AE9D82CA-4E69-4EDC-BEA8-F85086E2631A}" type="slidenum">
              <a:rPr lang="en-US"/>
              <a:pPr>
                <a:defRPr/>
              </a:pPr>
              <a:t>6</a:t>
            </a:fld>
            <a:endParaRPr lang="en-US"/>
          </a:p>
        </p:txBody>
      </p:sp>
    </p:spTree>
    <p:extLst>
      <p:ext uri="{BB962C8B-B14F-4D97-AF65-F5344CB8AC3E}">
        <p14:creationId xmlns:p14="http://schemas.microsoft.com/office/powerpoint/2010/main" val="3588974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D19DD-9070-7827-FB87-78B6E52B81CD}"/>
              </a:ext>
            </a:extLst>
          </p:cNvPr>
          <p:cNvSpPr>
            <a:spLocks noGrp="1"/>
          </p:cNvSpPr>
          <p:nvPr>
            <p:ph type="title"/>
          </p:nvPr>
        </p:nvSpPr>
        <p:spPr/>
        <p:txBody>
          <a:bodyPr/>
          <a:lstStyle/>
          <a:p>
            <a:r>
              <a:rPr lang="en-US">
                <a:latin typeface="Trebuchet MS"/>
              </a:rPr>
              <a:t>Today's Discussion</a:t>
            </a:r>
            <a:endParaRPr lang="en-US"/>
          </a:p>
        </p:txBody>
      </p:sp>
      <p:sp>
        <p:nvSpPr>
          <p:cNvPr id="4" name="Slide Number Placeholder 3">
            <a:extLst>
              <a:ext uri="{FF2B5EF4-FFF2-40B4-BE49-F238E27FC236}">
                <a16:creationId xmlns:a16="http://schemas.microsoft.com/office/drawing/2014/main" id="{45ADCB29-8419-9886-BD51-D8F17C45CB76}"/>
              </a:ext>
            </a:extLst>
          </p:cNvPr>
          <p:cNvSpPr>
            <a:spLocks noGrp="1"/>
          </p:cNvSpPr>
          <p:nvPr>
            <p:ph type="sldNum" sz="quarter" idx="10"/>
          </p:nvPr>
        </p:nvSpPr>
        <p:spPr/>
        <p:txBody>
          <a:bodyPr/>
          <a:lstStyle/>
          <a:p>
            <a:pPr>
              <a:defRPr/>
            </a:pPr>
            <a:fld id="{AE9D82CA-4E69-4EDC-BEA8-F85086E2631A}" type="slidenum">
              <a:rPr lang="en-US"/>
              <a:pPr>
                <a:defRPr/>
              </a:pPr>
              <a:t>7</a:t>
            </a:fld>
            <a:endParaRPr lang="en-US"/>
          </a:p>
        </p:txBody>
      </p:sp>
      <p:sp>
        <p:nvSpPr>
          <p:cNvPr id="5" name="Rectangle: Rounded Corners 4">
            <a:extLst>
              <a:ext uri="{FF2B5EF4-FFF2-40B4-BE49-F238E27FC236}">
                <a16:creationId xmlns:a16="http://schemas.microsoft.com/office/drawing/2014/main" id="{6E7B6CA5-8BE1-7C24-8892-9086B077E04F}"/>
              </a:ext>
            </a:extLst>
          </p:cNvPr>
          <p:cNvSpPr/>
          <p:nvPr/>
        </p:nvSpPr>
        <p:spPr>
          <a:xfrm>
            <a:off x="852487" y="1645121"/>
            <a:ext cx="3333750" cy="985837"/>
          </a:xfrm>
          <a:prstGeom prst="roundRect">
            <a:avLst/>
          </a:prstGeom>
          <a:solidFill>
            <a:schemeClr val="tx2"/>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ea typeface="Calibri"/>
                <a:cs typeface="Calibri"/>
              </a:rPr>
              <a:t>Behavioral Health </a:t>
            </a:r>
            <a:endParaRPr lang="en-US" sz="2400"/>
          </a:p>
        </p:txBody>
      </p:sp>
      <p:sp>
        <p:nvSpPr>
          <p:cNvPr id="7" name="Rectangle: Rounded Corners 6">
            <a:extLst>
              <a:ext uri="{FF2B5EF4-FFF2-40B4-BE49-F238E27FC236}">
                <a16:creationId xmlns:a16="http://schemas.microsoft.com/office/drawing/2014/main" id="{97E5F53C-044F-FE23-04A0-3A31CCE13C52}"/>
              </a:ext>
            </a:extLst>
          </p:cNvPr>
          <p:cNvSpPr/>
          <p:nvPr/>
        </p:nvSpPr>
        <p:spPr>
          <a:xfrm>
            <a:off x="4595812" y="1645121"/>
            <a:ext cx="3333750" cy="985837"/>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Primary Care</a:t>
            </a:r>
            <a:endParaRPr lang="en-US" sz="2400"/>
          </a:p>
        </p:txBody>
      </p:sp>
      <p:sp>
        <p:nvSpPr>
          <p:cNvPr id="8" name="Rectangle: Rounded Corners 7">
            <a:extLst>
              <a:ext uri="{FF2B5EF4-FFF2-40B4-BE49-F238E27FC236}">
                <a16:creationId xmlns:a16="http://schemas.microsoft.com/office/drawing/2014/main" id="{E025BF97-471F-F11F-A2CE-4FC56E3D33CD}"/>
              </a:ext>
            </a:extLst>
          </p:cNvPr>
          <p:cNvSpPr/>
          <p:nvPr/>
        </p:nvSpPr>
        <p:spPr>
          <a:xfrm>
            <a:off x="8339137" y="1645121"/>
            <a:ext cx="3333750" cy="985837"/>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Care Coordination</a:t>
            </a:r>
            <a:r>
              <a:rPr lang="en-US">
                <a:ea typeface="Calibri"/>
                <a:cs typeface="Calibri"/>
              </a:rPr>
              <a:t> </a:t>
            </a:r>
            <a:endParaRPr lang="en-US"/>
          </a:p>
        </p:txBody>
      </p:sp>
      <p:sp>
        <p:nvSpPr>
          <p:cNvPr id="10" name="Text Placeholder 9">
            <a:extLst>
              <a:ext uri="{FF2B5EF4-FFF2-40B4-BE49-F238E27FC236}">
                <a16:creationId xmlns:a16="http://schemas.microsoft.com/office/drawing/2014/main" id="{D120F538-23FF-44C8-DE68-D46EB1F5B5D7}"/>
              </a:ext>
            </a:extLst>
          </p:cNvPr>
          <p:cNvSpPr>
            <a:spLocks noGrp="1"/>
          </p:cNvSpPr>
          <p:nvPr>
            <p:ph type="body" idx="1"/>
          </p:nvPr>
        </p:nvSpPr>
        <p:spPr>
          <a:xfrm>
            <a:off x="838200" y="3319152"/>
            <a:ext cx="10506075" cy="2710173"/>
          </a:xfrm>
        </p:spPr>
        <p:txBody>
          <a:bodyPr lIns="91440" tIns="45720" rIns="91440" bIns="45720" anchor="t"/>
          <a:lstStyle/>
          <a:p>
            <a:pPr marL="0" indent="0">
              <a:buNone/>
            </a:pPr>
            <a:r>
              <a:rPr lang="en-US"/>
              <a:t>Let’s discuss: </a:t>
            </a:r>
          </a:p>
          <a:p>
            <a:pPr marL="746125" lvl="1" indent="-288925">
              <a:buFont typeface="Wingdings" panose="020B0604020202020204" pitchFamily="34" charset="0"/>
              <a:buChar char="Ø"/>
            </a:pPr>
            <a:r>
              <a:rPr lang="en-US" sz="3200">
                <a:latin typeface="Trebuchet MS"/>
              </a:rPr>
              <a:t>What's working or not working for you in these areas?</a:t>
            </a:r>
            <a:endParaRPr lang="en-US" sz="3200"/>
          </a:p>
          <a:p>
            <a:pPr marL="746125" lvl="1" indent="-288925">
              <a:buFont typeface="Wingdings" panose="020B0604020202020204" pitchFamily="34" charset="0"/>
              <a:buChar char="Ø"/>
            </a:pPr>
            <a:r>
              <a:rPr lang="en-US" sz="3200">
                <a:latin typeface="Trebuchet MS"/>
              </a:rPr>
              <a:t>How easy has it been to get care in Spanish?</a:t>
            </a:r>
          </a:p>
          <a:p>
            <a:pPr marL="746125" lvl="1" indent="-288925">
              <a:buFont typeface="Wingdings" panose="020B0604020202020204" pitchFamily="34" charset="0"/>
              <a:buChar char="Ø"/>
            </a:pPr>
            <a:r>
              <a:rPr lang="en-US" sz="3200">
                <a:latin typeface="Trebuchet MS"/>
              </a:rPr>
              <a:t>Is there </a:t>
            </a:r>
            <a:r>
              <a:rPr lang="en-US" sz="3200" err="1">
                <a:latin typeface="Trebuchet MS"/>
              </a:rPr>
              <a:t>anyth</a:t>
            </a:r>
            <a:r>
              <a:rPr lang="en-US" sz="3200">
                <a:latin typeface="Trebuchet MS"/>
              </a:rPr>
              <a:t>ing else that you'd like us to know?</a:t>
            </a:r>
            <a:endParaRPr lang="en-US" sz="3200"/>
          </a:p>
        </p:txBody>
      </p:sp>
    </p:spTree>
    <p:extLst>
      <p:ext uri="{BB962C8B-B14F-4D97-AF65-F5344CB8AC3E}">
        <p14:creationId xmlns:p14="http://schemas.microsoft.com/office/powerpoint/2010/main" val="1372051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424CD-8EE3-5CBB-9BEC-81FFF34A4F92}"/>
              </a:ext>
            </a:extLst>
          </p:cNvPr>
          <p:cNvSpPr>
            <a:spLocks noGrp="1"/>
          </p:cNvSpPr>
          <p:nvPr>
            <p:ph type="title"/>
          </p:nvPr>
        </p:nvSpPr>
        <p:spPr/>
        <p:txBody>
          <a:bodyPr/>
          <a:lstStyle/>
          <a:p>
            <a:r>
              <a:rPr lang="en-US"/>
              <a:t>Contact Information </a:t>
            </a:r>
          </a:p>
        </p:txBody>
      </p:sp>
      <p:sp>
        <p:nvSpPr>
          <p:cNvPr id="3" name="Text Placeholder 2">
            <a:extLst>
              <a:ext uri="{FF2B5EF4-FFF2-40B4-BE49-F238E27FC236}">
                <a16:creationId xmlns:a16="http://schemas.microsoft.com/office/drawing/2014/main" id="{8E728984-0CBB-3167-47D5-CAE6633B7B0C}"/>
              </a:ext>
            </a:extLst>
          </p:cNvPr>
          <p:cNvSpPr>
            <a:spLocks noGrp="1"/>
          </p:cNvSpPr>
          <p:nvPr>
            <p:ph type="body" sz="quarter" idx="11"/>
          </p:nvPr>
        </p:nvSpPr>
        <p:spPr>
          <a:xfrm>
            <a:off x="774527" y="2321005"/>
            <a:ext cx="4851212" cy="1676520"/>
          </a:xfrm>
        </p:spPr>
        <p:txBody>
          <a:bodyPr/>
          <a:lstStyle/>
          <a:p>
            <a:pPr algn="ctr"/>
            <a:r>
              <a:rPr lang="en-US"/>
              <a:t>Tamara Keeney</a:t>
            </a:r>
          </a:p>
          <a:p>
            <a:pPr algn="ctr"/>
            <a:r>
              <a:rPr lang="en-US"/>
              <a:t>Research Manager</a:t>
            </a:r>
          </a:p>
          <a:p>
            <a:pPr algn="ctr"/>
            <a:r>
              <a:rPr lang="en-US"/>
              <a:t>Tamara.Keeney@state.co.us</a:t>
            </a:r>
          </a:p>
        </p:txBody>
      </p:sp>
      <p:sp>
        <p:nvSpPr>
          <p:cNvPr id="4" name="Slide Number Placeholder 3">
            <a:extLst>
              <a:ext uri="{FF2B5EF4-FFF2-40B4-BE49-F238E27FC236}">
                <a16:creationId xmlns:a16="http://schemas.microsoft.com/office/drawing/2014/main" id="{90FA2A04-AD09-ECAC-317D-06D5E4FDFAE9}"/>
              </a:ext>
            </a:extLst>
          </p:cNvPr>
          <p:cNvSpPr>
            <a:spLocks noGrp="1"/>
          </p:cNvSpPr>
          <p:nvPr>
            <p:ph type="sldNum" sz="quarter" idx="12"/>
          </p:nvPr>
        </p:nvSpPr>
        <p:spPr/>
        <p:txBody>
          <a:bodyPr/>
          <a:lstStyle/>
          <a:p>
            <a:pPr>
              <a:defRPr/>
            </a:pPr>
            <a:fld id="{2BF36ECC-6B0A-4B41-BAA4-AC9AF5861D6B}" type="slidenum">
              <a:rPr lang="en-US" smtClean="0"/>
              <a:pPr>
                <a:defRPr/>
              </a:pPr>
              <a:t>8</a:t>
            </a:fld>
            <a:endParaRPr lang="en-US"/>
          </a:p>
        </p:txBody>
      </p:sp>
      <p:sp>
        <p:nvSpPr>
          <p:cNvPr id="5" name="Text Placeholder 2">
            <a:extLst>
              <a:ext uri="{FF2B5EF4-FFF2-40B4-BE49-F238E27FC236}">
                <a16:creationId xmlns:a16="http://schemas.microsoft.com/office/drawing/2014/main" id="{9CB5340E-D9ED-AF9A-15BD-D9302A2D1E2F}"/>
              </a:ext>
            </a:extLst>
          </p:cNvPr>
          <p:cNvSpPr txBox="1">
            <a:spLocks/>
          </p:cNvSpPr>
          <p:nvPr/>
        </p:nvSpPr>
        <p:spPr>
          <a:xfrm>
            <a:off x="6160778" y="2321005"/>
            <a:ext cx="4851212" cy="1676520"/>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2800" kern="1200">
                <a:solidFill>
                  <a:schemeClr val="tx1"/>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US"/>
              <a:t>Liana Major</a:t>
            </a:r>
          </a:p>
          <a:p>
            <a:pPr algn="ctr" eaLnBrk="1" hangingPunct="1"/>
            <a:r>
              <a:rPr lang="en-US"/>
              <a:t>Evaluation Specialist</a:t>
            </a:r>
          </a:p>
          <a:p>
            <a:pPr algn="ctr" eaLnBrk="1" hangingPunct="1"/>
            <a:r>
              <a:rPr lang="en-US"/>
              <a:t>Liana.Major@state.co.us</a:t>
            </a:r>
          </a:p>
        </p:txBody>
      </p:sp>
    </p:spTree>
    <p:extLst>
      <p:ext uri="{BB962C8B-B14F-4D97-AF65-F5344CB8AC3E}">
        <p14:creationId xmlns:p14="http://schemas.microsoft.com/office/powerpoint/2010/main" val="398916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48B80-4A42-C173-94BD-0A57EE476D75}"/>
              </a:ext>
            </a:extLst>
          </p:cNvPr>
          <p:cNvSpPr>
            <a:spLocks noGrp="1"/>
          </p:cNvSpPr>
          <p:nvPr>
            <p:ph type="title"/>
          </p:nvPr>
        </p:nvSpPr>
        <p:spPr>
          <a:xfrm>
            <a:off x="595313" y="2189163"/>
            <a:ext cx="11001375" cy="1625600"/>
          </a:xfrm>
        </p:spPr>
        <p:txBody>
          <a:bodyPr rtlCol="0"/>
          <a:lstStyle/>
          <a:p>
            <a:pPr fontAlgn="auto">
              <a:spcAft>
                <a:spcPts val="0"/>
              </a:spcAft>
              <a:defRPr/>
            </a:pPr>
            <a:r>
              <a:rPr lang="en-US"/>
              <a:t>Thank you!</a:t>
            </a:r>
          </a:p>
        </p:txBody>
      </p:sp>
      <p:sp>
        <p:nvSpPr>
          <p:cNvPr id="49155" name="Slide Number Placeholder 2">
            <a:extLst>
              <a:ext uri="{FF2B5EF4-FFF2-40B4-BE49-F238E27FC236}">
                <a16:creationId xmlns:a16="http://schemas.microsoft.com/office/drawing/2014/main" id="{74836657-80FF-1B08-E0D9-3407B6EFD4D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0DD965C-692E-4CFE-841C-68DA0BE55ED4}" type="slidenum">
              <a:rPr lang="en-US" altLang="en-US">
                <a:solidFill>
                  <a:schemeClr val="bg1"/>
                </a:solidFill>
                <a:latin typeface="Trebuchet MS" panose="020B0603020202020204" pitchFamily="34" charset="0"/>
              </a:rPr>
              <a:pPr fontAlgn="base">
                <a:spcBef>
                  <a:spcPct val="0"/>
                </a:spcBef>
                <a:spcAft>
                  <a:spcPct val="0"/>
                </a:spcAft>
              </a:pPr>
              <a:t>9</a:t>
            </a:fld>
            <a:endParaRPr lang="en-US" altLang="en-US">
              <a:solidFill>
                <a:schemeClr val="bg1"/>
              </a:solidFill>
              <a:latin typeface="Trebuchet MS" panose="020B0603020202020204" pitchFamily="34" charset="0"/>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WHITE THEME" val="qqzWikxu"/>
  <p:tag name="ARTICULATE_DESIGN_ID_BLUE THEME" val="8T23b3dY"/>
  <p:tag name="ARTICULATE_DESIGN_ID_SOLID BLUE" val="63OHafcd"/>
  <p:tag name="ARTICULATE_DESIGN_ID_SOLID WHITE" val="Sf8p6E9p"/>
  <p:tag name="ARTICULATE_SLIDE_THUMBNAIL_REFRESH" val="1"/>
  <p:tag name="ARTICULATE_SLIDE_COUNT" val="8"/>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89ACBB6-7058-4E59-B763-C27995B658BC}" vid="{05D2BD91-62D0-4E1E-A673-0A6B220612BD}"/>
    </a:ext>
  </a:extLst>
</a:theme>
</file>

<file path=ppt/theme/theme2.xml><?xml version="1.0" encoding="utf-8"?>
<a:theme xmlns:a="http://schemas.openxmlformats.org/drawingml/2006/main" name="Solid Blu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89ACBB6-7058-4E59-B763-C27995B658BC}" vid="{05D7165B-9FB8-4DB5-BFDC-88A7602DEA70}"/>
    </a:ext>
  </a:extLst>
</a:theme>
</file>

<file path=ppt/theme/theme3.xml><?xml version="1.0" encoding="utf-8"?>
<a:theme xmlns:a="http://schemas.openxmlformats.org/drawingml/2006/main" name="Solid Whit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89ACBB6-7058-4E59-B763-C27995B658BC}" vid="{D562CEC1-A08A-40A6-93D0-CF603F85F43C}"/>
    </a:ext>
  </a:ext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89ACBB6-7058-4E59-B763-C27995B658BC}" vid="{70AA474B-249F-4D38-A12C-DED8B2284B5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196A527C1EA4449156099208BB0C10" ma:contentTypeVersion="15" ma:contentTypeDescription="Create a new document." ma:contentTypeScope="" ma:versionID="39919f1d198554b620f85398f85a680d">
  <xsd:schema xmlns:xsd="http://www.w3.org/2001/XMLSchema" xmlns:xs="http://www.w3.org/2001/XMLSchema" xmlns:p="http://schemas.microsoft.com/office/2006/metadata/properties" xmlns:ns2="dd34aefe-9462-464b-83a2-e20958dad70a" xmlns:ns3="12a7bdbe-b0c1-407c-815e-ec7bd74f4c08" targetNamespace="http://schemas.microsoft.com/office/2006/metadata/properties" ma:root="true" ma:fieldsID="4cd6afd03e3fb543798750d5f4d2019a" ns2:_="" ns3:_="">
    <xsd:import namespace="dd34aefe-9462-464b-83a2-e20958dad70a"/>
    <xsd:import namespace="12a7bdbe-b0c1-407c-815e-ec7bd74f4c0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aefe-9462-464b-83a2-e20958dad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00ad1e36-3292-4be9-a1e7-e63c408760a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a7bdbe-b0c1-407c-815e-ec7bd74f4c0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42f4e94-b3ca-4e52-93e2-2936879df2f2}" ma:internalName="TaxCatchAll" ma:showField="CatchAllData" ma:web="12a7bdbe-b0c1-407c-815e-ec7bd74f4c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2a7bdbe-b0c1-407c-815e-ec7bd74f4c08" xsi:nil="true"/>
    <lcf76f155ced4ddcb4097134ff3c332f xmlns="dd34aefe-9462-464b-83a2-e20958dad70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1A7B8BF-0A2D-4C33-8E12-A1CB1BEFD024}">
  <ds:schemaRefs>
    <ds:schemaRef ds:uri="http://schemas.microsoft.com/sharepoint/v3/contenttype/forms"/>
  </ds:schemaRefs>
</ds:datastoreItem>
</file>

<file path=customXml/itemProps2.xml><?xml version="1.0" encoding="utf-8"?>
<ds:datastoreItem xmlns:ds="http://schemas.openxmlformats.org/officeDocument/2006/customXml" ds:itemID="{BED551B0-32B4-41BE-A56A-BF151BE449C7}">
  <ds:schemaRefs>
    <ds:schemaRef ds:uri="12a7bdbe-b0c1-407c-815e-ec7bd74f4c08"/>
    <ds:schemaRef ds:uri="dd34aefe-9462-464b-83a2-e20958dad7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98183C-C38D-4628-8E4F-82B7368E8632}">
  <ds:schemaRefs>
    <ds:schemaRef ds:uri="12a7bdbe-b0c1-407c-815e-ec7bd74f4c08"/>
    <ds:schemaRef ds:uri="dd34aefe-9462-464b-83a2-e20958dad70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HCPF widescreen</Template>
  <TotalTime>0</TotalTime>
  <Words>1589</Words>
  <Application>Microsoft Office PowerPoint</Application>
  <PresentationFormat>Widescreen</PresentationFormat>
  <Paragraphs>116</Paragraphs>
  <Slides>9</Slides>
  <Notes>8</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9</vt:i4>
      </vt:variant>
    </vt:vector>
  </HeadingPairs>
  <TitlesOfParts>
    <vt:vector size="18" baseType="lpstr">
      <vt:lpstr>Arial</vt:lpstr>
      <vt:lpstr>Calibri</vt:lpstr>
      <vt:lpstr>Calibri Light</vt:lpstr>
      <vt:lpstr>Trebuchet MS</vt:lpstr>
      <vt:lpstr>Wingdings</vt:lpstr>
      <vt:lpstr>Blue Theme</vt:lpstr>
      <vt:lpstr>Solid Blue</vt:lpstr>
      <vt:lpstr>Solid White</vt:lpstr>
      <vt:lpstr>White Theme</vt:lpstr>
      <vt:lpstr>Evaluation of the Accountable Care Collaborative</vt:lpstr>
      <vt:lpstr>Plan for Our Time Together</vt:lpstr>
      <vt:lpstr>Who is the HCPF Research Team?</vt:lpstr>
      <vt:lpstr>PowerPoint Presentation</vt:lpstr>
      <vt:lpstr>What We Are Researching</vt:lpstr>
      <vt:lpstr>Opportunity to Contribute To Our Research</vt:lpstr>
      <vt:lpstr>Today's Discussion</vt:lpstr>
      <vt:lpstr>Contact Information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Keeney, Tamara</dc:creator>
  <dc:description>March 2021: Updated mission statement.</dc:description>
  <cp:lastModifiedBy>Munoz, Velia</cp:lastModifiedBy>
  <cp:revision>2</cp:revision>
  <dcterms:created xsi:type="dcterms:W3CDTF">2025-05-09T14:37:40Z</dcterms:created>
  <dcterms:modified xsi:type="dcterms:W3CDTF">2026-07-09T20:56:10Z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FFE0E7CC-BC95-465A-B686-30FDBEF952E9</vt:lpwstr>
  </property>
  <property fmtid="{D5CDD505-2E9C-101B-9397-08002B2CF9AE}" pid="3" name="ArticulatePath">
    <vt:lpwstr>HCPF-Widescreen_v03-YK</vt:lpwstr>
  </property>
  <property fmtid="{D5CDD505-2E9C-101B-9397-08002B2CF9AE}" pid="4" name="ContentTypeId">
    <vt:lpwstr>0x010100D0196A527C1EA4449156099208BB0C10</vt:lpwstr>
  </property>
  <property fmtid="{D5CDD505-2E9C-101B-9397-08002B2CF9AE}" pid="5" name="MediaServiceImageTags">
    <vt:lpwstr/>
  </property>
</Properties>
</file>