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0058400" cx="14630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6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7" roundtripDataSignature="AMtx7mg2F/OcVtErMJo7u3Ip3NDyBMGy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62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936625" y="685800"/>
            <a:ext cx="4984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1992250" y="289144"/>
            <a:ext cx="5159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4322794" y="2619688"/>
            <a:ext cx="6670612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31794" y="638488"/>
            <a:ext cx="6670612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685800" y="2428639"/>
            <a:ext cx="7772400" cy="16757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371600" y="4430184"/>
            <a:ext cx="6400800" cy="1997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57200" y="1824194"/>
            <a:ext cx="8229600" cy="51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722313" y="5023771"/>
            <a:ext cx="7772400" cy="1552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722313" y="3313591"/>
            <a:ext cx="7772400" cy="17101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57200" y="1824194"/>
            <a:ext cx="4038600" cy="51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4648200" y="1824194"/>
            <a:ext cx="4038600" cy="51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7200" y="1749996"/>
            <a:ext cx="4040188" cy="729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457200" y="2479311"/>
            <a:ext cx="4040188" cy="45043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4645026" y="1749996"/>
            <a:ext cx="4041775" cy="729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4645026" y="2479311"/>
            <a:ext cx="4041775" cy="45043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311271"/>
            <a:ext cx="3008313" cy="13247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3575050" y="311272"/>
            <a:ext cx="5111750" cy="6672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57200" y="1635983"/>
            <a:ext cx="3008313" cy="53477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792288" y="5472580"/>
            <a:ext cx="5486400" cy="6460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792288" y="698550"/>
            <a:ext cx="5486400" cy="469078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792288" y="6118650"/>
            <a:ext cx="5486400" cy="9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57200" y="313082"/>
            <a:ext cx="8229600" cy="1302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57200" y="1824194"/>
            <a:ext cx="8229600" cy="51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57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124200" y="7246102"/>
            <a:ext cx="2895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553200" y="7246102"/>
            <a:ext cx="2133600" cy="416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healthfirstcolorado.gov/changes/immigrant" TargetMode="External"/><Relationship Id="rId10" Type="http://schemas.openxmlformats.org/officeDocument/2006/relationships/hyperlink" Target="https://www.healthfirstcolorado.gov/Changes/Immigrant" TargetMode="External"/><Relationship Id="rId13" Type="http://schemas.openxmlformats.org/officeDocument/2006/relationships/image" Target="../media/image1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healthfirstcolorado.gov/Immigrant-Eligibility-Screener/" TargetMode="External"/><Relationship Id="rId4" Type="http://schemas.openxmlformats.org/officeDocument/2006/relationships/hyperlink" Target="http://healthfirstcolorado.gov/Changes/Immigrant" TargetMode="External"/><Relationship Id="rId9" Type="http://schemas.openxmlformats.org/officeDocument/2006/relationships/hyperlink" Target="https://www.connectforhealthco.com/" TargetMode="External"/><Relationship Id="rId5" Type="http://schemas.openxmlformats.org/officeDocument/2006/relationships/hyperlink" Target="https://www.co.gov/PEAK" TargetMode="External"/><Relationship Id="rId6" Type="http://schemas.openxmlformats.org/officeDocument/2006/relationships/hyperlink" Target="https://www.connectforhealthco.com/omnisalud" TargetMode="External"/><Relationship Id="rId7" Type="http://schemas.openxmlformats.org/officeDocument/2006/relationships/hyperlink" Target="https://www.co.gov/PEAK" TargetMode="External"/><Relationship Id="rId8" Type="http://schemas.openxmlformats.org/officeDocument/2006/relationships/hyperlink" Target="https://www.co.gov/PEAK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9802368"/>
            <a:ext cx="14630400" cy="256032"/>
          </a:xfrm>
          <a:prstGeom prst="rect">
            <a:avLst/>
          </a:prstGeom>
          <a:solidFill>
            <a:srgbClr val="78256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365760" y="9129142"/>
            <a:ext cx="138990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36575" spcFirstLastPara="1" rIns="54850" wrap="square" tIns="36575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Accessibility:  </a:t>
            </a: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This version of the flowchart is not screen-reader accessible. To view the screen-reader accessible version, visit </a:t>
            </a:r>
            <a:r>
              <a:rPr b="1" i="0" lang="en-US" sz="1100" u="sng" cap="none" strike="noStrik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HealthFirstColorado.gov/Immigrant-Eligibility-Screener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65760" y="8854068"/>
            <a:ext cx="138990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36575" spcFirstLastPara="1" rIns="54850" wrap="square" tIns="36575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This chart is a reference aid for partners as they guide members through H.R. 1 changes. For complete information, visit </a:t>
            </a:r>
            <a:r>
              <a:rPr b="1" i="0" lang="en-US" sz="1100" u="sng" cap="none" strike="noStrik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HealthFirstColorado.gov/Changes/Immigrant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9922773" y="3963709"/>
            <a:ext cx="3815100" cy="3069300"/>
          </a:xfrm>
          <a:prstGeom prst="roundRect">
            <a:avLst>
              <a:gd fmla="val 2974" name="adj"/>
            </a:avLst>
          </a:prstGeom>
          <a:solidFill>
            <a:srgbClr val="F2F2F3"/>
          </a:solidFill>
          <a:ln cap="flat" cmpd="sng" w="19050">
            <a:solidFill>
              <a:srgbClr val="0167A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9984548" y="4087758"/>
            <a:ext cx="3663600" cy="27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75" lIns="82275" spcFirstLastPara="1" rIns="82275" wrap="square" tIns="18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This person is not eligible for Medicaid or Cover All Coloradans (CAC).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0010" lvl="0" marL="8001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B2B2B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They may qualify for </a:t>
            </a:r>
            <a:r>
              <a:rPr b="1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Emergency Medicaid or </a:t>
            </a: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Reproductive Health Care Services</a:t>
            </a: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which are limited-benefit programs. </a:t>
            </a:r>
            <a:endParaRPr/>
          </a:p>
          <a:p>
            <a:pPr indent="0" lvl="0" marL="9144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Apply at </a:t>
            </a:r>
            <a:r>
              <a:rPr b="1" i="0" lang="en-US" sz="1100" u="sng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co.gov/PEAK</a:t>
            </a:r>
            <a:endParaRPr b="1" i="0" sz="11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80010" lvl="0" marL="8001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Alternatively, this person may pay for coverage by purchasing a plan through </a:t>
            </a: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OmniSalud</a:t>
            </a: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a program designed to help undocumented Coloradans securely enroll in private health insurance coverage. Options for financial assistance may be limited.</a:t>
            </a:r>
            <a:endParaRPr/>
          </a:p>
          <a:p>
            <a:pPr indent="0" lvl="0" marL="91440" marR="0" rtl="0" algn="l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Visit</a:t>
            </a: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i="0" lang="en-US" sz="1100" u="sng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ConnectForHealthCO.com/OmniSalud</a:t>
            </a:r>
            <a:b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more information</a:t>
            </a:r>
            <a:endParaRPr b="1" i="0" sz="11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89" name="Google Shape;89;p1"/>
          <p:cNvCxnSpPr/>
          <p:nvPr/>
        </p:nvCxnSpPr>
        <p:spPr>
          <a:xfrm>
            <a:off x="11760168" y="3354947"/>
            <a:ext cx="0" cy="608700"/>
          </a:xfrm>
          <a:prstGeom prst="straightConnector1">
            <a:avLst/>
          </a:prstGeom>
          <a:noFill/>
          <a:ln cap="flat" cmpd="sng" w="28575">
            <a:solidFill>
              <a:srgbClr val="0167A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0" name="Google Shape;90;p1"/>
          <p:cNvSpPr/>
          <p:nvPr/>
        </p:nvSpPr>
        <p:spPr>
          <a:xfrm>
            <a:off x="11476704" y="3430385"/>
            <a:ext cx="567000" cy="310800"/>
          </a:xfrm>
          <a:prstGeom prst="roundRect">
            <a:avLst>
              <a:gd fmla="val 50000" name="adj"/>
            </a:avLst>
          </a:prstGeom>
          <a:solidFill>
            <a:srgbClr val="0167A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7362458" y="3963709"/>
            <a:ext cx="2377500" cy="1753200"/>
          </a:xfrm>
          <a:prstGeom prst="roundRect">
            <a:avLst>
              <a:gd fmla="val 2974" name="adj"/>
            </a:avLst>
          </a:prstGeom>
          <a:solidFill>
            <a:srgbClr val="F2F2F3"/>
          </a:solidFill>
          <a:ln cap="flat" cmpd="sng" w="19050">
            <a:solidFill>
              <a:srgbClr val="78256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408178" y="4087039"/>
            <a:ext cx="2286000" cy="14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75" lIns="82275" spcFirstLastPara="1" rIns="82275" wrap="square" tIns="18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This person may be eligible for </a:t>
            </a:r>
            <a:r>
              <a:rPr b="1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Cover All Coloradans (CAC), </a:t>
            </a: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a program for pregnant and postpartum people </a:t>
            </a: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children (18 and younger) regardless of immigration status.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Apply at </a:t>
            </a:r>
            <a:r>
              <a:rPr b="1" i="0" lang="en-US" sz="1100" u="sng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co.gov/PEAK</a:t>
            </a:r>
            <a:endParaRPr b="1" i="0" sz="11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93" name="Google Shape;93;p1"/>
          <p:cNvCxnSpPr/>
          <p:nvPr/>
        </p:nvCxnSpPr>
        <p:spPr>
          <a:xfrm>
            <a:off x="8551178" y="3354947"/>
            <a:ext cx="0" cy="608700"/>
          </a:xfrm>
          <a:prstGeom prst="straightConnector1">
            <a:avLst/>
          </a:prstGeom>
          <a:noFill/>
          <a:ln cap="flat" cmpd="sng" w="28575">
            <a:solidFill>
              <a:srgbClr val="78256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4" name="Google Shape;94;p1"/>
          <p:cNvSpPr/>
          <p:nvPr/>
        </p:nvSpPr>
        <p:spPr>
          <a:xfrm>
            <a:off x="8267714" y="3430385"/>
            <a:ext cx="567000" cy="310800"/>
          </a:xfrm>
          <a:prstGeom prst="roundRect">
            <a:avLst>
              <a:gd fmla="val 50000" name="adj"/>
            </a:avLst>
          </a:prstGeom>
          <a:solidFill>
            <a:srgbClr val="78256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YES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7362458" y="2606802"/>
            <a:ext cx="5855400" cy="748200"/>
          </a:xfrm>
          <a:prstGeom prst="roundRect">
            <a:avLst>
              <a:gd fmla="val 6000" name="adj"/>
            </a:avLst>
          </a:prstGeom>
          <a:solidFill>
            <a:srgbClr val="F2F2F3"/>
          </a:solidFill>
          <a:ln cap="flat" cmpd="sng" w="19050">
            <a:solidFill>
              <a:srgbClr val="0167A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7425" lIns="128000" spcFirstLastPara="1" rIns="128000" wrap="square" tIns="27425">
            <a:no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Is this person a child (age 18 or younger) or a pregnant adult?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" name="Google Shape;96;p1"/>
          <p:cNvCxnSpPr/>
          <p:nvPr/>
        </p:nvCxnSpPr>
        <p:spPr>
          <a:xfrm>
            <a:off x="10022560" y="1957722"/>
            <a:ext cx="0" cy="633600"/>
          </a:xfrm>
          <a:prstGeom prst="straightConnector1">
            <a:avLst/>
          </a:prstGeom>
          <a:noFill/>
          <a:ln cap="flat" cmpd="sng" w="28575">
            <a:solidFill>
              <a:srgbClr val="0167A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7" name="Google Shape;97;p1"/>
          <p:cNvSpPr/>
          <p:nvPr/>
        </p:nvSpPr>
        <p:spPr>
          <a:xfrm>
            <a:off x="9739898" y="2088031"/>
            <a:ext cx="567000" cy="282600"/>
          </a:xfrm>
          <a:prstGeom prst="roundRect">
            <a:avLst>
              <a:gd fmla="val 50000" name="adj"/>
            </a:avLst>
          </a:prstGeom>
          <a:solidFill>
            <a:srgbClr val="0167A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3954122" y="5628077"/>
            <a:ext cx="3108900" cy="2914800"/>
          </a:xfrm>
          <a:prstGeom prst="roundRect">
            <a:avLst>
              <a:gd fmla="val 2003" name="adj"/>
            </a:avLst>
          </a:prstGeom>
          <a:solidFill>
            <a:srgbClr val="F2F2F3"/>
          </a:solidFill>
          <a:ln cap="flat" cmpd="sng" w="19050">
            <a:solidFill>
              <a:srgbClr val="0167A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4032162" y="5750198"/>
            <a:ext cx="3137700" cy="26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75" lIns="82275" spcFirstLastPara="1" rIns="82275" wrap="square" tIns="18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This person will lose eligibility for full-benefit Medicaid on October 1, 2026.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80010" lvl="0" marL="8001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They may qualify for </a:t>
            </a: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Emergency Medicaid or Reproductive Health Care Services,</a:t>
            </a: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which are limited-benefit programs. </a:t>
            </a:r>
            <a:endParaRPr/>
          </a:p>
          <a:p>
            <a:pPr indent="0" lvl="0" marL="9144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Apply at </a:t>
            </a:r>
            <a:r>
              <a:rPr b="1" i="0" lang="en-US" sz="1100" u="sng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co.gov/PEAK</a:t>
            </a:r>
            <a:endParaRPr b="1" i="0" sz="11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80010" lvl="0" marL="8001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Alternatively, this person may pay for coverage by purchasing a plan through </a:t>
            </a: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Connect for Health Colorado</a:t>
            </a: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Colorado’s private insurance marketplace. Options for financial assistance may be limited. </a:t>
            </a:r>
            <a:endParaRPr/>
          </a:p>
          <a:p>
            <a:pPr indent="0" lvl="0" marL="9144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Visit</a:t>
            </a: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</a:t>
            </a:r>
            <a:r>
              <a:rPr b="1" i="0" lang="en-US" sz="1100" u="sng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ConnectForHealthCO.com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1"/>
          <p:cNvCxnSpPr/>
          <p:nvPr/>
        </p:nvCxnSpPr>
        <p:spPr>
          <a:xfrm>
            <a:off x="5626116" y="5105731"/>
            <a:ext cx="0" cy="546300"/>
          </a:xfrm>
          <a:prstGeom prst="straightConnector1">
            <a:avLst/>
          </a:prstGeom>
          <a:noFill/>
          <a:ln cap="flat" cmpd="sng" w="28575">
            <a:solidFill>
              <a:srgbClr val="0167A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01" name="Google Shape;101;p1"/>
          <p:cNvSpPr/>
          <p:nvPr/>
        </p:nvSpPr>
        <p:spPr>
          <a:xfrm>
            <a:off x="5335884" y="5135213"/>
            <a:ext cx="567000" cy="310800"/>
          </a:xfrm>
          <a:prstGeom prst="roundRect">
            <a:avLst>
              <a:gd fmla="val 50000" name="adj"/>
            </a:avLst>
          </a:prstGeom>
          <a:solidFill>
            <a:srgbClr val="0167A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1"/>
          <p:cNvCxnSpPr/>
          <p:nvPr/>
        </p:nvCxnSpPr>
        <p:spPr>
          <a:xfrm rot="10800000">
            <a:off x="3754961" y="4807044"/>
            <a:ext cx="915000" cy="0"/>
          </a:xfrm>
          <a:prstGeom prst="straightConnector1">
            <a:avLst/>
          </a:prstGeom>
          <a:noFill/>
          <a:ln cap="flat" cmpd="sng" w="28575">
            <a:solidFill>
              <a:srgbClr val="78256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03" name="Google Shape;103;p1"/>
          <p:cNvSpPr/>
          <p:nvPr/>
        </p:nvSpPr>
        <p:spPr>
          <a:xfrm>
            <a:off x="4041764" y="4648521"/>
            <a:ext cx="515400" cy="310800"/>
          </a:xfrm>
          <a:prstGeom prst="roundRect">
            <a:avLst>
              <a:gd fmla="val 50000" name="adj"/>
            </a:avLst>
          </a:prstGeom>
          <a:solidFill>
            <a:srgbClr val="78256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YES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/>
          <p:nvPr/>
        </p:nvSpPr>
        <p:spPr>
          <a:xfrm>
            <a:off x="4674587" y="4523580"/>
            <a:ext cx="2067000" cy="567000"/>
          </a:xfrm>
          <a:prstGeom prst="roundRect">
            <a:avLst>
              <a:gd fmla="val 10301" name="adj"/>
            </a:avLst>
          </a:prstGeom>
          <a:solidFill>
            <a:srgbClr val="F2F2F3"/>
          </a:solidFill>
          <a:ln cap="flat" cmpd="sng" w="19050">
            <a:solidFill>
              <a:srgbClr val="0167A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7425" lIns="109725" spcFirstLastPara="1" rIns="109725" wrap="square" tIns="27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Is this person a child (age 18 or younger) or a pregnant adult?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5" name="Google Shape;105;p1"/>
          <p:cNvCxnSpPr/>
          <p:nvPr/>
        </p:nvCxnSpPr>
        <p:spPr>
          <a:xfrm>
            <a:off x="5626125" y="4024325"/>
            <a:ext cx="0" cy="528000"/>
          </a:xfrm>
          <a:prstGeom prst="straightConnector1">
            <a:avLst/>
          </a:prstGeom>
          <a:noFill/>
          <a:ln cap="flat" cmpd="sng" w="28575">
            <a:solidFill>
              <a:srgbClr val="0167AB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06" name="Google Shape;106;p1"/>
          <p:cNvSpPr/>
          <p:nvPr/>
        </p:nvSpPr>
        <p:spPr>
          <a:xfrm>
            <a:off x="5342649" y="4065194"/>
            <a:ext cx="567000" cy="286500"/>
          </a:xfrm>
          <a:prstGeom prst="roundRect">
            <a:avLst>
              <a:gd fmla="val 50000" name="adj"/>
            </a:avLst>
          </a:prstGeom>
          <a:solidFill>
            <a:srgbClr val="0167A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753724" y="4603792"/>
            <a:ext cx="3017400" cy="3069300"/>
          </a:xfrm>
          <a:prstGeom prst="roundRect">
            <a:avLst>
              <a:gd fmla="val 2970" name="adj"/>
            </a:avLst>
          </a:prstGeom>
          <a:solidFill>
            <a:srgbClr val="F2F2F3"/>
          </a:solidFill>
          <a:ln cap="flat" cmpd="sng" w="19050">
            <a:solidFill>
              <a:srgbClr val="78256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799445" y="4723215"/>
            <a:ext cx="2926200" cy="28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75" lIns="82275" spcFirstLastPara="1" rIns="82275" wrap="square" tIns="18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This person may be eligible for full-benefit Medicaid now and after October 1, 2026.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Medicaid eligibility rules for these groups are not currently expected to change.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Note: </a:t>
            </a:r>
            <a:r>
              <a:rPr b="0" i="0" lang="en-US" sz="1100" u="none" cap="none" strike="noStrike">
                <a:solidFill>
                  <a:srgbClr val="1F2937"/>
                </a:solidFill>
                <a:latin typeface="Verdana"/>
                <a:ea typeface="Verdana"/>
                <a:cs typeface="Verdana"/>
                <a:sym typeface="Verdana"/>
              </a:rPr>
              <a:t>While this person is not affected by the immigration-related provisions of H.R. 1, they may still be affected by work requirements and more frequent renewals.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Visit: </a:t>
            </a:r>
            <a:r>
              <a:rPr b="1" i="0" lang="en-US" sz="1100" u="sng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HealthFirstColorado.gov/Changes/Immigrant</a:t>
            </a:r>
            <a:r>
              <a:rPr b="1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 for more information</a:t>
            </a:r>
            <a:endParaRPr b="1" i="0" sz="1100" u="none" cap="none" strike="noStrike">
              <a:solidFill>
                <a:srgbClr val="2B2B2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9" name="Google Shape;109;p1"/>
          <p:cNvCxnSpPr/>
          <p:nvPr/>
        </p:nvCxnSpPr>
        <p:spPr>
          <a:xfrm>
            <a:off x="2603141" y="4044313"/>
            <a:ext cx="0" cy="559500"/>
          </a:xfrm>
          <a:prstGeom prst="straightConnector1">
            <a:avLst/>
          </a:prstGeom>
          <a:noFill/>
          <a:ln cap="flat" cmpd="sng" w="28575">
            <a:solidFill>
              <a:srgbClr val="78256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0" name="Google Shape;110;p1"/>
          <p:cNvSpPr/>
          <p:nvPr/>
        </p:nvSpPr>
        <p:spPr>
          <a:xfrm>
            <a:off x="2321700" y="4089541"/>
            <a:ext cx="567000" cy="286500"/>
          </a:xfrm>
          <a:prstGeom prst="roundRect">
            <a:avLst>
              <a:gd fmla="val 50000" name="adj"/>
            </a:avLst>
          </a:prstGeom>
          <a:solidFill>
            <a:srgbClr val="78256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YES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/>
          <p:nvPr/>
        </p:nvSpPr>
        <p:spPr>
          <a:xfrm>
            <a:off x="1761835" y="2603483"/>
            <a:ext cx="4847100" cy="1440900"/>
          </a:xfrm>
          <a:prstGeom prst="roundRect">
            <a:avLst>
              <a:gd fmla="val 6000" name="adj"/>
            </a:avLst>
          </a:prstGeom>
          <a:solidFill>
            <a:srgbClr val="F2F2F3"/>
          </a:solidFill>
          <a:ln cap="flat" cmpd="sng" w="19050">
            <a:solidFill>
              <a:srgbClr val="78256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000" lIns="128000" spcFirstLastPara="1" rIns="128000" wrap="square" tIns="64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Is this person…?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3480" lvl="0" marL="12348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B2B2B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a U.S. citizen/national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3480" lvl="0" marL="12348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B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a Lawful Permanent Resident status holder (LPR/Green Card)</a:t>
            </a:r>
            <a:b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who has met or is exempt from the 5-year requirement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3480" lvl="0" marL="12348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B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a Cuban/Haitian entrant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3480" lvl="0" marL="12348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B2B2B"/>
              </a:buClr>
              <a:buSzPts val="1100"/>
              <a:buFont typeface="Arial"/>
              <a:buChar char="•"/>
            </a:pPr>
            <a:r>
              <a:rPr b="0" i="0" lang="en-US" sz="1100" u="none" cap="none" strike="noStrike">
                <a:solidFill>
                  <a:srgbClr val="2B2B2B"/>
                </a:solidFill>
                <a:latin typeface="Verdana"/>
                <a:ea typeface="Verdana"/>
                <a:cs typeface="Verdana"/>
                <a:sym typeface="Verdana"/>
              </a:rPr>
              <a:t>a COFA migrant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" name="Google Shape;112;p1"/>
          <p:cNvCxnSpPr/>
          <p:nvPr/>
        </p:nvCxnSpPr>
        <p:spPr>
          <a:xfrm>
            <a:off x="5041309" y="1957722"/>
            <a:ext cx="0" cy="633600"/>
          </a:xfrm>
          <a:prstGeom prst="straightConnector1">
            <a:avLst/>
          </a:prstGeom>
          <a:noFill/>
          <a:ln cap="flat" cmpd="sng" w="28575">
            <a:solidFill>
              <a:srgbClr val="78256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3" name="Google Shape;113;p1"/>
          <p:cNvSpPr/>
          <p:nvPr/>
        </p:nvSpPr>
        <p:spPr>
          <a:xfrm>
            <a:off x="4759611" y="2088031"/>
            <a:ext cx="567000" cy="282600"/>
          </a:xfrm>
          <a:prstGeom prst="roundRect">
            <a:avLst>
              <a:gd fmla="val 50000" name="adj"/>
            </a:avLst>
          </a:prstGeom>
          <a:solidFill>
            <a:srgbClr val="78256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YES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"/>
          <p:cNvSpPr/>
          <p:nvPr/>
        </p:nvSpPr>
        <p:spPr>
          <a:xfrm>
            <a:off x="3840475" y="1254888"/>
            <a:ext cx="7449000" cy="764700"/>
          </a:xfrm>
          <a:prstGeom prst="roundRect">
            <a:avLst>
              <a:gd fmla="val 12295" name="adj"/>
            </a:avLst>
          </a:prstGeom>
          <a:solidFill>
            <a:srgbClr val="44464B"/>
          </a:solidFill>
          <a:ln>
            <a:noFill/>
          </a:ln>
        </p:spPr>
        <p:txBody>
          <a:bodyPr anchorCtr="0" anchor="ctr" bIns="91425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START &gt;   </a:t>
            </a:r>
            <a:r>
              <a:rPr b="1" i="0" lang="en-US" sz="15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Does this person have a lawful immigration status?</a:t>
            </a:r>
            <a:endParaRPr b="1" i="0" sz="1500" u="none" cap="none" strike="noStrik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Not sure? Visit </a:t>
            </a:r>
            <a:r>
              <a:rPr b="1" i="0" lang="en-US" sz="1100" u="sng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HealthFirstColorado.gov/Changes/Immigrant</a:t>
            </a:r>
            <a:r>
              <a:rPr b="0" i="0" lang="en-US" sz="1100" u="none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 for a list of immigration statuses.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"/>
          <p:cNvSpPr txBox="1"/>
          <p:nvPr>
            <p:ph idx="4294967295" type="title"/>
          </p:nvPr>
        </p:nvSpPr>
        <p:spPr>
          <a:xfrm>
            <a:off x="3464346" y="282420"/>
            <a:ext cx="80403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54850" spcFirstLastPara="1" rIns="54850" wrap="square" tIns="36575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n-US" sz="2400">
                <a:latin typeface="Verdana"/>
                <a:ea typeface="Verdana"/>
                <a:cs typeface="Verdana"/>
                <a:sym typeface="Verdana"/>
              </a:rPr>
              <a:t>Partner Resource: </a:t>
            </a:r>
            <a:r>
              <a:rPr b="1" i="0" lang="en-US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H.R. 1: Healthcare impact and coverage options for some immigrants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p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2448679" y="338446"/>
            <a:ext cx="1746809" cy="6007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portant! Federal Changes to Colorado’s Medicaid Program logo" id="117" name="Google Shape;117;p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05700" y="336114"/>
            <a:ext cx="2176074" cy="74729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"/>
          <p:cNvSpPr txBox="1"/>
          <p:nvPr/>
        </p:nvSpPr>
        <p:spPr>
          <a:xfrm>
            <a:off x="365760" y="9413034"/>
            <a:ext cx="138990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575" lIns="36575" spcFirstLastPara="1" rIns="54850" wrap="square" tIns="36575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0167AB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Not for distribution. For internal, community partner staff only.</a:t>
            </a:r>
            <a:endParaRPr i="0" sz="1100" u="none" cap="none" strike="noStrike">
              <a:solidFill>
                <a:srgbClr val="0167A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